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74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587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0467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2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344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998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48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903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7008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16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1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908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232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078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52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969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64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069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817E28-00D6-4B75-8440-8DEB68B5A054}" type="datetimeFigureOut">
              <a:rPr lang="ro-RO" smtClean="0"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8C3629-0945-48B6-9BA3-7ECD3ED366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948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ch2001/dataVisualization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D961-5C55-2F4C-B7ED-2BF4C604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128215"/>
          </a:xfrm>
        </p:spPr>
        <p:txBody>
          <a:bodyPr>
            <a:normAutofit/>
          </a:bodyPr>
          <a:lstStyle/>
          <a:p>
            <a:r>
              <a:rPr lang="ro-RO" sz="7200" dirty="0"/>
              <a:t>Data </a:t>
            </a:r>
            <a:r>
              <a:rPr lang="ro-RO" sz="7200" dirty="0" err="1"/>
              <a:t>Visualization</a:t>
            </a:r>
            <a:endParaRPr lang="ro-RO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4175F-E6A7-BE6B-8434-278DCDE1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40015"/>
            <a:ext cx="8689976" cy="3217985"/>
          </a:xfrm>
        </p:spPr>
        <p:txBody>
          <a:bodyPr>
            <a:normAutofit/>
          </a:bodyPr>
          <a:lstStyle/>
          <a:p>
            <a:r>
              <a:rPr lang="ro-RO" sz="4000" dirty="0"/>
              <a:t>CABIBARII</a:t>
            </a:r>
          </a:p>
          <a:p>
            <a:r>
              <a:rPr lang="ro-RO" dirty="0"/>
              <a:t>Alin</a:t>
            </a:r>
            <a:endParaRPr lang="en-US" dirty="0"/>
          </a:p>
          <a:p>
            <a:r>
              <a:rPr lang="ro-RO" dirty="0"/>
              <a:t>Ionuț</a:t>
            </a:r>
            <a:endParaRPr lang="en-US" dirty="0"/>
          </a:p>
          <a:p>
            <a:r>
              <a:rPr lang="en-US" dirty="0"/>
              <a:t>ADI</a:t>
            </a:r>
          </a:p>
        </p:txBody>
      </p:sp>
    </p:spTree>
    <p:extLst>
      <p:ext uri="{BB962C8B-B14F-4D97-AF65-F5344CB8AC3E}">
        <p14:creationId xmlns:p14="http://schemas.microsoft.com/office/powerpoint/2010/main" val="288989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D184-6639-CAA8-A92F-2667A922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E39B-973F-47AE-DAC2-8A9E9E02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200" dirty="0">
                <a:hlinkClick r:id="rId2"/>
              </a:rPr>
              <a:t>https://github.com/Bonch2001/dataVisualization</a:t>
            </a:r>
            <a:endParaRPr lang="en-US" sz="3200" dirty="0"/>
          </a:p>
          <a:p>
            <a:pPr marL="0" indent="0" algn="ctr">
              <a:buNone/>
            </a:pP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398894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CB4-29B3-9E5F-0006-431ED0AD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</a:t>
            </a:r>
            <a:endParaRPr lang="ro-RO" dirty="0"/>
          </a:p>
        </p:txBody>
      </p:sp>
      <p:pic>
        <p:nvPicPr>
          <p:cNvPr id="4" name="The Capybara Song Official Music Video">
            <a:hlinkClick r:id="" action="ppaction://media"/>
            <a:extLst>
              <a:ext uri="{FF2B5EF4-FFF2-40B4-BE49-F238E27FC236}">
                <a16:creationId xmlns:a16="http://schemas.microsoft.com/office/drawing/2014/main" id="{A4DF23BA-44F0-D9FE-29B3-18F7ED3326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47894" y="2214694"/>
            <a:ext cx="2896211" cy="28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CD44-6CDC-B992-C64F-0A1D5B0E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4374988" cy="1596177"/>
          </a:xfrm>
        </p:spPr>
        <p:txBody>
          <a:bodyPr/>
          <a:lstStyle/>
          <a:p>
            <a:r>
              <a:rPr lang="en-US" dirty="0"/>
              <a:t>prolog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AE78-49A3-D36B-A3F2-5EF22D91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24355"/>
            <a:ext cx="4374988" cy="4366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dirty="0"/>
              <a:t>A fost o dată ca-n povești</a:t>
            </a:r>
            <a:endParaRPr lang="en-US" sz="3200" dirty="0"/>
          </a:p>
          <a:p>
            <a:pPr marL="0" indent="0">
              <a:buNone/>
            </a:pPr>
            <a:r>
              <a:rPr lang="ro-RO" sz="3200" dirty="0"/>
              <a:t>A fost ca niciodată</a:t>
            </a:r>
            <a:endParaRPr lang="en-US" sz="3200" dirty="0"/>
          </a:p>
          <a:p>
            <a:pPr marL="0" indent="0">
              <a:buNone/>
            </a:pPr>
            <a:r>
              <a:rPr lang="ro-RO" sz="3200" dirty="0"/>
              <a:t>Din date mari și cam grotești</a:t>
            </a:r>
            <a:endParaRPr lang="en-US" sz="3200" dirty="0"/>
          </a:p>
          <a:p>
            <a:pPr marL="0" indent="0">
              <a:buNone/>
            </a:pPr>
            <a:r>
              <a:rPr lang="ro-RO" sz="3200" dirty="0"/>
              <a:t>O </a:t>
            </a:r>
            <a:r>
              <a:rPr lang="ro-RO" sz="3200" dirty="0" err="1"/>
              <a:t>Capybara</a:t>
            </a:r>
            <a:r>
              <a:rPr lang="ro-RO" sz="3200" dirty="0"/>
              <a:t>, iată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40AA-A8D4-4BCF-CAB8-377C80AF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63" y="0"/>
            <a:ext cx="6903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6533-C3CF-3E79-F4D5-CCF00236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FFB7-EB98-C9A2-652F-8A94E4BB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Sectorial: Distribuția angajamentului pe rețele sociale.</a:t>
            </a:r>
          </a:p>
          <a:p>
            <a:r>
              <a:rPr lang="ro-RO" dirty="0"/>
              <a:t>Temporal: Adopția rețelelor sociale de-a lungul timpului.</a:t>
            </a:r>
          </a:p>
          <a:p>
            <a:r>
              <a:rPr lang="ro-RO" dirty="0"/>
              <a:t>Categorial: Saturația media socială pe categorii de piață.</a:t>
            </a:r>
          </a:p>
          <a:p>
            <a:r>
              <a:rPr lang="ro-RO" dirty="0"/>
              <a:t>Model de Afaceri: Impactul modelului de afaceri asupra prezenței online.</a:t>
            </a:r>
          </a:p>
          <a:p>
            <a:r>
              <a:rPr lang="ro-RO" dirty="0"/>
              <a:t>Implicarea Angajaților: Rolul angajaților în promovarea pe rețele sociale.</a:t>
            </a:r>
          </a:p>
        </p:txBody>
      </p:sp>
    </p:spTree>
    <p:extLst>
      <p:ext uri="{BB962C8B-B14F-4D97-AF65-F5344CB8AC3E}">
        <p14:creationId xmlns:p14="http://schemas.microsoft.com/office/powerpoint/2010/main" val="11727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C215-6647-0055-E9FF-2EB4C1A2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n-US" dirty="0"/>
              <a:t>DATA VISUAL (1)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10CAC-0EAD-388B-B02D-53C036D42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30" y="2366963"/>
            <a:ext cx="6558139" cy="3424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896B3-A61C-9EAE-8EB2-7DB4FDA20820}"/>
              </a:ext>
            </a:extLst>
          </p:cNvPr>
          <p:cNvSpPr txBox="1"/>
          <p:nvPr/>
        </p:nvSpPr>
        <p:spPr>
          <a:xfrm>
            <a:off x="2743200" y="5791200"/>
            <a:ext cx="6631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dirty="0">
                <a:solidFill>
                  <a:srgbClr val="0D0D0D"/>
                </a:solidFill>
                <a:effectLst/>
                <a:latin typeface="Söhne"/>
              </a:rPr>
              <a:t>Graficul circular arată cum diferite categorii de afaceri sunt reprezentate pe rețelele sociale, cu serviciile având cea mai mare pondere, ceea ce indică o implicare puternică în marketingul digital.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295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C215-6647-0055-E9FF-2EB4C1A2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DATA VISUAL (2)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BA6AF-AECE-BBFC-90A8-D9A0E2D3C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3" y="2366963"/>
            <a:ext cx="6848474" cy="3424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44A0F-C41F-0337-33BD-7D41CFAC305A}"/>
              </a:ext>
            </a:extLst>
          </p:cNvPr>
          <p:cNvSpPr txBox="1"/>
          <p:nvPr/>
        </p:nvSpPr>
        <p:spPr>
          <a:xfrm>
            <a:off x="2671763" y="5791200"/>
            <a:ext cx="6848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dirty="0">
                <a:solidFill>
                  <a:srgbClr val="0D0D0D"/>
                </a:solidFill>
                <a:effectLst/>
                <a:latin typeface="Söhne"/>
              </a:rPr>
              <a:t>Diagrama cu bare compară prezența social media cu numărul total de companii din fiecare categorie, evidențiind o prezență semnificativă în sectoarele de sănătate și produse agricole.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134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C215-6647-0055-E9FF-2EB4C1A2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n-US" dirty="0"/>
              <a:t>DATA VISUAL (3)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017F3-DC31-2A36-D0CD-FCEB9FEC0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30" y="2366963"/>
            <a:ext cx="6558139" cy="3424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DE51F-76FB-6A0F-23F5-34A652DEDDE1}"/>
              </a:ext>
            </a:extLst>
          </p:cNvPr>
          <p:cNvSpPr txBox="1"/>
          <p:nvPr/>
        </p:nvSpPr>
        <p:spPr>
          <a:xfrm>
            <a:off x="2816930" y="5791200"/>
            <a:ext cx="6558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dirty="0">
                <a:solidFill>
                  <a:srgbClr val="0D0D0D"/>
                </a:solidFill>
                <a:effectLst/>
                <a:latin typeface="Söhne"/>
              </a:rPr>
              <a:t>Acest grafic explorează relația dintre anul înființării companiilor și prezența lor pe social media, arătând o adoptare mai largă în rândul companiilor nou-înființate.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042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C215-6647-0055-E9FF-2EB4C1A2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n-US" dirty="0"/>
              <a:t>DATA VISUAL (4)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CC56A-CEA9-7E8D-9353-2EB7CF4F5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75" y="2366963"/>
            <a:ext cx="4565649" cy="3424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3C3AC-026B-4018-2420-82A2E834EBE5}"/>
              </a:ext>
            </a:extLst>
          </p:cNvPr>
          <p:cNvSpPr txBox="1"/>
          <p:nvPr/>
        </p:nvSpPr>
        <p:spPr>
          <a:xfrm>
            <a:off x="2828373" y="5791200"/>
            <a:ext cx="6535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dirty="0">
                <a:solidFill>
                  <a:srgbClr val="0D0D0D"/>
                </a:solidFill>
                <a:effectLst/>
                <a:latin typeface="Söhne"/>
              </a:rPr>
              <a:t>Ultimul grafic, tip gogoașă, analizează prezența pe rețelele sociale în funcție de numărul de angajați ai companiilor, subliniind o utilizare predominată a rețelelor sociale în cadrul companiilor mici.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271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C215-6647-0055-E9FF-2EB4C1A2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en-US" dirty="0"/>
              <a:t>DATA VISUAL (5)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38182-E13D-AD41-D742-BA7AEEB7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30" y="2366963"/>
            <a:ext cx="6558139" cy="342423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697C9-627A-6B23-1DC3-D69BC9BCFB16}"/>
              </a:ext>
            </a:extLst>
          </p:cNvPr>
          <p:cNvSpPr txBox="1"/>
          <p:nvPr/>
        </p:nvSpPr>
        <p:spPr>
          <a:xfrm>
            <a:off x="2749795" y="5791200"/>
            <a:ext cx="6625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i="0" dirty="0">
                <a:solidFill>
                  <a:srgbClr val="0D0D0D"/>
                </a:solidFill>
                <a:effectLst/>
                <a:latin typeface="Söhne"/>
              </a:rPr>
              <a:t>Oferă o perspectivă asupra modului în care diferitele modele de afaceri se angajează pe social media, cu un accent deosebit pe servicii și </a:t>
            </a:r>
            <a:r>
              <a:rPr lang="ro-RO" b="0" i="0" dirty="0" err="1">
                <a:solidFill>
                  <a:srgbClr val="0D0D0D"/>
                </a:solidFill>
                <a:effectLst/>
                <a:latin typeface="Söhne"/>
              </a:rPr>
              <a:t>guvernament</a:t>
            </a:r>
            <a:r>
              <a:rPr lang="ro-RO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954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40CD-1F18-3DD5-FFA9-2B81F43C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B64F-EBDF-0652-72DC-6697422C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vizualizări</a:t>
            </a:r>
            <a:r>
              <a:rPr lang="en-US" dirty="0"/>
              <a:t> nu sunt </a:t>
            </a:r>
            <a:r>
              <a:rPr lang="en-US" dirty="0" err="1"/>
              <a:t>doar</a:t>
            </a:r>
            <a:r>
              <a:rPr lang="en-US" dirty="0"/>
              <a:t> simple </a:t>
            </a:r>
            <a:r>
              <a:rPr lang="en-US" dirty="0" err="1"/>
              <a:t>grafice</a:t>
            </a:r>
            <a:r>
              <a:rPr lang="en-US" dirty="0"/>
              <a:t>; </a:t>
            </a:r>
            <a:r>
              <a:rPr lang="en-US" dirty="0" err="1"/>
              <a:t>ele</a:t>
            </a:r>
            <a:r>
              <a:rPr lang="en-US" dirty="0"/>
              <a:t> sunt o </a:t>
            </a:r>
            <a:r>
              <a:rPr lang="en-US" dirty="0" err="1"/>
              <a:t>poveste</a:t>
            </a:r>
            <a:r>
              <a:rPr lang="en-US" dirty="0"/>
              <a:t> care </a:t>
            </a:r>
            <a:r>
              <a:rPr lang="en-US" dirty="0" err="1"/>
              <a:t>ghidează</a:t>
            </a:r>
            <a:r>
              <a:rPr lang="en-US" dirty="0"/>
              <a:t> O </a:t>
            </a:r>
            <a:r>
              <a:rPr lang="en-US" dirty="0" err="1"/>
              <a:t>strategie</a:t>
            </a:r>
            <a:r>
              <a:rPr lang="en-US" dirty="0"/>
              <a:t> de marketing. Ele:</a:t>
            </a:r>
          </a:p>
          <a:p>
            <a:endParaRPr lang="en-US" dirty="0"/>
          </a:p>
          <a:p>
            <a:r>
              <a:rPr lang="en-US" dirty="0" err="1"/>
              <a:t>Simplifică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înțeles</a:t>
            </a:r>
            <a:r>
              <a:rPr lang="en-US" dirty="0"/>
              <a:t>.</a:t>
            </a:r>
          </a:p>
          <a:p>
            <a:r>
              <a:rPr lang="en-US" dirty="0" err="1"/>
              <a:t>Evidențiază</a:t>
            </a:r>
            <a:r>
              <a:rPr lang="en-US" dirty="0"/>
              <a:t> </a:t>
            </a:r>
            <a:r>
              <a:rPr lang="en-US" dirty="0" err="1"/>
              <a:t>tendințe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luarea</a:t>
            </a:r>
            <a:r>
              <a:rPr lang="en-US" dirty="0"/>
              <a:t> </a:t>
            </a:r>
            <a:r>
              <a:rPr lang="en-US" dirty="0" err="1"/>
              <a:t>deciziilor</a:t>
            </a:r>
            <a:r>
              <a:rPr lang="en-US" dirty="0"/>
              <a:t> </a:t>
            </a:r>
            <a:r>
              <a:rPr lang="en-US" dirty="0" err="1"/>
              <a:t>informate</a:t>
            </a:r>
            <a:r>
              <a:rPr lang="en-US" dirty="0"/>
              <a:t>.</a:t>
            </a:r>
          </a:p>
          <a:p>
            <a:r>
              <a:rPr lang="en-US" dirty="0" err="1"/>
              <a:t>Dezvăluie</a:t>
            </a:r>
            <a:r>
              <a:rPr lang="en-US" dirty="0"/>
              <a:t> </a:t>
            </a:r>
            <a:r>
              <a:rPr lang="en-US" dirty="0" err="1"/>
              <a:t>profunzimea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amploarea</a:t>
            </a:r>
            <a:r>
              <a:rPr lang="en-US" dirty="0"/>
              <a:t> </a:t>
            </a:r>
            <a:r>
              <a:rPr lang="en-US" dirty="0" err="1"/>
              <a:t>impactului</a:t>
            </a:r>
            <a:r>
              <a:rPr lang="en-US" dirty="0"/>
              <a:t> </a:t>
            </a:r>
            <a:r>
              <a:rPr lang="en-US" dirty="0" err="1"/>
              <a:t>rețelelor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metricI</a:t>
            </a:r>
            <a:r>
              <a:rPr lang="en-US" dirty="0"/>
              <a:t> de </a:t>
            </a:r>
            <a:r>
              <a:rPr lang="en-US" dirty="0" err="1"/>
              <a:t>afaceri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895858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191</TotalTime>
  <Words>310</Words>
  <Application>Microsoft Office PowerPoint</Application>
  <PresentationFormat>Widescreen</PresentationFormat>
  <Paragraphs>35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Söhne</vt:lpstr>
      <vt:lpstr>Tw Cen MT</vt:lpstr>
      <vt:lpstr>Droplet</vt:lpstr>
      <vt:lpstr>Data Visualization</vt:lpstr>
      <vt:lpstr>prolog</vt:lpstr>
      <vt:lpstr>Focus</vt:lpstr>
      <vt:lpstr>DATA VISUAL (1)</vt:lpstr>
      <vt:lpstr>DATA VISUAL (2)</vt:lpstr>
      <vt:lpstr>DATA VISUAL (3)</vt:lpstr>
      <vt:lpstr>DATA VISUAL (4)</vt:lpstr>
      <vt:lpstr>DATA VISUAL (5)</vt:lpstr>
      <vt:lpstr>Concluzii</vt:lpstr>
      <vt:lpstr>COD</vt:lpstr>
      <vt:lpstr>EPILOG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Alin Bonciu</dc:creator>
  <cp:lastModifiedBy>Alin Bonciu</cp:lastModifiedBy>
  <cp:revision>2</cp:revision>
  <dcterms:created xsi:type="dcterms:W3CDTF">2024-04-21T08:13:00Z</dcterms:created>
  <dcterms:modified xsi:type="dcterms:W3CDTF">2024-04-21T11:24:52Z</dcterms:modified>
</cp:coreProperties>
</file>