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95" r:id="rId4"/>
    <p:sldId id="296" r:id="rId5"/>
    <p:sldId id="264" r:id="rId6"/>
    <p:sldId id="291" r:id="rId7"/>
    <p:sldId id="258" r:id="rId8"/>
    <p:sldId id="265" r:id="rId9"/>
    <p:sldId id="267" r:id="rId10"/>
    <p:sldId id="292" r:id="rId11"/>
    <p:sldId id="268" r:id="rId12"/>
    <p:sldId id="270" r:id="rId13"/>
    <p:sldId id="272" r:id="rId14"/>
    <p:sldId id="273" r:id="rId15"/>
    <p:sldId id="274" r:id="rId16"/>
    <p:sldId id="275" r:id="rId17"/>
    <p:sldId id="276" r:id="rId18"/>
    <p:sldId id="277" r:id="rId19"/>
    <p:sldId id="278" r:id="rId20"/>
    <p:sldId id="279" r:id="rId21"/>
    <p:sldId id="269" r:id="rId22"/>
    <p:sldId id="280" r:id="rId23"/>
    <p:sldId id="281" r:id="rId24"/>
    <p:sldId id="283" r:id="rId25"/>
    <p:sldId id="293" r:id="rId26"/>
    <p:sldId id="294" r:id="rId27"/>
    <p:sldId id="297" r:id="rId28"/>
    <p:sldId id="290" r:id="rId29"/>
    <p:sldId id="284" r:id="rId30"/>
    <p:sldId id="285" r:id="rId31"/>
    <p:sldId id="286" r:id="rId32"/>
    <p:sldId id="287"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3" autoAdjust="0"/>
    <p:restoredTop sz="83610" autoAdjust="0"/>
  </p:normalViewPr>
  <p:slideViewPr>
    <p:cSldViewPr snapToGrid="0">
      <p:cViewPr varScale="1">
        <p:scale>
          <a:sx n="65" d="100"/>
          <a:sy n="65" d="100"/>
        </p:scale>
        <p:origin x="73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4C6AD9-4B36-4D74-A67D-514A3ADA2E47}" type="datetimeFigureOut">
              <a:rPr lang="en-AU" smtClean="0"/>
              <a:t>17/12/2019</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801218-41A9-4347-A2D2-FCEE73C8A8BA}" type="slidenum">
              <a:rPr lang="en-AU" smtClean="0"/>
              <a:t>‹#›</a:t>
            </a:fld>
            <a:endParaRPr lang="en-AU"/>
          </a:p>
        </p:txBody>
      </p:sp>
    </p:spTree>
    <p:extLst>
      <p:ext uri="{BB962C8B-B14F-4D97-AF65-F5344CB8AC3E}">
        <p14:creationId xmlns:p14="http://schemas.microsoft.com/office/powerpoint/2010/main" val="125893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a:t>Building_id</a:t>
            </a:r>
            <a:r>
              <a:rPr lang="en-AU" dirty="0"/>
              <a:t> 7 was taken because it has a good amount of data of all meters</a:t>
            </a:r>
          </a:p>
          <a:p>
            <a:r>
              <a:rPr lang="en-AU" dirty="0"/>
              <a:t>We can see that in terms of RMSE it performs really bad</a:t>
            </a:r>
          </a:p>
          <a:p>
            <a:r>
              <a:rPr lang="en-AU" dirty="0"/>
              <a:t>However how we are removing many of the outliers buildings or only testing with one building id, the RMSLE can’t be compared with the LGB output</a:t>
            </a:r>
          </a:p>
          <a:p>
            <a:endParaRPr lang="en-AU" dirty="0"/>
          </a:p>
        </p:txBody>
      </p:sp>
      <p:sp>
        <p:nvSpPr>
          <p:cNvPr id="4" name="Slide Number Placeholder 3"/>
          <p:cNvSpPr>
            <a:spLocks noGrp="1"/>
          </p:cNvSpPr>
          <p:nvPr>
            <p:ph type="sldNum" sz="quarter" idx="5"/>
          </p:nvPr>
        </p:nvSpPr>
        <p:spPr/>
        <p:txBody>
          <a:bodyPr/>
          <a:lstStyle/>
          <a:p>
            <a:fld id="{EF801218-41A9-4347-A2D2-FCEE73C8A8BA}" type="slidenum">
              <a:rPr lang="en-AU" smtClean="0"/>
              <a:t>25</a:t>
            </a:fld>
            <a:endParaRPr lang="en-AU"/>
          </a:p>
        </p:txBody>
      </p:sp>
    </p:spTree>
    <p:extLst>
      <p:ext uri="{BB962C8B-B14F-4D97-AF65-F5344CB8AC3E}">
        <p14:creationId xmlns:p14="http://schemas.microsoft.com/office/powerpoint/2010/main" val="1201434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FD264-3C08-4215-A46C-1562CCE403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49019DD-C5B9-4088-9AD2-BC39835F39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0A6CA06-FBC3-4DE8-BFB7-50C8E896BC32}"/>
              </a:ext>
            </a:extLst>
          </p:cNvPr>
          <p:cNvSpPr>
            <a:spLocks noGrp="1"/>
          </p:cNvSpPr>
          <p:nvPr>
            <p:ph type="dt" sz="half" idx="10"/>
          </p:nvPr>
        </p:nvSpPr>
        <p:spPr/>
        <p:txBody>
          <a:bodyPr/>
          <a:lstStyle/>
          <a:p>
            <a:fld id="{97BF10E4-E47E-4A84-9BF0-CE26A373BC18}" type="datetimeFigureOut">
              <a:rPr lang="en-GB" smtClean="0"/>
              <a:t>17/12/2019</a:t>
            </a:fld>
            <a:endParaRPr lang="en-GB"/>
          </a:p>
        </p:txBody>
      </p:sp>
      <p:sp>
        <p:nvSpPr>
          <p:cNvPr id="5" name="Footer Placeholder 4">
            <a:extLst>
              <a:ext uri="{FF2B5EF4-FFF2-40B4-BE49-F238E27FC236}">
                <a16:creationId xmlns:a16="http://schemas.microsoft.com/office/drawing/2014/main" id="{3D2769D2-6B94-4E47-9791-53ECF365CBB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77592C1-E062-4678-B4CB-598D937EED8C}"/>
              </a:ext>
            </a:extLst>
          </p:cNvPr>
          <p:cNvSpPr>
            <a:spLocks noGrp="1"/>
          </p:cNvSpPr>
          <p:nvPr>
            <p:ph type="sldNum" sz="quarter" idx="12"/>
          </p:nvPr>
        </p:nvSpPr>
        <p:spPr/>
        <p:txBody>
          <a:bodyPr/>
          <a:lstStyle/>
          <a:p>
            <a:fld id="{46C261A7-0995-4FAB-802F-34A111405082}" type="slidenum">
              <a:rPr lang="en-GB" smtClean="0"/>
              <a:t>‹#›</a:t>
            </a:fld>
            <a:endParaRPr lang="en-GB"/>
          </a:p>
        </p:txBody>
      </p:sp>
    </p:spTree>
    <p:extLst>
      <p:ext uri="{BB962C8B-B14F-4D97-AF65-F5344CB8AC3E}">
        <p14:creationId xmlns:p14="http://schemas.microsoft.com/office/powerpoint/2010/main" val="3305946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518D8-73E9-4494-9EA7-EB9020B5484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823320B-5076-4C38-9275-6B4237EDA3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A784C3D-064C-47AF-B128-4C053F940870}"/>
              </a:ext>
            </a:extLst>
          </p:cNvPr>
          <p:cNvSpPr>
            <a:spLocks noGrp="1"/>
          </p:cNvSpPr>
          <p:nvPr>
            <p:ph type="dt" sz="half" idx="10"/>
          </p:nvPr>
        </p:nvSpPr>
        <p:spPr/>
        <p:txBody>
          <a:bodyPr/>
          <a:lstStyle/>
          <a:p>
            <a:fld id="{97BF10E4-E47E-4A84-9BF0-CE26A373BC18}" type="datetimeFigureOut">
              <a:rPr lang="en-GB" smtClean="0"/>
              <a:t>17/12/2019</a:t>
            </a:fld>
            <a:endParaRPr lang="en-GB"/>
          </a:p>
        </p:txBody>
      </p:sp>
      <p:sp>
        <p:nvSpPr>
          <p:cNvPr id="5" name="Footer Placeholder 4">
            <a:extLst>
              <a:ext uri="{FF2B5EF4-FFF2-40B4-BE49-F238E27FC236}">
                <a16:creationId xmlns:a16="http://schemas.microsoft.com/office/drawing/2014/main" id="{E18D2A1F-1F05-4187-9423-A45F0A84364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C208D8C-521C-4071-AEAD-955BF5D16B57}"/>
              </a:ext>
            </a:extLst>
          </p:cNvPr>
          <p:cNvSpPr>
            <a:spLocks noGrp="1"/>
          </p:cNvSpPr>
          <p:nvPr>
            <p:ph type="sldNum" sz="quarter" idx="12"/>
          </p:nvPr>
        </p:nvSpPr>
        <p:spPr/>
        <p:txBody>
          <a:bodyPr/>
          <a:lstStyle/>
          <a:p>
            <a:fld id="{46C261A7-0995-4FAB-802F-34A111405082}" type="slidenum">
              <a:rPr lang="en-GB" smtClean="0"/>
              <a:t>‹#›</a:t>
            </a:fld>
            <a:endParaRPr lang="en-GB"/>
          </a:p>
        </p:txBody>
      </p:sp>
    </p:spTree>
    <p:extLst>
      <p:ext uri="{BB962C8B-B14F-4D97-AF65-F5344CB8AC3E}">
        <p14:creationId xmlns:p14="http://schemas.microsoft.com/office/powerpoint/2010/main" val="3046234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7BF122-CA0A-46B7-A7E9-BE242AB36EF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6AC6053-5098-4EC1-8E4D-13107FED6E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5582AC6-F189-4B72-AB92-11F79D2D3353}"/>
              </a:ext>
            </a:extLst>
          </p:cNvPr>
          <p:cNvSpPr>
            <a:spLocks noGrp="1"/>
          </p:cNvSpPr>
          <p:nvPr>
            <p:ph type="dt" sz="half" idx="10"/>
          </p:nvPr>
        </p:nvSpPr>
        <p:spPr/>
        <p:txBody>
          <a:bodyPr/>
          <a:lstStyle/>
          <a:p>
            <a:fld id="{97BF10E4-E47E-4A84-9BF0-CE26A373BC18}" type="datetimeFigureOut">
              <a:rPr lang="en-GB" smtClean="0"/>
              <a:t>17/12/2019</a:t>
            </a:fld>
            <a:endParaRPr lang="en-GB"/>
          </a:p>
        </p:txBody>
      </p:sp>
      <p:sp>
        <p:nvSpPr>
          <p:cNvPr id="5" name="Footer Placeholder 4">
            <a:extLst>
              <a:ext uri="{FF2B5EF4-FFF2-40B4-BE49-F238E27FC236}">
                <a16:creationId xmlns:a16="http://schemas.microsoft.com/office/drawing/2014/main" id="{A07AC652-3C30-4BC5-B48C-118BEB376D3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C0BE07A-625B-4D55-ACFA-41F9098A4D35}"/>
              </a:ext>
            </a:extLst>
          </p:cNvPr>
          <p:cNvSpPr>
            <a:spLocks noGrp="1"/>
          </p:cNvSpPr>
          <p:nvPr>
            <p:ph type="sldNum" sz="quarter" idx="12"/>
          </p:nvPr>
        </p:nvSpPr>
        <p:spPr/>
        <p:txBody>
          <a:bodyPr/>
          <a:lstStyle/>
          <a:p>
            <a:fld id="{46C261A7-0995-4FAB-802F-34A111405082}" type="slidenum">
              <a:rPr lang="en-GB" smtClean="0"/>
              <a:t>‹#›</a:t>
            </a:fld>
            <a:endParaRPr lang="en-GB"/>
          </a:p>
        </p:txBody>
      </p:sp>
    </p:spTree>
    <p:extLst>
      <p:ext uri="{BB962C8B-B14F-4D97-AF65-F5344CB8AC3E}">
        <p14:creationId xmlns:p14="http://schemas.microsoft.com/office/powerpoint/2010/main" val="3678341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813EE-F75A-4324-9310-2CC878294DF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D23A40B-150B-42D2-9A6F-7B74EE6367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9B83A8A-85C9-414F-A289-9E98FC36664B}"/>
              </a:ext>
            </a:extLst>
          </p:cNvPr>
          <p:cNvSpPr>
            <a:spLocks noGrp="1"/>
          </p:cNvSpPr>
          <p:nvPr>
            <p:ph type="dt" sz="half" idx="10"/>
          </p:nvPr>
        </p:nvSpPr>
        <p:spPr/>
        <p:txBody>
          <a:bodyPr/>
          <a:lstStyle/>
          <a:p>
            <a:fld id="{97BF10E4-E47E-4A84-9BF0-CE26A373BC18}" type="datetimeFigureOut">
              <a:rPr lang="en-GB" smtClean="0"/>
              <a:t>17/12/2019</a:t>
            </a:fld>
            <a:endParaRPr lang="en-GB"/>
          </a:p>
        </p:txBody>
      </p:sp>
      <p:sp>
        <p:nvSpPr>
          <p:cNvPr id="5" name="Footer Placeholder 4">
            <a:extLst>
              <a:ext uri="{FF2B5EF4-FFF2-40B4-BE49-F238E27FC236}">
                <a16:creationId xmlns:a16="http://schemas.microsoft.com/office/drawing/2014/main" id="{CB062397-67F4-4E90-B39A-134E4F9D97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76621C-6450-4BA7-B77C-0EA931627044}"/>
              </a:ext>
            </a:extLst>
          </p:cNvPr>
          <p:cNvSpPr>
            <a:spLocks noGrp="1"/>
          </p:cNvSpPr>
          <p:nvPr>
            <p:ph type="sldNum" sz="quarter" idx="12"/>
          </p:nvPr>
        </p:nvSpPr>
        <p:spPr/>
        <p:txBody>
          <a:bodyPr/>
          <a:lstStyle/>
          <a:p>
            <a:fld id="{46C261A7-0995-4FAB-802F-34A111405082}" type="slidenum">
              <a:rPr lang="en-GB" smtClean="0"/>
              <a:t>‹#›</a:t>
            </a:fld>
            <a:endParaRPr lang="en-GB"/>
          </a:p>
        </p:txBody>
      </p:sp>
    </p:spTree>
    <p:extLst>
      <p:ext uri="{BB962C8B-B14F-4D97-AF65-F5344CB8AC3E}">
        <p14:creationId xmlns:p14="http://schemas.microsoft.com/office/powerpoint/2010/main" val="1531871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F68B6-7AC8-4703-9112-1F7D54C961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2D77705-9436-4D2C-9A98-B418D7F6D0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2FA6B1-3125-46E6-865B-5D7AB67C7C4E}"/>
              </a:ext>
            </a:extLst>
          </p:cNvPr>
          <p:cNvSpPr>
            <a:spLocks noGrp="1"/>
          </p:cNvSpPr>
          <p:nvPr>
            <p:ph type="dt" sz="half" idx="10"/>
          </p:nvPr>
        </p:nvSpPr>
        <p:spPr/>
        <p:txBody>
          <a:bodyPr/>
          <a:lstStyle/>
          <a:p>
            <a:fld id="{97BF10E4-E47E-4A84-9BF0-CE26A373BC18}" type="datetimeFigureOut">
              <a:rPr lang="en-GB" smtClean="0"/>
              <a:t>17/12/2019</a:t>
            </a:fld>
            <a:endParaRPr lang="en-GB"/>
          </a:p>
        </p:txBody>
      </p:sp>
      <p:sp>
        <p:nvSpPr>
          <p:cNvPr id="5" name="Footer Placeholder 4">
            <a:extLst>
              <a:ext uri="{FF2B5EF4-FFF2-40B4-BE49-F238E27FC236}">
                <a16:creationId xmlns:a16="http://schemas.microsoft.com/office/drawing/2014/main" id="{99DA9B6D-97EA-4AAA-B2FC-C28BA025A57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5102B0-56D6-4735-83FE-47AA699A50DD}"/>
              </a:ext>
            </a:extLst>
          </p:cNvPr>
          <p:cNvSpPr>
            <a:spLocks noGrp="1"/>
          </p:cNvSpPr>
          <p:nvPr>
            <p:ph type="sldNum" sz="quarter" idx="12"/>
          </p:nvPr>
        </p:nvSpPr>
        <p:spPr/>
        <p:txBody>
          <a:bodyPr/>
          <a:lstStyle/>
          <a:p>
            <a:fld id="{46C261A7-0995-4FAB-802F-34A111405082}" type="slidenum">
              <a:rPr lang="en-GB" smtClean="0"/>
              <a:t>‹#›</a:t>
            </a:fld>
            <a:endParaRPr lang="en-GB"/>
          </a:p>
        </p:txBody>
      </p:sp>
    </p:spTree>
    <p:extLst>
      <p:ext uri="{BB962C8B-B14F-4D97-AF65-F5344CB8AC3E}">
        <p14:creationId xmlns:p14="http://schemas.microsoft.com/office/powerpoint/2010/main" val="3741040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42312-70E0-4E69-9C35-E9A82BB51E1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2C4482E-5B11-4633-98FD-04630E77F9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216BFA5-F225-4AA5-81EE-DFD63C87FF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20571F1-16EF-4058-896D-E475A79EC9BC}"/>
              </a:ext>
            </a:extLst>
          </p:cNvPr>
          <p:cNvSpPr>
            <a:spLocks noGrp="1"/>
          </p:cNvSpPr>
          <p:nvPr>
            <p:ph type="dt" sz="half" idx="10"/>
          </p:nvPr>
        </p:nvSpPr>
        <p:spPr/>
        <p:txBody>
          <a:bodyPr/>
          <a:lstStyle/>
          <a:p>
            <a:fld id="{97BF10E4-E47E-4A84-9BF0-CE26A373BC18}" type="datetimeFigureOut">
              <a:rPr lang="en-GB" smtClean="0"/>
              <a:t>17/12/2019</a:t>
            </a:fld>
            <a:endParaRPr lang="en-GB"/>
          </a:p>
        </p:txBody>
      </p:sp>
      <p:sp>
        <p:nvSpPr>
          <p:cNvPr id="6" name="Footer Placeholder 5">
            <a:extLst>
              <a:ext uri="{FF2B5EF4-FFF2-40B4-BE49-F238E27FC236}">
                <a16:creationId xmlns:a16="http://schemas.microsoft.com/office/drawing/2014/main" id="{091A85E0-B17C-44E8-A154-BD960A3431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1969945-E52B-4156-84D2-E74FAF9C2AE9}"/>
              </a:ext>
            </a:extLst>
          </p:cNvPr>
          <p:cNvSpPr>
            <a:spLocks noGrp="1"/>
          </p:cNvSpPr>
          <p:nvPr>
            <p:ph type="sldNum" sz="quarter" idx="12"/>
          </p:nvPr>
        </p:nvSpPr>
        <p:spPr/>
        <p:txBody>
          <a:bodyPr/>
          <a:lstStyle/>
          <a:p>
            <a:fld id="{46C261A7-0995-4FAB-802F-34A111405082}" type="slidenum">
              <a:rPr lang="en-GB" smtClean="0"/>
              <a:t>‹#›</a:t>
            </a:fld>
            <a:endParaRPr lang="en-GB"/>
          </a:p>
        </p:txBody>
      </p:sp>
    </p:spTree>
    <p:extLst>
      <p:ext uri="{BB962C8B-B14F-4D97-AF65-F5344CB8AC3E}">
        <p14:creationId xmlns:p14="http://schemas.microsoft.com/office/powerpoint/2010/main" val="89915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1117C-A70B-4F86-92C9-39DC5CF40AB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D3E7F6D-D5A1-42F6-8F96-9FB95F6616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9D9A95-FAA1-42CE-87DF-81E22AA443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663D368-DC1D-40A2-8075-7940BD0320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58BEEA-013B-43A2-B84D-C76FD71F1E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2084D3A-3232-4CE0-9737-B095CEB81009}"/>
              </a:ext>
            </a:extLst>
          </p:cNvPr>
          <p:cNvSpPr>
            <a:spLocks noGrp="1"/>
          </p:cNvSpPr>
          <p:nvPr>
            <p:ph type="dt" sz="half" idx="10"/>
          </p:nvPr>
        </p:nvSpPr>
        <p:spPr/>
        <p:txBody>
          <a:bodyPr/>
          <a:lstStyle/>
          <a:p>
            <a:fld id="{97BF10E4-E47E-4A84-9BF0-CE26A373BC18}" type="datetimeFigureOut">
              <a:rPr lang="en-GB" smtClean="0"/>
              <a:t>17/12/2019</a:t>
            </a:fld>
            <a:endParaRPr lang="en-GB"/>
          </a:p>
        </p:txBody>
      </p:sp>
      <p:sp>
        <p:nvSpPr>
          <p:cNvPr id="8" name="Footer Placeholder 7">
            <a:extLst>
              <a:ext uri="{FF2B5EF4-FFF2-40B4-BE49-F238E27FC236}">
                <a16:creationId xmlns:a16="http://schemas.microsoft.com/office/drawing/2014/main" id="{695CBE66-2642-4878-8417-E2589A6AC09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0D6AA1A-3CA7-4304-8CC6-4B8AD8F5741B}"/>
              </a:ext>
            </a:extLst>
          </p:cNvPr>
          <p:cNvSpPr>
            <a:spLocks noGrp="1"/>
          </p:cNvSpPr>
          <p:nvPr>
            <p:ph type="sldNum" sz="quarter" idx="12"/>
          </p:nvPr>
        </p:nvSpPr>
        <p:spPr/>
        <p:txBody>
          <a:bodyPr/>
          <a:lstStyle/>
          <a:p>
            <a:fld id="{46C261A7-0995-4FAB-802F-34A111405082}" type="slidenum">
              <a:rPr lang="en-GB" smtClean="0"/>
              <a:t>‹#›</a:t>
            </a:fld>
            <a:endParaRPr lang="en-GB"/>
          </a:p>
        </p:txBody>
      </p:sp>
    </p:spTree>
    <p:extLst>
      <p:ext uri="{BB962C8B-B14F-4D97-AF65-F5344CB8AC3E}">
        <p14:creationId xmlns:p14="http://schemas.microsoft.com/office/powerpoint/2010/main" val="1884801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AF179-DBCB-4636-A929-9662EDB9A8D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D1C0B13-9609-4697-9381-EE4E5D4B5E31}"/>
              </a:ext>
            </a:extLst>
          </p:cNvPr>
          <p:cNvSpPr>
            <a:spLocks noGrp="1"/>
          </p:cNvSpPr>
          <p:nvPr>
            <p:ph type="dt" sz="half" idx="10"/>
          </p:nvPr>
        </p:nvSpPr>
        <p:spPr/>
        <p:txBody>
          <a:bodyPr/>
          <a:lstStyle/>
          <a:p>
            <a:fld id="{97BF10E4-E47E-4A84-9BF0-CE26A373BC18}" type="datetimeFigureOut">
              <a:rPr lang="en-GB" smtClean="0"/>
              <a:t>17/12/2019</a:t>
            </a:fld>
            <a:endParaRPr lang="en-GB"/>
          </a:p>
        </p:txBody>
      </p:sp>
      <p:sp>
        <p:nvSpPr>
          <p:cNvPr id="4" name="Footer Placeholder 3">
            <a:extLst>
              <a:ext uri="{FF2B5EF4-FFF2-40B4-BE49-F238E27FC236}">
                <a16:creationId xmlns:a16="http://schemas.microsoft.com/office/drawing/2014/main" id="{AEA0D1A7-6A5E-45E8-B2AC-E288EA01271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2442CFE-59B5-42FF-A300-A822097F3568}"/>
              </a:ext>
            </a:extLst>
          </p:cNvPr>
          <p:cNvSpPr>
            <a:spLocks noGrp="1"/>
          </p:cNvSpPr>
          <p:nvPr>
            <p:ph type="sldNum" sz="quarter" idx="12"/>
          </p:nvPr>
        </p:nvSpPr>
        <p:spPr/>
        <p:txBody>
          <a:bodyPr/>
          <a:lstStyle/>
          <a:p>
            <a:fld id="{46C261A7-0995-4FAB-802F-34A111405082}" type="slidenum">
              <a:rPr lang="en-GB" smtClean="0"/>
              <a:t>‹#›</a:t>
            </a:fld>
            <a:endParaRPr lang="en-GB"/>
          </a:p>
        </p:txBody>
      </p:sp>
    </p:spTree>
    <p:extLst>
      <p:ext uri="{BB962C8B-B14F-4D97-AF65-F5344CB8AC3E}">
        <p14:creationId xmlns:p14="http://schemas.microsoft.com/office/powerpoint/2010/main" val="2702916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D006BB-E797-4D66-8D1E-44F6470FB2A9}"/>
              </a:ext>
            </a:extLst>
          </p:cNvPr>
          <p:cNvSpPr>
            <a:spLocks noGrp="1"/>
          </p:cNvSpPr>
          <p:nvPr>
            <p:ph type="dt" sz="half" idx="10"/>
          </p:nvPr>
        </p:nvSpPr>
        <p:spPr/>
        <p:txBody>
          <a:bodyPr/>
          <a:lstStyle/>
          <a:p>
            <a:fld id="{97BF10E4-E47E-4A84-9BF0-CE26A373BC18}" type="datetimeFigureOut">
              <a:rPr lang="en-GB" smtClean="0"/>
              <a:t>17/12/2019</a:t>
            </a:fld>
            <a:endParaRPr lang="en-GB"/>
          </a:p>
        </p:txBody>
      </p:sp>
      <p:sp>
        <p:nvSpPr>
          <p:cNvPr id="3" name="Footer Placeholder 2">
            <a:extLst>
              <a:ext uri="{FF2B5EF4-FFF2-40B4-BE49-F238E27FC236}">
                <a16:creationId xmlns:a16="http://schemas.microsoft.com/office/drawing/2014/main" id="{64EAC8B8-23AD-4859-A9FB-FAB6356D4A3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0132739-67D0-43F2-97DF-26159F38FA42}"/>
              </a:ext>
            </a:extLst>
          </p:cNvPr>
          <p:cNvSpPr>
            <a:spLocks noGrp="1"/>
          </p:cNvSpPr>
          <p:nvPr>
            <p:ph type="sldNum" sz="quarter" idx="12"/>
          </p:nvPr>
        </p:nvSpPr>
        <p:spPr/>
        <p:txBody>
          <a:bodyPr/>
          <a:lstStyle/>
          <a:p>
            <a:fld id="{46C261A7-0995-4FAB-802F-34A111405082}" type="slidenum">
              <a:rPr lang="en-GB" smtClean="0"/>
              <a:t>‹#›</a:t>
            </a:fld>
            <a:endParaRPr lang="en-GB"/>
          </a:p>
        </p:txBody>
      </p:sp>
    </p:spTree>
    <p:extLst>
      <p:ext uri="{BB962C8B-B14F-4D97-AF65-F5344CB8AC3E}">
        <p14:creationId xmlns:p14="http://schemas.microsoft.com/office/powerpoint/2010/main" val="2208432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CEE67-E273-45BF-A172-7B8BD2F4F2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62206B2-5F56-496F-A71C-F319083705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0D1BA12-5A0D-4507-ACAD-F316478672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73030F-1591-4B60-B5D3-E619545E1038}"/>
              </a:ext>
            </a:extLst>
          </p:cNvPr>
          <p:cNvSpPr>
            <a:spLocks noGrp="1"/>
          </p:cNvSpPr>
          <p:nvPr>
            <p:ph type="dt" sz="half" idx="10"/>
          </p:nvPr>
        </p:nvSpPr>
        <p:spPr/>
        <p:txBody>
          <a:bodyPr/>
          <a:lstStyle/>
          <a:p>
            <a:fld id="{97BF10E4-E47E-4A84-9BF0-CE26A373BC18}" type="datetimeFigureOut">
              <a:rPr lang="en-GB" smtClean="0"/>
              <a:t>17/12/2019</a:t>
            </a:fld>
            <a:endParaRPr lang="en-GB"/>
          </a:p>
        </p:txBody>
      </p:sp>
      <p:sp>
        <p:nvSpPr>
          <p:cNvPr id="6" name="Footer Placeholder 5">
            <a:extLst>
              <a:ext uri="{FF2B5EF4-FFF2-40B4-BE49-F238E27FC236}">
                <a16:creationId xmlns:a16="http://schemas.microsoft.com/office/drawing/2014/main" id="{9222CBDC-6422-4CA8-873F-CF00B6F98AD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6A464F-3676-4EE7-855E-294B7442F616}"/>
              </a:ext>
            </a:extLst>
          </p:cNvPr>
          <p:cNvSpPr>
            <a:spLocks noGrp="1"/>
          </p:cNvSpPr>
          <p:nvPr>
            <p:ph type="sldNum" sz="quarter" idx="12"/>
          </p:nvPr>
        </p:nvSpPr>
        <p:spPr/>
        <p:txBody>
          <a:bodyPr/>
          <a:lstStyle/>
          <a:p>
            <a:fld id="{46C261A7-0995-4FAB-802F-34A111405082}" type="slidenum">
              <a:rPr lang="en-GB" smtClean="0"/>
              <a:t>‹#›</a:t>
            </a:fld>
            <a:endParaRPr lang="en-GB"/>
          </a:p>
        </p:txBody>
      </p:sp>
    </p:spTree>
    <p:extLst>
      <p:ext uri="{BB962C8B-B14F-4D97-AF65-F5344CB8AC3E}">
        <p14:creationId xmlns:p14="http://schemas.microsoft.com/office/powerpoint/2010/main" val="100288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4E904-A547-4FF8-9EF2-572A25C38F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A39B618-C776-42A2-8CD4-511972CBE5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797DD99-FD91-420E-993F-1786163300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BD6797-EBAE-4B86-904D-F5A0EB5B4060}"/>
              </a:ext>
            </a:extLst>
          </p:cNvPr>
          <p:cNvSpPr>
            <a:spLocks noGrp="1"/>
          </p:cNvSpPr>
          <p:nvPr>
            <p:ph type="dt" sz="half" idx="10"/>
          </p:nvPr>
        </p:nvSpPr>
        <p:spPr/>
        <p:txBody>
          <a:bodyPr/>
          <a:lstStyle/>
          <a:p>
            <a:fld id="{97BF10E4-E47E-4A84-9BF0-CE26A373BC18}" type="datetimeFigureOut">
              <a:rPr lang="en-GB" smtClean="0"/>
              <a:t>17/12/2019</a:t>
            </a:fld>
            <a:endParaRPr lang="en-GB"/>
          </a:p>
        </p:txBody>
      </p:sp>
      <p:sp>
        <p:nvSpPr>
          <p:cNvPr id="6" name="Footer Placeholder 5">
            <a:extLst>
              <a:ext uri="{FF2B5EF4-FFF2-40B4-BE49-F238E27FC236}">
                <a16:creationId xmlns:a16="http://schemas.microsoft.com/office/drawing/2014/main" id="{E20FD721-2FA9-48E8-B0D8-1F86995FF0B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AF21BDE-D544-419E-BE8C-D72BE217F03F}"/>
              </a:ext>
            </a:extLst>
          </p:cNvPr>
          <p:cNvSpPr>
            <a:spLocks noGrp="1"/>
          </p:cNvSpPr>
          <p:nvPr>
            <p:ph type="sldNum" sz="quarter" idx="12"/>
          </p:nvPr>
        </p:nvSpPr>
        <p:spPr/>
        <p:txBody>
          <a:bodyPr/>
          <a:lstStyle/>
          <a:p>
            <a:fld id="{46C261A7-0995-4FAB-802F-34A111405082}" type="slidenum">
              <a:rPr lang="en-GB" smtClean="0"/>
              <a:t>‹#›</a:t>
            </a:fld>
            <a:endParaRPr lang="en-GB"/>
          </a:p>
        </p:txBody>
      </p:sp>
    </p:spTree>
    <p:extLst>
      <p:ext uri="{BB962C8B-B14F-4D97-AF65-F5344CB8AC3E}">
        <p14:creationId xmlns:p14="http://schemas.microsoft.com/office/powerpoint/2010/main" val="1793490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
            <a:lum/>
          </a:blip>
          <a:srcRect/>
          <a:stretch>
            <a:fillRect t="-16000" b="-16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4404B0-AA00-498D-AEC7-47760C2FC8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FD336B6-82C9-4F4E-88E4-467505C673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C9B28EC-6ED0-467D-BF3E-C2DA4D840D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BF10E4-E47E-4A84-9BF0-CE26A373BC18}" type="datetimeFigureOut">
              <a:rPr lang="en-GB" smtClean="0"/>
              <a:t>17/12/2019</a:t>
            </a:fld>
            <a:endParaRPr lang="en-GB"/>
          </a:p>
        </p:txBody>
      </p:sp>
      <p:sp>
        <p:nvSpPr>
          <p:cNvPr id="5" name="Footer Placeholder 4">
            <a:extLst>
              <a:ext uri="{FF2B5EF4-FFF2-40B4-BE49-F238E27FC236}">
                <a16:creationId xmlns:a16="http://schemas.microsoft.com/office/drawing/2014/main" id="{0C6BD0F9-61B4-423C-A9A7-CCC6FEEA5B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ED5C845-BD77-4423-8720-BDFB8086C8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261A7-0995-4FAB-802F-34A111405082}" type="slidenum">
              <a:rPr lang="en-GB" smtClean="0"/>
              <a:t>‹#›</a:t>
            </a:fld>
            <a:endParaRPr lang="en-GB"/>
          </a:p>
        </p:txBody>
      </p:sp>
    </p:spTree>
    <p:extLst>
      <p:ext uri="{BB962C8B-B14F-4D97-AF65-F5344CB8AC3E}">
        <p14:creationId xmlns:p14="http://schemas.microsoft.com/office/powerpoint/2010/main" val="2401311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microsoft/LightGBM"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FeatureLabs/featuretools" TargetMode="External"/><Relationship Id="rId2" Type="http://schemas.openxmlformats.org/officeDocument/2006/relationships/hyperlink" Target="https://pandas-profiling.github.io/pandas-profiling/docs/" TargetMode="Externa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FDA31-A64B-4223-B34C-B70CFCAD7CD6}"/>
              </a:ext>
            </a:extLst>
          </p:cNvPr>
          <p:cNvSpPr>
            <a:spLocks noGrp="1"/>
          </p:cNvSpPr>
          <p:nvPr>
            <p:ph type="ctrTitle"/>
          </p:nvPr>
        </p:nvSpPr>
        <p:spPr/>
        <p:txBody>
          <a:bodyPr>
            <a:normAutofit/>
          </a:bodyPr>
          <a:lstStyle/>
          <a:p>
            <a:r>
              <a:rPr lang="it-IT" sz="4800" b="1" dirty="0"/>
              <a:t>ASHRAE – Great Energy Predictor III</a:t>
            </a:r>
            <a:br>
              <a:rPr lang="it-IT" sz="4800" dirty="0"/>
            </a:br>
            <a:br>
              <a:rPr lang="it-IT" sz="4800" dirty="0"/>
            </a:br>
            <a:r>
              <a:rPr lang="it-IT" sz="3200" b="1" dirty="0"/>
              <a:t>How much energy will a building consume?</a:t>
            </a:r>
            <a:endParaRPr lang="en-GB" sz="4800" b="1" dirty="0"/>
          </a:p>
        </p:txBody>
      </p:sp>
      <p:sp>
        <p:nvSpPr>
          <p:cNvPr id="3" name="Subtitle 2">
            <a:extLst>
              <a:ext uri="{FF2B5EF4-FFF2-40B4-BE49-F238E27FC236}">
                <a16:creationId xmlns:a16="http://schemas.microsoft.com/office/drawing/2014/main" id="{0B6D9317-EB8F-4568-8B8D-DC23D9CF16A1}"/>
              </a:ext>
            </a:extLst>
          </p:cNvPr>
          <p:cNvSpPr>
            <a:spLocks noGrp="1"/>
          </p:cNvSpPr>
          <p:nvPr>
            <p:ph type="subTitle" idx="1"/>
          </p:nvPr>
        </p:nvSpPr>
        <p:spPr>
          <a:xfrm>
            <a:off x="3382297" y="4900567"/>
            <a:ext cx="4876800" cy="561513"/>
          </a:xfrm>
        </p:spPr>
        <p:txBody>
          <a:bodyPr>
            <a:normAutofit fontScale="85000" lnSpcReduction="10000"/>
          </a:bodyPr>
          <a:lstStyle/>
          <a:p>
            <a:r>
              <a:rPr lang="it-IT" i="1" dirty="0"/>
              <a:t>Lovelace Bootcamp – </a:t>
            </a:r>
            <a:r>
              <a:rPr lang="it-IT" i="1"/>
              <a:t>Deep Challenge TEAM</a:t>
            </a:r>
            <a:endParaRPr lang="en-GB" i="1" dirty="0"/>
          </a:p>
        </p:txBody>
      </p:sp>
    </p:spTree>
    <p:extLst>
      <p:ext uri="{BB962C8B-B14F-4D97-AF65-F5344CB8AC3E}">
        <p14:creationId xmlns:p14="http://schemas.microsoft.com/office/powerpoint/2010/main" val="322947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DED537-B227-4934-999A-DC7C1A58AC1E}"/>
              </a:ext>
            </a:extLst>
          </p:cNvPr>
          <p:cNvSpPr>
            <a:spLocks noGrp="1"/>
          </p:cNvSpPr>
          <p:nvPr>
            <p:ph idx="1"/>
          </p:nvPr>
        </p:nvSpPr>
        <p:spPr/>
        <p:txBody>
          <a:bodyPr/>
          <a:lstStyle/>
          <a:p>
            <a:endParaRPr lang="en-AU"/>
          </a:p>
        </p:txBody>
      </p:sp>
      <p:sp>
        <p:nvSpPr>
          <p:cNvPr id="4" name="Title 1">
            <a:extLst>
              <a:ext uri="{FF2B5EF4-FFF2-40B4-BE49-F238E27FC236}">
                <a16:creationId xmlns:a16="http://schemas.microsoft.com/office/drawing/2014/main" id="{39E31A50-3FF2-4D45-B2A7-CE2177D28AC9}"/>
              </a:ext>
            </a:extLst>
          </p:cNvPr>
          <p:cNvSpPr txBox="1">
            <a:spLocks/>
          </p:cNvSpPr>
          <p:nvPr/>
        </p:nvSpPr>
        <p:spPr>
          <a:xfrm>
            <a:off x="1187057" y="601273"/>
            <a:ext cx="9817885" cy="565545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3600" b="1" dirty="0">
                <a:latin typeface="+mn-lt"/>
                <a:cs typeface="Arial" panose="020B0604020202020204" pitchFamily="34" charset="0"/>
              </a:rPr>
              <a:t>Correlations Weather &amp; Building_metadata</a:t>
            </a: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400" dirty="0">
                <a:latin typeface="+mn-lt"/>
              </a:rPr>
            </a:br>
            <a:br>
              <a:rPr lang="it-IT" sz="2400" dirty="0"/>
            </a:br>
            <a:br>
              <a:rPr lang="it-IT" sz="2400" dirty="0"/>
            </a:br>
            <a:br>
              <a:rPr lang="it-IT" sz="2400" dirty="0"/>
            </a:br>
            <a:br>
              <a:rPr lang="it-IT" sz="2400" dirty="0"/>
            </a:br>
            <a:br>
              <a:rPr lang="it-IT" sz="2400" dirty="0"/>
            </a:br>
            <a:br>
              <a:rPr lang="it-IT" sz="2400" dirty="0"/>
            </a:br>
            <a:br>
              <a:rPr lang="it-IT" sz="2400" dirty="0"/>
            </a:br>
            <a:br>
              <a:rPr lang="it-IT" sz="2400" dirty="0"/>
            </a:br>
            <a:br>
              <a:rPr lang="it-IT" sz="2400" dirty="0"/>
            </a:br>
            <a:endParaRPr lang="en-GB" sz="2400" dirty="0"/>
          </a:p>
        </p:txBody>
      </p:sp>
      <p:pic>
        <p:nvPicPr>
          <p:cNvPr id="5" name="Picture 4">
            <a:extLst>
              <a:ext uri="{FF2B5EF4-FFF2-40B4-BE49-F238E27FC236}">
                <a16:creationId xmlns:a16="http://schemas.microsoft.com/office/drawing/2014/main" id="{1B4676F2-73CB-4D20-AE71-50D62EB953B0}"/>
              </a:ext>
            </a:extLst>
          </p:cNvPr>
          <p:cNvPicPr>
            <a:picLocks noChangeAspect="1"/>
          </p:cNvPicPr>
          <p:nvPr/>
        </p:nvPicPr>
        <p:blipFill>
          <a:blip r:embed="rId2"/>
          <a:stretch>
            <a:fillRect/>
          </a:stretch>
        </p:blipFill>
        <p:spPr>
          <a:xfrm>
            <a:off x="776286" y="1247775"/>
            <a:ext cx="10639425" cy="5334000"/>
          </a:xfrm>
          <a:prstGeom prst="rect">
            <a:avLst/>
          </a:prstGeom>
        </p:spPr>
      </p:pic>
    </p:spTree>
    <p:extLst>
      <p:ext uri="{BB962C8B-B14F-4D97-AF65-F5344CB8AC3E}">
        <p14:creationId xmlns:p14="http://schemas.microsoft.com/office/powerpoint/2010/main" val="3219321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FDA31-A64B-4223-B34C-B70CFCAD7CD6}"/>
              </a:ext>
            </a:extLst>
          </p:cNvPr>
          <p:cNvSpPr>
            <a:spLocks noGrp="1"/>
          </p:cNvSpPr>
          <p:nvPr>
            <p:ph type="ctrTitle"/>
          </p:nvPr>
        </p:nvSpPr>
        <p:spPr>
          <a:xfrm>
            <a:off x="1261918" y="453516"/>
            <a:ext cx="9817885" cy="5655454"/>
          </a:xfrm>
        </p:spPr>
        <p:txBody>
          <a:bodyPr anchor="t">
            <a:noAutofit/>
          </a:bodyPr>
          <a:lstStyle/>
          <a:p>
            <a:pPr algn="l"/>
            <a:r>
              <a:rPr lang="it-IT" sz="3600" b="1" dirty="0">
                <a:latin typeface="+mn-lt"/>
                <a:cs typeface="Arial" panose="020B0604020202020204" pitchFamily="34" charset="0"/>
              </a:rPr>
              <a:t>Dataset – ‘train’</a:t>
            </a: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400" dirty="0">
                <a:latin typeface="+mn-lt"/>
              </a:rPr>
            </a:br>
            <a:br>
              <a:rPr lang="it-IT" sz="2400" dirty="0"/>
            </a:br>
            <a:br>
              <a:rPr lang="it-IT" sz="2400" dirty="0"/>
            </a:br>
            <a:br>
              <a:rPr lang="it-IT" sz="2400" dirty="0"/>
            </a:br>
            <a:br>
              <a:rPr lang="it-IT" sz="2400" dirty="0"/>
            </a:br>
            <a:br>
              <a:rPr lang="it-IT" sz="2400" dirty="0"/>
            </a:br>
            <a:br>
              <a:rPr lang="it-IT" sz="2400" dirty="0"/>
            </a:br>
            <a:br>
              <a:rPr lang="it-IT" sz="2400" dirty="0"/>
            </a:br>
            <a:br>
              <a:rPr lang="it-IT" sz="2400" dirty="0"/>
            </a:br>
            <a:br>
              <a:rPr lang="it-IT" sz="2400" dirty="0"/>
            </a:br>
            <a:endParaRPr lang="en-GB" sz="2400" dirty="0"/>
          </a:p>
        </p:txBody>
      </p:sp>
      <p:sp>
        <p:nvSpPr>
          <p:cNvPr id="3" name="TextBox 2">
            <a:extLst>
              <a:ext uri="{FF2B5EF4-FFF2-40B4-BE49-F238E27FC236}">
                <a16:creationId xmlns:a16="http://schemas.microsoft.com/office/drawing/2014/main" id="{8110375D-EF8A-4BE2-BCEE-7243348724E4}"/>
              </a:ext>
            </a:extLst>
          </p:cNvPr>
          <p:cNvSpPr txBox="1"/>
          <p:nvPr/>
        </p:nvSpPr>
        <p:spPr>
          <a:xfrm>
            <a:off x="3754877" y="1232169"/>
            <a:ext cx="2040411" cy="461665"/>
          </a:xfrm>
          <a:prstGeom prst="rect">
            <a:avLst/>
          </a:prstGeom>
          <a:solidFill>
            <a:schemeClr val="bg1"/>
          </a:solidFill>
          <a:ln>
            <a:solidFill>
              <a:schemeClr val="tx1"/>
            </a:solidFill>
          </a:ln>
        </p:spPr>
        <p:txBody>
          <a:bodyPr wrap="square" rtlCol="0">
            <a:spAutoFit/>
          </a:bodyPr>
          <a:lstStyle/>
          <a:p>
            <a:pPr marL="342900" indent="-342900">
              <a:buFont typeface="Arial" panose="020B0604020202020204" pitchFamily="34" charset="0"/>
              <a:buChar char="•"/>
            </a:pPr>
            <a:r>
              <a:rPr lang="it-IT" sz="2400" dirty="0"/>
              <a:t>meter == 1</a:t>
            </a:r>
          </a:p>
        </p:txBody>
      </p:sp>
      <p:cxnSp>
        <p:nvCxnSpPr>
          <p:cNvPr id="5" name="Straight Arrow Connector 4">
            <a:extLst>
              <a:ext uri="{FF2B5EF4-FFF2-40B4-BE49-F238E27FC236}">
                <a16:creationId xmlns:a16="http://schemas.microsoft.com/office/drawing/2014/main" id="{F88BDE75-72B5-49D3-B01E-18498C70F6D9}"/>
              </a:ext>
            </a:extLst>
          </p:cNvPr>
          <p:cNvCxnSpPr>
            <a:cxnSpLocks/>
            <a:stCxn id="8" idx="3"/>
          </p:cNvCxnSpPr>
          <p:nvPr/>
        </p:nvCxnSpPr>
        <p:spPr>
          <a:xfrm>
            <a:off x="3463043" y="1463003"/>
            <a:ext cx="29183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C7F5033-8AC1-41D5-9A83-F4072662576E}"/>
              </a:ext>
            </a:extLst>
          </p:cNvPr>
          <p:cNvSpPr txBox="1"/>
          <p:nvPr/>
        </p:nvSpPr>
        <p:spPr>
          <a:xfrm>
            <a:off x="1261918" y="1232170"/>
            <a:ext cx="2201125" cy="461665"/>
          </a:xfrm>
          <a:prstGeom prst="rect">
            <a:avLst/>
          </a:prstGeom>
          <a:solidFill>
            <a:schemeClr val="bg1"/>
          </a:solidFill>
          <a:ln>
            <a:solidFill>
              <a:schemeClr val="tx1"/>
            </a:solidFill>
          </a:ln>
        </p:spPr>
        <p:txBody>
          <a:bodyPr wrap="square" rtlCol="0">
            <a:spAutoFit/>
          </a:bodyPr>
          <a:lstStyle/>
          <a:p>
            <a:r>
              <a:rPr lang="it-IT" sz="2400" dirty="0"/>
              <a:t>building_id == 1</a:t>
            </a:r>
            <a:endParaRPr lang="en-GB" sz="2400" dirty="0"/>
          </a:p>
        </p:txBody>
      </p:sp>
      <p:cxnSp>
        <p:nvCxnSpPr>
          <p:cNvPr id="9" name="Straight Arrow Connector 8">
            <a:extLst>
              <a:ext uri="{FF2B5EF4-FFF2-40B4-BE49-F238E27FC236}">
                <a16:creationId xmlns:a16="http://schemas.microsoft.com/office/drawing/2014/main" id="{0157751F-512B-4878-ACD4-56E7BB11AE81}"/>
              </a:ext>
            </a:extLst>
          </p:cNvPr>
          <p:cNvCxnSpPr>
            <a:cxnSpLocks/>
          </p:cNvCxnSpPr>
          <p:nvPr/>
        </p:nvCxnSpPr>
        <p:spPr>
          <a:xfrm>
            <a:off x="5795288" y="1473285"/>
            <a:ext cx="40855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A47566F-2974-40ED-8CDD-25A4FED2DEBC}"/>
              </a:ext>
            </a:extLst>
          </p:cNvPr>
          <p:cNvCxnSpPr>
            <a:cxnSpLocks/>
            <a:endCxn id="16" idx="1"/>
          </p:cNvCxnSpPr>
          <p:nvPr/>
        </p:nvCxnSpPr>
        <p:spPr>
          <a:xfrm>
            <a:off x="3167587" y="5757217"/>
            <a:ext cx="8730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F5FB682-38B3-4CFD-825A-FAC675A8469D}"/>
              </a:ext>
            </a:extLst>
          </p:cNvPr>
          <p:cNvSpPr txBox="1"/>
          <p:nvPr/>
        </p:nvSpPr>
        <p:spPr>
          <a:xfrm>
            <a:off x="4040608" y="5526384"/>
            <a:ext cx="2040411" cy="461665"/>
          </a:xfrm>
          <a:prstGeom prst="rect">
            <a:avLst/>
          </a:prstGeom>
          <a:solidFill>
            <a:schemeClr val="bg1"/>
          </a:solidFill>
          <a:ln>
            <a:solidFill>
              <a:schemeClr val="tx1"/>
            </a:solidFill>
          </a:ln>
        </p:spPr>
        <p:txBody>
          <a:bodyPr wrap="square" rtlCol="0">
            <a:spAutoFit/>
          </a:bodyPr>
          <a:lstStyle/>
          <a:p>
            <a:pPr marL="342900" indent="-342900">
              <a:buFont typeface="Arial" panose="020B0604020202020204" pitchFamily="34" charset="0"/>
              <a:buChar char="•"/>
            </a:pPr>
            <a:r>
              <a:rPr lang="it-IT" sz="2400" dirty="0"/>
              <a:t>meter == 4</a:t>
            </a:r>
          </a:p>
        </p:txBody>
      </p:sp>
      <p:cxnSp>
        <p:nvCxnSpPr>
          <p:cNvPr id="21" name="Straight Connector 20">
            <a:extLst>
              <a:ext uri="{FF2B5EF4-FFF2-40B4-BE49-F238E27FC236}">
                <a16:creationId xmlns:a16="http://schemas.microsoft.com/office/drawing/2014/main" id="{47448B6E-C928-4005-AC6F-79B13276D02B}"/>
              </a:ext>
            </a:extLst>
          </p:cNvPr>
          <p:cNvCxnSpPr>
            <a:cxnSpLocks/>
          </p:cNvCxnSpPr>
          <p:nvPr/>
        </p:nvCxnSpPr>
        <p:spPr>
          <a:xfrm>
            <a:off x="3182566" y="1693835"/>
            <a:ext cx="14595" cy="40613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F3679D5-0743-48FF-A3B2-012E625BBD15}"/>
              </a:ext>
            </a:extLst>
          </p:cNvPr>
          <p:cNvCxnSpPr>
            <a:cxnSpLocks/>
          </p:cNvCxnSpPr>
          <p:nvPr/>
        </p:nvCxnSpPr>
        <p:spPr>
          <a:xfrm>
            <a:off x="6110030" y="4419106"/>
            <a:ext cx="6515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852773E6-1701-4C1E-873A-CEB6383DC25D}"/>
              </a:ext>
            </a:extLst>
          </p:cNvPr>
          <p:cNvSpPr txBox="1"/>
          <p:nvPr/>
        </p:nvSpPr>
        <p:spPr>
          <a:xfrm>
            <a:off x="6203845" y="2515055"/>
            <a:ext cx="2367068" cy="461665"/>
          </a:xfrm>
          <a:prstGeom prst="rect">
            <a:avLst/>
          </a:prstGeom>
          <a:solidFill>
            <a:schemeClr val="bg1"/>
          </a:solidFill>
          <a:ln>
            <a:solidFill>
              <a:schemeClr val="tx1"/>
            </a:solidFill>
          </a:ln>
        </p:spPr>
        <p:txBody>
          <a:bodyPr wrap="square" rtlCol="0">
            <a:spAutoFit/>
          </a:bodyPr>
          <a:lstStyle/>
          <a:p>
            <a:pPr marL="342900" indent="-342900">
              <a:buFontTx/>
              <a:buChar char="-"/>
            </a:pPr>
            <a:r>
              <a:rPr lang="it-IT" sz="2400" dirty="0"/>
              <a:t>...</a:t>
            </a:r>
          </a:p>
        </p:txBody>
      </p:sp>
      <p:cxnSp>
        <p:nvCxnSpPr>
          <p:cNvPr id="32" name="Straight Arrow Connector 31">
            <a:extLst>
              <a:ext uri="{FF2B5EF4-FFF2-40B4-BE49-F238E27FC236}">
                <a16:creationId xmlns:a16="http://schemas.microsoft.com/office/drawing/2014/main" id="{2E998A26-4E49-47C6-A8F0-E3588B21CC10}"/>
              </a:ext>
            </a:extLst>
          </p:cNvPr>
          <p:cNvCxnSpPr>
            <a:cxnSpLocks/>
            <a:endCxn id="33" idx="1"/>
          </p:cNvCxnSpPr>
          <p:nvPr/>
        </p:nvCxnSpPr>
        <p:spPr>
          <a:xfrm>
            <a:off x="3167587" y="5087166"/>
            <a:ext cx="8730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F4907BE0-0589-4E67-9A48-51F05F4F5347}"/>
              </a:ext>
            </a:extLst>
          </p:cNvPr>
          <p:cNvSpPr txBox="1"/>
          <p:nvPr/>
        </p:nvSpPr>
        <p:spPr>
          <a:xfrm>
            <a:off x="4040608" y="4856333"/>
            <a:ext cx="2040411" cy="461665"/>
          </a:xfrm>
          <a:prstGeom prst="rect">
            <a:avLst/>
          </a:prstGeom>
          <a:solidFill>
            <a:schemeClr val="bg1"/>
          </a:solidFill>
          <a:ln>
            <a:solidFill>
              <a:schemeClr val="tx1"/>
            </a:solidFill>
          </a:ln>
        </p:spPr>
        <p:txBody>
          <a:bodyPr wrap="square" rtlCol="0">
            <a:spAutoFit/>
          </a:bodyPr>
          <a:lstStyle/>
          <a:p>
            <a:pPr marL="342900" indent="-342900">
              <a:buFont typeface="Arial" panose="020B0604020202020204" pitchFamily="34" charset="0"/>
              <a:buChar char="•"/>
            </a:pPr>
            <a:r>
              <a:rPr lang="it-IT" sz="2400" dirty="0"/>
              <a:t>meter == 3</a:t>
            </a:r>
          </a:p>
        </p:txBody>
      </p:sp>
      <p:cxnSp>
        <p:nvCxnSpPr>
          <p:cNvPr id="34" name="Straight Arrow Connector 33">
            <a:extLst>
              <a:ext uri="{FF2B5EF4-FFF2-40B4-BE49-F238E27FC236}">
                <a16:creationId xmlns:a16="http://schemas.microsoft.com/office/drawing/2014/main" id="{CA44BE09-88C9-4E08-BD3E-DEE49B89A737}"/>
              </a:ext>
            </a:extLst>
          </p:cNvPr>
          <p:cNvCxnSpPr>
            <a:cxnSpLocks/>
            <a:endCxn id="35" idx="1"/>
          </p:cNvCxnSpPr>
          <p:nvPr/>
        </p:nvCxnSpPr>
        <p:spPr>
          <a:xfrm>
            <a:off x="3182568" y="4419106"/>
            <a:ext cx="8730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3846446C-B910-489E-86E8-BDD70A8AC871}"/>
              </a:ext>
            </a:extLst>
          </p:cNvPr>
          <p:cNvSpPr txBox="1"/>
          <p:nvPr/>
        </p:nvSpPr>
        <p:spPr>
          <a:xfrm>
            <a:off x="4055589" y="4188273"/>
            <a:ext cx="2040411" cy="461665"/>
          </a:xfrm>
          <a:prstGeom prst="rect">
            <a:avLst/>
          </a:prstGeom>
          <a:solidFill>
            <a:schemeClr val="bg1"/>
          </a:solidFill>
          <a:ln>
            <a:solidFill>
              <a:schemeClr val="tx1"/>
            </a:solidFill>
          </a:ln>
        </p:spPr>
        <p:txBody>
          <a:bodyPr wrap="square" rtlCol="0">
            <a:spAutoFit/>
          </a:bodyPr>
          <a:lstStyle/>
          <a:p>
            <a:pPr marL="342900" indent="-342900">
              <a:buFont typeface="Arial" panose="020B0604020202020204" pitchFamily="34" charset="0"/>
              <a:buChar char="•"/>
            </a:pPr>
            <a:r>
              <a:rPr lang="it-IT" sz="2400" dirty="0"/>
              <a:t>meter == 2</a:t>
            </a:r>
          </a:p>
        </p:txBody>
      </p:sp>
      <p:cxnSp>
        <p:nvCxnSpPr>
          <p:cNvPr id="41" name="Straight Arrow Connector 40">
            <a:extLst>
              <a:ext uri="{FF2B5EF4-FFF2-40B4-BE49-F238E27FC236}">
                <a16:creationId xmlns:a16="http://schemas.microsoft.com/office/drawing/2014/main" id="{70C3DEBE-0F53-4A5F-8256-BB5D80BA8C20}"/>
              </a:ext>
            </a:extLst>
          </p:cNvPr>
          <p:cNvCxnSpPr>
            <a:cxnSpLocks/>
          </p:cNvCxnSpPr>
          <p:nvPr/>
        </p:nvCxnSpPr>
        <p:spPr>
          <a:xfrm>
            <a:off x="8107016" y="1466853"/>
            <a:ext cx="40855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F5677F3B-A0F2-44C3-97D0-08B091F22B94}"/>
              </a:ext>
            </a:extLst>
          </p:cNvPr>
          <p:cNvSpPr txBox="1"/>
          <p:nvPr/>
        </p:nvSpPr>
        <p:spPr>
          <a:xfrm>
            <a:off x="8965425" y="1248941"/>
            <a:ext cx="2237966" cy="461665"/>
          </a:xfrm>
          <a:prstGeom prst="rect">
            <a:avLst/>
          </a:prstGeom>
          <a:solidFill>
            <a:schemeClr val="bg1"/>
          </a:solidFill>
          <a:ln>
            <a:solidFill>
              <a:schemeClr val="tx1"/>
            </a:solidFill>
          </a:ln>
        </p:spPr>
        <p:txBody>
          <a:bodyPr wrap="square" rtlCol="0">
            <a:spAutoFit/>
          </a:bodyPr>
          <a:lstStyle/>
          <a:p>
            <a:r>
              <a:rPr lang="it-IT" sz="2400" dirty="0">
                <a:solidFill>
                  <a:srgbClr val="FF0000"/>
                </a:solidFill>
              </a:rPr>
              <a:t>meter_reading</a:t>
            </a:r>
          </a:p>
        </p:txBody>
      </p:sp>
      <p:sp>
        <p:nvSpPr>
          <p:cNvPr id="44" name="TextBox 43">
            <a:extLst>
              <a:ext uri="{FF2B5EF4-FFF2-40B4-BE49-F238E27FC236}">
                <a16:creationId xmlns:a16="http://schemas.microsoft.com/office/drawing/2014/main" id="{38B6D344-9387-4228-AD2E-0E4BD7251DBC}"/>
              </a:ext>
            </a:extLst>
          </p:cNvPr>
          <p:cNvSpPr txBox="1"/>
          <p:nvPr/>
        </p:nvSpPr>
        <p:spPr>
          <a:xfrm>
            <a:off x="6761535" y="4188273"/>
            <a:ext cx="753893" cy="461665"/>
          </a:xfrm>
          <a:prstGeom prst="rect">
            <a:avLst/>
          </a:prstGeom>
          <a:solidFill>
            <a:schemeClr val="bg1"/>
          </a:solidFill>
          <a:ln>
            <a:solidFill>
              <a:schemeClr val="tx1"/>
            </a:solidFill>
          </a:ln>
        </p:spPr>
        <p:txBody>
          <a:bodyPr wrap="square" rtlCol="0">
            <a:spAutoFit/>
          </a:bodyPr>
          <a:lstStyle/>
          <a:p>
            <a:r>
              <a:rPr lang="it-IT" sz="2400" dirty="0"/>
              <a:t>...</a:t>
            </a:r>
          </a:p>
        </p:txBody>
      </p:sp>
      <p:sp>
        <p:nvSpPr>
          <p:cNvPr id="51" name="TextBox 50">
            <a:extLst>
              <a:ext uri="{FF2B5EF4-FFF2-40B4-BE49-F238E27FC236}">
                <a16:creationId xmlns:a16="http://schemas.microsoft.com/office/drawing/2014/main" id="{95F69CBF-C064-427B-838E-7D81D57DA2C4}"/>
              </a:ext>
            </a:extLst>
          </p:cNvPr>
          <p:cNvSpPr txBox="1"/>
          <p:nvPr/>
        </p:nvSpPr>
        <p:spPr>
          <a:xfrm>
            <a:off x="6216161" y="1110441"/>
            <a:ext cx="2303512" cy="738664"/>
          </a:xfrm>
          <a:prstGeom prst="rect">
            <a:avLst/>
          </a:prstGeom>
          <a:solidFill>
            <a:schemeClr val="bg1"/>
          </a:solidFill>
          <a:ln>
            <a:solidFill>
              <a:schemeClr val="tx1"/>
            </a:solidFill>
          </a:ln>
        </p:spPr>
        <p:txBody>
          <a:bodyPr wrap="square" rtlCol="0">
            <a:spAutoFit/>
          </a:bodyPr>
          <a:lstStyle/>
          <a:p>
            <a:r>
              <a:rPr lang="it-IT" sz="2400" dirty="0"/>
              <a:t>timestamp == </a:t>
            </a:r>
            <a:r>
              <a:rPr lang="en-GB" dirty="0"/>
              <a:t>2016-01-01 00:00:00</a:t>
            </a:r>
            <a:endParaRPr lang="it-IT" sz="2400" dirty="0"/>
          </a:p>
        </p:txBody>
      </p:sp>
      <p:cxnSp>
        <p:nvCxnSpPr>
          <p:cNvPr id="52" name="Straight Arrow Connector 51">
            <a:extLst>
              <a:ext uri="{FF2B5EF4-FFF2-40B4-BE49-F238E27FC236}">
                <a16:creationId xmlns:a16="http://schemas.microsoft.com/office/drawing/2014/main" id="{D9B7AA16-AB4F-4711-A67A-1A53B86D9227}"/>
              </a:ext>
            </a:extLst>
          </p:cNvPr>
          <p:cNvCxnSpPr>
            <a:cxnSpLocks/>
          </p:cNvCxnSpPr>
          <p:nvPr/>
        </p:nvCxnSpPr>
        <p:spPr>
          <a:xfrm>
            <a:off x="8528730" y="1473285"/>
            <a:ext cx="40855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7A44A51A-E68D-4F0A-A66B-B0907D1868E8}"/>
              </a:ext>
            </a:extLst>
          </p:cNvPr>
          <p:cNvCxnSpPr>
            <a:cxnSpLocks/>
          </p:cNvCxnSpPr>
          <p:nvPr/>
        </p:nvCxnSpPr>
        <p:spPr>
          <a:xfrm>
            <a:off x="5959791" y="2730375"/>
            <a:ext cx="25637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E1A3267-B9AD-46DC-8A63-6AE43EC00B5E}"/>
              </a:ext>
            </a:extLst>
          </p:cNvPr>
          <p:cNvCxnSpPr>
            <a:cxnSpLocks/>
          </p:cNvCxnSpPr>
          <p:nvPr/>
        </p:nvCxnSpPr>
        <p:spPr>
          <a:xfrm flipV="1">
            <a:off x="5959791" y="1463002"/>
            <a:ext cx="0" cy="12673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63C48713-B7A4-4997-8510-35C57698E532}"/>
              </a:ext>
            </a:extLst>
          </p:cNvPr>
          <p:cNvCxnSpPr>
            <a:cxnSpLocks/>
          </p:cNvCxnSpPr>
          <p:nvPr/>
        </p:nvCxnSpPr>
        <p:spPr>
          <a:xfrm>
            <a:off x="6110030" y="5087166"/>
            <a:ext cx="6515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28AEEAB8-1F2F-493F-AAFC-5BB24A05B8DA}"/>
              </a:ext>
            </a:extLst>
          </p:cNvPr>
          <p:cNvSpPr txBox="1"/>
          <p:nvPr/>
        </p:nvSpPr>
        <p:spPr>
          <a:xfrm>
            <a:off x="6761535" y="4856333"/>
            <a:ext cx="753893" cy="461665"/>
          </a:xfrm>
          <a:prstGeom prst="rect">
            <a:avLst/>
          </a:prstGeom>
          <a:solidFill>
            <a:schemeClr val="bg1"/>
          </a:solidFill>
          <a:ln>
            <a:solidFill>
              <a:schemeClr val="tx1"/>
            </a:solidFill>
          </a:ln>
        </p:spPr>
        <p:txBody>
          <a:bodyPr wrap="square" rtlCol="0">
            <a:spAutoFit/>
          </a:bodyPr>
          <a:lstStyle/>
          <a:p>
            <a:r>
              <a:rPr lang="it-IT" sz="2400" dirty="0"/>
              <a:t>...</a:t>
            </a:r>
          </a:p>
        </p:txBody>
      </p:sp>
      <p:cxnSp>
        <p:nvCxnSpPr>
          <p:cNvPr id="57" name="Straight Arrow Connector 56">
            <a:extLst>
              <a:ext uri="{FF2B5EF4-FFF2-40B4-BE49-F238E27FC236}">
                <a16:creationId xmlns:a16="http://schemas.microsoft.com/office/drawing/2014/main" id="{559762E7-E965-45E8-B1ED-6E11A1423A04}"/>
              </a:ext>
            </a:extLst>
          </p:cNvPr>
          <p:cNvCxnSpPr>
            <a:cxnSpLocks/>
          </p:cNvCxnSpPr>
          <p:nvPr/>
        </p:nvCxnSpPr>
        <p:spPr>
          <a:xfrm>
            <a:off x="6110030" y="5734133"/>
            <a:ext cx="6515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161692CB-F826-4C84-9229-69D0214103EA}"/>
              </a:ext>
            </a:extLst>
          </p:cNvPr>
          <p:cNvSpPr txBox="1"/>
          <p:nvPr/>
        </p:nvSpPr>
        <p:spPr>
          <a:xfrm>
            <a:off x="6761535" y="5503300"/>
            <a:ext cx="753893" cy="461665"/>
          </a:xfrm>
          <a:prstGeom prst="rect">
            <a:avLst/>
          </a:prstGeom>
          <a:solidFill>
            <a:schemeClr val="bg1"/>
          </a:solidFill>
          <a:ln>
            <a:solidFill>
              <a:schemeClr val="tx1"/>
            </a:solidFill>
          </a:ln>
        </p:spPr>
        <p:txBody>
          <a:bodyPr wrap="square" rtlCol="0">
            <a:spAutoFit/>
          </a:bodyPr>
          <a:lstStyle/>
          <a:p>
            <a:r>
              <a:rPr lang="it-IT" sz="2400" dirty="0"/>
              <a:t>...</a:t>
            </a:r>
          </a:p>
        </p:txBody>
      </p:sp>
      <p:sp>
        <p:nvSpPr>
          <p:cNvPr id="64" name="TextBox 63">
            <a:extLst>
              <a:ext uri="{FF2B5EF4-FFF2-40B4-BE49-F238E27FC236}">
                <a16:creationId xmlns:a16="http://schemas.microsoft.com/office/drawing/2014/main" id="{83390BC0-9799-4304-B436-6AB1974BF080}"/>
              </a:ext>
            </a:extLst>
          </p:cNvPr>
          <p:cNvSpPr txBox="1"/>
          <p:nvPr/>
        </p:nvSpPr>
        <p:spPr>
          <a:xfrm>
            <a:off x="9050454" y="2506031"/>
            <a:ext cx="2237966" cy="584775"/>
          </a:xfrm>
          <a:prstGeom prst="rect">
            <a:avLst/>
          </a:prstGeom>
          <a:solidFill>
            <a:schemeClr val="bg1"/>
          </a:solidFill>
          <a:ln>
            <a:solidFill>
              <a:schemeClr val="tx1"/>
            </a:solidFill>
          </a:ln>
        </p:spPr>
        <p:txBody>
          <a:bodyPr wrap="square" rtlCol="0">
            <a:spAutoFit/>
          </a:bodyPr>
          <a:lstStyle/>
          <a:p>
            <a:r>
              <a:rPr lang="it-IT" sz="3200" b="1" dirty="0">
                <a:solidFill>
                  <a:srgbClr val="FF0000"/>
                </a:solidFill>
              </a:rPr>
              <a:t>...</a:t>
            </a:r>
          </a:p>
        </p:txBody>
      </p:sp>
      <p:cxnSp>
        <p:nvCxnSpPr>
          <p:cNvPr id="65" name="Straight Arrow Connector 64">
            <a:extLst>
              <a:ext uri="{FF2B5EF4-FFF2-40B4-BE49-F238E27FC236}">
                <a16:creationId xmlns:a16="http://schemas.microsoft.com/office/drawing/2014/main" id="{B8E2143A-ABC1-408A-9C23-60EDF2C86E58}"/>
              </a:ext>
            </a:extLst>
          </p:cNvPr>
          <p:cNvCxnSpPr>
            <a:cxnSpLocks/>
          </p:cNvCxnSpPr>
          <p:nvPr/>
        </p:nvCxnSpPr>
        <p:spPr>
          <a:xfrm>
            <a:off x="8613759" y="2730375"/>
            <a:ext cx="40855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2959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FDA31-A64B-4223-B34C-B70CFCAD7CD6}"/>
              </a:ext>
            </a:extLst>
          </p:cNvPr>
          <p:cNvSpPr>
            <a:spLocks noGrp="1"/>
          </p:cNvSpPr>
          <p:nvPr>
            <p:ph type="ctrTitle"/>
          </p:nvPr>
        </p:nvSpPr>
        <p:spPr>
          <a:xfrm>
            <a:off x="924560" y="453516"/>
            <a:ext cx="10469880" cy="5998084"/>
          </a:xfrm>
        </p:spPr>
        <p:txBody>
          <a:bodyPr anchor="t">
            <a:noAutofit/>
          </a:bodyPr>
          <a:lstStyle/>
          <a:p>
            <a:pPr algn="l"/>
            <a:r>
              <a:rPr lang="it-IT" sz="3600" b="1" dirty="0">
                <a:latin typeface="+mn-lt"/>
                <a:cs typeface="Arial" panose="020B0604020202020204" pitchFamily="34" charset="0"/>
              </a:rPr>
              <a:t>Training dataset – combined</a:t>
            </a: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400" dirty="0">
                <a:latin typeface="+mn-lt"/>
              </a:rPr>
            </a:br>
            <a:br>
              <a:rPr lang="it-IT" sz="2400" dirty="0">
                <a:latin typeface="+mn-lt"/>
              </a:rPr>
            </a:br>
            <a:r>
              <a:rPr lang="it-IT" sz="2400" dirty="0">
                <a:latin typeface="+mn-lt"/>
              </a:rPr>
              <a:t>- ~20,000,000 rows (!)</a:t>
            </a:r>
            <a:br>
              <a:rPr lang="it-IT" sz="2400" dirty="0">
                <a:latin typeface="+mn-lt"/>
              </a:rPr>
            </a:br>
            <a:br>
              <a:rPr lang="it-IT" sz="2400" dirty="0">
                <a:latin typeface="+mn-lt"/>
              </a:rPr>
            </a:br>
            <a:r>
              <a:rPr lang="it-IT" sz="2400" dirty="0">
                <a:latin typeface="+mn-lt"/>
              </a:rPr>
              <a:t>- 15 features (numerical and categorical)</a:t>
            </a:r>
            <a:br>
              <a:rPr lang="it-IT" sz="2400" dirty="0">
                <a:latin typeface="+mn-lt"/>
              </a:rPr>
            </a:br>
            <a:br>
              <a:rPr lang="it-IT" sz="2400" dirty="0">
                <a:latin typeface="+mn-lt"/>
              </a:rPr>
            </a:br>
            <a:r>
              <a:rPr lang="it-IT" sz="2400" dirty="0">
                <a:latin typeface="+mn-lt"/>
              </a:rPr>
              <a:t>- missing values</a:t>
            </a:r>
            <a:br>
              <a:rPr lang="it-IT" sz="2400" dirty="0">
                <a:latin typeface="+mn-lt"/>
              </a:rPr>
            </a:br>
            <a:br>
              <a:rPr lang="it-IT" sz="2400" dirty="0">
                <a:latin typeface="+mn-lt"/>
              </a:rPr>
            </a:br>
            <a:r>
              <a:rPr lang="it-IT" sz="2400" dirty="0">
                <a:latin typeface="+mn-lt"/>
              </a:rPr>
              <a:t>- outliers (?)</a:t>
            </a:r>
            <a:br>
              <a:rPr lang="it-IT" sz="2400" dirty="0">
                <a:latin typeface="+mn-lt"/>
              </a:rPr>
            </a:br>
            <a:br>
              <a:rPr lang="it-IT" sz="2400" dirty="0">
                <a:latin typeface="+mn-lt"/>
              </a:rPr>
            </a:br>
            <a:r>
              <a:rPr lang="it-IT" sz="2400" dirty="0">
                <a:latin typeface="+mn-lt"/>
              </a:rPr>
              <a:t>- continuous target</a:t>
            </a:r>
            <a:br>
              <a:rPr lang="it-IT" sz="2400" dirty="0"/>
            </a:br>
            <a:br>
              <a:rPr lang="it-IT" sz="2400" dirty="0"/>
            </a:br>
            <a:br>
              <a:rPr lang="it-IT" sz="2400" dirty="0"/>
            </a:br>
            <a:br>
              <a:rPr lang="it-IT" sz="2400" dirty="0"/>
            </a:br>
            <a:br>
              <a:rPr lang="it-IT" sz="2400" dirty="0"/>
            </a:br>
            <a:br>
              <a:rPr lang="it-IT" sz="2400" dirty="0"/>
            </a:br>
            <a:endParaRPr lang="en-GB" sz="2400" dirty="0"/>
          </a:p>
        </p:txBody>
      </p:sp>
      <p:sp>
        <p:nvSpPr>
          <p:cNvPr id="4" name="Right Brace 3">
            <a:extLst>
              <a:ext uri="{FF2B5EF4-FFF2-40B4-BE49-F238E27FC236}">
                <a16:creationId xmlns:a16="http://schemas.microsoft.com/office/drawing/2014/main" id="{DFD24748-10F6-4401-B6C0-B27FF102D352}"/>
              </a:ext>
            </a:extLst>
          </p:cNvPr>
          <p:cNvSpPr/>
          <p:nvPr/>
        </p:nvSpPr>
        <p:spPr>
          <a:xfrm>
            <a:off x="5768340" y="3114424"/>
            <a:ext cx="782320" cy="3023367"/>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b="1" dirty="0"/>
          </a:p>
        </p:txBody>
      </p:sp>
      <p:sp>
        <p:nvSpPr>
          <p:cNvPr id="5" name="TextBox 4">
            <a:extLst>
              <a:ext uri="{FF2B5EF4-FFF2-40B4-BE49-F238E27FC236}">
                <a16:creationId xmlns:a16="http://schemas.microsoft.com/office/drawing/2014/main" id="{B58BDFA6-08A0-4F69-8DF6-1810599F0E07}"/>
              </a:ext>
            </a:extLst>
          </p:cNvPr>
          <p:cNvSpPr txBox="1"/>
          <p:nvPr/>
        </p:nvSpPr>
        <p:spPr>
          <a:xfrm>
            <a:off x="6700273" y="4315375"/>
            <a:ext cx="4927600" cy="461665"/>
          </a:xfrm>
          <a:prstGeom prst="rect">
            <a:avLst/>
          </a:prstGeom>
          <a:noFill/>
        </p:spPr>
        <p:txBody>
          <a:bodyPr wrap="square" rtlCol="0">
            <a:spAutoFit/>
          </a:bodyPr>
          <a:lstStyle/>
          <a:p>
            <a:r>
              <a:rPr lang="it-IT" sz="2400" dirty="0"/>
              <a:t>Supervised ML problem, Regression</a:t>
            </a:r>
            <a:endParaRPr lang="en-GB" sz="2400" dirty="0"/>
          </a:p>
        </p:txBody>
      </p:sp>
      <p:pic>
        <p:nvPicPr>
          <p:cNvPr id="9" name="Picture 8">
            <a:extLst>
              <a:ext uri="{FF2B5EF4-FFF2-40B4-BE49-F238E27FC236}">
                <a16:creationId xmlns:a16="http://schemas.microsoft.com/office/drawing/2014/main" id="{B31DBAE1-9C1E-40CD-8C55-6BD55D62A63B}"/>
              </a:ext>
            </a:extLst>
          </p:cNvPr>
          <p:cNvPicPr>
            <a:picLocks noChangeAspect="1"/>
          </p:cNvPicPr>
          <p:nvPr/>
        </p:nvPicPr>
        <p:blipFill>
          <a:blip r:embed="rId2"/>
          <a:stretch>
            <a:fillRect/>
          </a:stretch>
        </p:blipFill>
        <p:spPr>
          <a:xfrm>
            <a:off x="797560" y="1166149"/>
            <a:ext cx="10596880" cy="1724133"/>
          </a:xfrm>
          <a:prstGeom prst="rect">
            <a:avLst/>
          </a:prstGeom>
        </p:spPr>
      </p:pic>
    </p:spTree>
    <p:extLst>
      <p:ext uri="{BB962C8B-B14F-4D97-AF65-F5344CB8AC3E}">
        <p14:creationId xmlns:p14="http://schemas.microsoft.com/office/powerpoint/2010/main" val="1157549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FDA31-A64B-4223-B34C-B70CFCAD7CD6}"/>
              </a:ext>
            </a:extLst>
          </p:cNvPr>
          <p:cNvSpPr>
            <a:spLocks noGrp="1"/>
          </p:cNvSpPr>
          <p:nvPr>
            <p:ph type="ctrTitle"/>
          </p:nvPr>
        </p:nvSpPr>
        <p:spPr>
          <a:xfrm>
            <a:off x="924560" y="453516"/>
            <a:ext cx="10469880" cy="5998084"/>
          </a:xfrm>
        </p:spPr>
        <p:txBody>
          <a:bodyPr anchor="t">
            <a:noAutofit/>
          </a:bodyPr>
          <a:lstStyle/>
          <a:p>
            <a:pPr algn="l"/>
            <a:r>
              <a:rPr lang="it-IT" sz="3600" b="1" dirty="0">
                <a:latin typeface="+mn-lt"/>
                <a:cs typeface="Arial" panose="020B0604020202020204" pitchFamily="34" charset="0"/>
              </a:rPr>
              <a:t>Approach: Evaluation Metric</a:t>
            </a:r>
            <a:br>
              <a:rPr lang="it-IT" sz="2800" dirty="0">
                <a:latin typeface="+mn-lt"/>
                <a:cs typeface="Arial" panose="020B0604020202020204" pitchFamily="34" charset="0"/>
              </a:rPr>
            </a:br>
            <a:br>
              <a:rPr lang="it-IT" sz="2800" dirty="0">
                <a:latin typeface="+mn-lt"/>
                <a:cs typeface="Arial" panose="020B0604020202020204" pitchFamily="34" charset="0"/>
              </a:rPr>
            </a:br>
            <a:r>
              <a:rPr lang="it-IT" sz="2800" dirty="0">
                <a:latin typeface="+mn-lt"/>
                <a:cs typeface="Arial" panose="020B0604020202020204" pitchFamily="34" charset="0"/>
              </a:rPr>
              <a:t>Root Mean Squared Logaritmic Error (RMSLE)</a:t>
            </a: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400" dirty="0">
                <a:latin typeface="+mn-lt"/>
              </a:rPr>
            </a:br>
            <a:br>
              <a:rPr lang="it-IT" sz="2400" dirty="0"/>
            </a:br>
            <a:br>
              <a:rPr lang="it-IT" sz="2400" b="1" dirty="0"/>
            </a:br>
            <a:br>
              <a:rPr lang="it-IT" sz="2400" b="1" dirty="0"/>
            </a:br>
            <a:r>
              <a:rPr lang="it-IT" sz="2400" b="1" dirty="0"/>
              <a:t>- robustness to outliers</a:t>
            </a:r>
            <a:br>
              <a:rPr lang="it-IT" sz="2400" b="1" dirty="0"/>
            </a:br>
            <a:br>
              <a:rPr lang="it-IT" sz="2400" b="1" dirty="0"/>
            </a:br>
            <a:r>
              <a:rPr lang="it-IT" sz="2400" b="1" dirty="0"/>
              <a:t>- quantifies relative error -&gt; </a:t>
            </a:r>
            <a:br>
              <a:rPr lang="it-IT" sz="2400" b="1" dirty="0"/>
            </a:br>
            <a:br>
              <a:rPr lang="it-IT" sz="2400" b="1" dirty="0"/>
            </a:br>
            <a:r>
              <a:rPr lang="it-IT" sz="2400" b="1" dirty="0"/>
              <a:t>- biased penalty -&gt; more penalty is incurred when the predicted value is lower than   </a:t>
            </a:r>
            <a:br>
              <a:rPr lang="it-IT" sz="2400" b="1" dirty="0"/>
            </a:br>
            <a:r>
              <a:rPr lang="it-IT" sz="2400" b="1" dirty="0"/>
              <a:t>   		       the actual</a:t>
            </a:r>
            <a:br>
              <a:rPr lang="it-IT" sz="2400" dirty="0"/>
            </a:br>
            <a:br>
              <a:rPr lang="it-IT" sz="2400" dirty="0"/>
            </a:br>
            <a:br>
              <a:rPr lang="it-IT" sz="2400" dirty="0"/>
            </a:br>
            <a:br>
              <a:rPr lang="it-IT" sz="2400" dirty="0"/>
            </a:br>
            <a:br>
              <a:rPr lang="it-IT" sz="2400" dirty="0"/>
            </a:br>
            <a:br>
              <a:rPr lang="it-IT" sz="2400" dirty="0"/>
            </a:br>
            <a:endParaRPr lang="en-GB" sz="2400" dirty="0"/>
          </a:p>
        </p:txBody>
      </p:sp>
      <p:pic>
        <p:nvPicPr>
          <p:cNvPr id="4" name="Picture 3">
            <a:extLst>
              <a:ext uri="{FF2B5EF4-FFF2-40B4-BE49-F238E27FC236}">
                <a16:creationId xmlns:a16="http://schemas.microsoft.com/office/drawing/2014/main" id="{FB94C36E-7A6C-4788-BDB6-5D23B2AF5F0E}"/>
              </a:ext>
            </a:extLst>
          </p:cNvPr>
          <p:cNvPicPr>
            <a:picLocks noChangeAspect="1"/>
          </p:cNvPicPr>
          <p:nvPr/>
        </p:nvPicPr>
        <p:blipFill>
          <a:blip r:embed="rId2"/>
          <a:stretch>
            <a:fillRect/>
          </a:stretch>
        </p:blipFill>
        <p:spPr>
          <a:xfrm>
            <a:off x="927524" y="2028825"/>
            <a:ext cx="4935997" cy="1038543"/>
          </a:xfrm>
          <a:prstGeom prst="rect">
            <a:avLst/>
          </a:prstGeom>
        </p:spPr>
      </p:pic>
      <p:pic>
        <p:nvPicPr>
          <p:cNvPr id="5" name="Picture 4">
            <a:extLst>
              <a:ext uri="{FF2B5EF4-FFF2-40B4-BE49-F238E27FC236}">
                <a16:creationId xmlns:a16="http://schemas.microsoft.com/office/drawing/2014/main" id="{FA334549-6885-4495-BEF1-B9DD241DF40B}"/>
              </a:ext>
            </a:extLst>
          </p:cNvPr>
          <p:cNvPicPr>
            <a:picLocks noChangeAspect="1"/>
          </p:cNvPicPr>
          <p:nvPr/>
        </p:nvPicPr>
        <p:blipFill>
          <a:blip r:embed="rId3"/>
          <a:stretch>
            <a:fillRect/>
          </a:stretch>
        </p:blipFill>
        <p:spPr>
          <a:xfrm>
            <a:off x="5903864" y="2028825"/>
            <a:ext cx="5581650" cy="1400175"/>
          </a:xfrm>
          <a:prstGeom prst="rect">
            <a:avLst/>
          </a:prstGeom>
        </p:spPr>
      </p:pic>
      <p:pic>
        <p:nvPicPr>
          <p:cNvPr id="6" name="Picture 5">
            <a:extLst>
              <a:ext uri="{FF2B5EF4-FFF2-40B4-BE49-F238E27FC236}">
                <a16:creationId xmlns:a16="http://schemas.microsoft.com/office/drawing/2014/main" id="{3247700B-82CA-416C-B4DC-30508DBDD97C}"/>
              </a:ext>
            </a:extLst>
          </p:cNvPr>
          <p:cNvPicPr>
            <a:picLocks noChangeAspect="1"/>
          </p:cNvPicPr>
          <p:nvPr/>
        </p:nvPicPr>
        <p:blipFill>
          <a:blip r:embed="rId4"/>
          <a:stretch>
            <a:fillRect/>
          </a:stretch>
        </p:blipFill>
        <p:spPr>
          <a:xfrm>
            <a:off x="4675634" y="4207701"/>
            <a:ext cx="2967731" cy="741933"/>
          </a:xfrm>
          <a:prstGeom prst="rect">
            <a:avLst/>
          </a:prstGeom>
        </p:spPr>
      </p:pic>
    </p:spTree>
    <p:extLst>
      <p:ext uri="{BB962C8B-B14F-4D97-AF65-F5344CB8AC3E}">
        <p14:creationId xmlns:p14="http://schemas.microsoft.com/office/powerpoint/2010/main" val="615778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FDA31-A64B-4223-B34C-B70CFCAD7CD6}"/>
              </a:ext>
            </a:extLst>
          </p:cNvPr>
          <p:cNvSpPr>
            <a:spLocks noGrp="1"/>
          </p:cNvSpPr>
          <p:nvPr>
            <p:ph type="ctrTitle"/>
          </p:nvPr>
        </p:nvSpPr>
        <p:spPr>
          <a:xfrm>
            <a:off x="923672" y="939294"/>
            <a:ext cx="10469880" cy="5559160"/>
          </a:xfrm>
        </p:spPr>
        <p:txBody>
          <a:bodyPr anchor="t">
            <a:noAutofit/>
          </a:bodyPr>
          <a:lstStyle/>
          <a:p>
            <a:pPr algn="l"/>
            <a:r>
              <a:rPr lang="it-IT" sz="2800" dirty="0">
                <a:latin typeface="+mn-lt"/>
                <a:cs typeface="Arial" panose="020B0604020202020204" pitchFamily="34" charset="0"/>
              </a:rPr>
              <a:t>Target ‘meter_reading’ log-transform</a:t>
            </a: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400" dirty="0">
                <a:latin typeface="+mn-lt"/>
              </a:rPr>
            </a:br>
            <a:br>
              <a:rPr lang="it-IT" sz="2400" dirty="0"/>
            </a:br>
            <a:br>
              <a:rPr lang="it-IT" sz="2400" b="1" dirty="0"/>
            </a:br>
            <a:br>
              <a:rPr lang="it-IT" sz="2400" b="1" dirty="0"/>
            </a:br>
            <a:br>
              <a:rPr lang="it-IT" sz="2400" dirty="0"/>
            </a:br>
            <a:br>
              <a:rPr lang="it-IT" sz="2400" dirty="0"/>
            </a:br>
            <a:br>
              <a:rPr lang="it-IT" sz="2400" dirty="0"/>
            </a:br>
            <a:br>
              <a:rPr lang="it-IT" sz="2400" dirty="0"/>
            </a:br>
            <a:br>
              <a:rPr lang="it-IT" sz="2400" dirty="0"/>
            </a:br>
            <a:br>
              <a:rPr lang="it-IT" sz="2400" dirty="0"/>
            </a:br>
            <a:br>
              <a:rPr lang="it-IT" sz="2400" dirty="0"/>
            </a:br>
            <a:r>
              <a:rPr lang="it-IT" sz="2400" b="1" dirty="0"/>
              <a:t>‘</a:t>
            </a:r>
            <a:r>
              <a:rPr lang="en-GB" sz="2000" b="1" i="1" dirty="0"/>
              <a:t>Note that this is real data with measurement error, which we expect will impose a baseline level of modelling error.’ </a:t>
            </a:r>
            <a:r>
              <a:rPr lang="en-GB" sz="2000" b="1" dirty="0"/>
              <a:t>	--&gt; Should zero </a:t>
            </a:r>
            <a:r>
              <a:rPr lang="en-GB" sz="2000" b="1" dirty="0" err="1"/>
              <a:t>meter_readings</a:t>
            </a:r>
            <a:r>
              <a:rPr lang="en-GB" sz="2000" b="1" dirty="0"/>
              <a:t> be excluded or not?</a:t>
            </a:r>
            <a:endParaRPr lang="en-GB" sz="2400" b="1" dirty="0"/>
          </a:p>
        </p:txBody>
      </p:sp>
      <p:pic>
        <p:nvPicPr>
          <p:cNvPr id="3" name="Picture 2">
            <a:extLst>
              <a:ext uri="{FF2B5EF4-FFF2-40B4-BE49-F238E27FC236}">
                <a16:creationId xmlns:a16="http://schemas.microsoft.com/office/drawing/2014/main" id="{47BEB34F-E7D0-41A0-8790-1BF14C4CA12F}"/>
              </a:ext>
            </a:extLst>
          </p:cNvPr>
          <p:cNvPicPr>
            <a:picLocks noChangeAspect="1"/>
          </p:cNvPicPr>
          <p:nvPr/>
        </p:nvPicPr>
        <p:blipFill>
          <a:blip r:embed="rId2"/>
          <a:stretch>
            <a:fillRect/>
          </a:stretch>
        </p:blipFill>
        <p:spPr>
          <a:xfrm>
            <a:off x="6351201" y="1419212"/>
            <a:ext cx="4846986" cy="4019576"/>
          </a:xfrm>
          <a:prstGeom prst="rect">
            <a:avLst/>
          </a:prstGeom>
        </p:spPr>
      </p:pic>
      <p:pic>
        <p:nvPicPr>
          <p:cNvPr id="7" name="Picture 6">
            <a:extLst>
              <a:ext uri="{FF2B5EF4-FFF2-40B4-BE49-F238E27FC236}">
                <a16:creationId xmlns:a16="http://schemas.microsoft.com/office/drawing/2014/main" id="{D8AF5B5A-DC6C-4250-BC65-F1802CE3122D}"/>
              </a:ext>
            </a:extLst>
          </p:cNvPr>
          <p:cNvPicPr>
            <a:picLocks noChangeAspect="1"/>
          </p:cNvPicPr>
          <p:nvPr/>
        </p:nvPicPr>
        <p:blipFill>
          <a:blip r:embed="rId3"/>
          <a:stretch>
            <a:fillRect/>
          </a:stretch>
        </p:blipFill>
        <p:spPr>
          <a:xfrm>
            <a:off x="923672" y="1411088"/>
            <a:ext cx="4917129" cy="4027700"/>
          </a:xfrm>
          <a:prstGeom prst="rect">
            <a:avLst/>
          </a:prstGeom>
        </p:spPr>
      </p:pic>
      <p:sp>
        <p:nvSpPr>
          <p:cNvPr id="8" name="TextBox 7">
            <a:extLst>
              <a:ext uri="{FF2B5EF4-FFF2-40B4-BE49-F238E27FC236}">
                <a16:creationId xmlns:a16="http://schemas.microsoft.com/office/drawing/2014/main" id="{B99B61D0-6629-4803-9310-4BC6A381F6AD}"/>
              </a:ext>
            </a:extLst>
          </p:cNvPr>
          <p:cNvSpPr txBox="1"/>
          <p:nvPr/>
        </p:nvSpPr>
        <p:spPr>
          <a:xfrm>
            <a:off x="923672" y="292963"/>
            <a:ext cx="10343768" cy="646331"/>
          </a:xfrm>
          <a:prstGeom prst="rect">
            <a:avLst/>
          </a:prstGeom>
          <a:noFill/>
        </p:spPr>
        <p:txBody>
          <a:bodyPr wrap="square" rtlCol="0">
            <a:spAutoFit/>
          </a:bodyPr>
          <a:lstStyle/>
          <a:p>
            <a:r>
              <a:rPr lang="it-IT" sz="3600" b="1" dirty="0">
                <a:cs typeface="Arial" panose="020B0604020202020204" pitchFamily="34" charset="0"/>
              </a:rPr>
              <a:t>Approach: Target Variable</a:t>
            </a:r>
            <a:endParaRPr lang="en-GB" sz="3600" dirty="0"/>
          </a:p>
        </p:txBody>
      </p:sp>
    </p:spTree>
    <p:extLst>
      <p:ext uri="{BB962C8B-B14F-4D97-AF65-F5344CB8AC3E}">
        <p14:creationId xmlns:p14="http://schemas.microsoft.com/office/powerpoint/2010/main" val="3094985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FDA31-A64B-4223-B34C-B70CFCAD7CD6}"/>
              </a:ext>
            </a:extLst>
          </p:cNvPr>
          <p:cNvSpPr>
            <a:spLocks noGrp="1"/>
          </p:cNvSpPr>
          <p:nvPr>
            <p:ph type="ctrTitle"/>
          </p:nvPr>
        </p:nvSpPr>
        <p:spPr>
          <a:xfrm>
            <a:off x="923672" y="939294"/>
            <a:ext cx="10469880" cy="5559160"/>
          </a:xfrm>
        </p:spPr>
        <p:txBody>
          <a:bodyPr anchor="t">
            <a:noAutofit/>
          </a:bodyPr>
          <a:lstStyle/>
          <a:p>
            <a:pPr algn="l"/>
            <a:r>
              <a:rPr lang="it-IT" sz="2800" dirty="0">
                <a:latin typeface="+mn-lt"/>
                <a:cs typeface="Arial" panose="020B0604020202020204" pitchFamily="34" charset="0"/>
              </a:rPr>
              <a:t>Target ‘meter_reading’ removed zero measurements</a:t>
            </a: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400" dirty="0">
                <a:latin typeface="+mn-lt"/>
              </a:rPr>
            </a:br>
            <a:br>
              <a:rPr lang="it-IT" sz="2400" dirty="0"/>
            </a:br>
            <a:br>
              <a:rPr lang="it-IT" sz="2400" b="1" dirty="0"/>
            </a:br>
            <a:br>
              <a:rPr lang="it-IT" sz="2400" b="1" dirty="0"/>
            </a:br>
            <a:br>
              <a:rPr lang="it-IT" sz="2400" dirty="0"/>
            </a:br>
            <a:br>
              <a:rPr lang="it-IT" sz="2400" dirty="0"/>
            </a:br>
            <a:br>
              <a:rPr lang="it-IT" sz="2400" dirty="0"/>
            </a:br>
            <a:br>
              <a:rPr lang="it-IT" sz="2400" dirty="0"/>
            </a:br>
            <a:br>
              <a:rPr lang="it-IT" sz="2400" dirty="0"/>
            </a:br>
            <a:br>
              <a:rPr lang="it-IT" sz="2400" dirty="0"/>
            </a:br>
            <a:br>
              <a:rPr lang="it-IT" sz="2400" dirty="0"/>
            </a:br>
            <a:endParaRPr lang="en-GB" sz="2400" b="1" dirty="0"/>
          </a:p>
        </p:txBody>
      </p:sp>
      <p:sp>
        <p:nvSpPr>
          <p:cNvPr id="8" name="TextBox 7">
            <a:extLst>
              <a:ext uri="{FF2B5EF4-FFF2-40B4-BE49-F238E27FC236}">
                <a16:creationId xmlns:a16="http://schemas.microsoft.com/office/drawing/2014/main" id="{B99B61D0-6629-4803-9310-4BC6A381F6AD}"/>
              </a:ext>
            </a:extLst>
          </p:cNvPr>
          <p:cNvSpPr txBox="1"/>
          <p:nvPr/>
        </p:nvSpPr>
        <p:spPr>
          <a:xfrm>
            <a:off x="923672" y="292963"/>
            <a:ext cx="10343768" cy="646331"/>
          </a:xfrm>
          <a:prstGeom prst="rect">
            <a:avLst/>
          </a:prstGeom>
          <a:noFill/>
        </p:spPr>
        <p:txBody>
          <a:bodyPr wrap="square" rtlCol="0">
            <a:spAutoFit/>
          </a:bodyPr>
          <a:lstStyle/>
          <a:p>
            <a:r>
              <a:rPr lang="it-IT" sz="3600" b="1" dirty="0">
                <a:cs typeface="Arial" panose="020B0604020202020204" pitchFamily="34" charset="0"/>
              </a:rPr>
              <a:t>Approach: Target Variable</a:t>
            </a:r>
            <a:endParaRPr lang="en-GB" sz="3600" dirty="0"/>
          </a:p>
        </p:txBody>
      </p:sp>
      <p:pic>
        <p:nvPicPr>
          <p:cNvPr id="4" name="Picture 3">
            <a:extLst>
              <a:ext uri="{FF2B5EF4-FFF2-40B4-BE49-F238E27FC236}">
                <a16:creationId xmlns:a16="http://schemas.microsoft.com/office/drawing/2014/main" id="{A0D0F86C-11EC-41B9-97A6-8F5EFF932995}"/>
              </a:ext>
            </a:extLst>
          </p:cNvPr>
          <p:cNvPicPr>
            <a:picLocks noChangeAspect="1"/>
          </p:cNvPicPr>
          <p:nvPr/>
        </p:nvPicPr>
        <p:blipFill>
          <a:blip r:embed="rId2"/>
          <a:stretch>
            <a:fillRect/>
          </a:stretch>
        </p:blipFill>
        <p:spPr>
          <a:xfrm>
            <a:off x="923673" y="1481356"/>
            <a:ext cx="5006936" cy="4019576"/>
          </a:xfrm>
          <a:prstGeom prst="rect">
            <a:avLst/>
          </a:prstGeom>
        </p:spPr>
      </p:pic>
      <p:pic>
        <p:nvPicPr>
          <p:cNvPr id="5" name="Picture 4">
            <a:extLst>
              <a:ext uri="{FF2B5EF4-FFF2-40B4-BE49-F238E27FC236}">
                <a16:creationId xmlns:a16="http://schemas.microsoft.com/office/drawing/2014/main" id="{1CF86C14-E770-4B19-A7B6-33C4F160C9B4}"/>
              </a:ext>
            </a:extLst>
          </p:cNvPr>
          <p:cNvPicPr>
            <a:picLocks noChangeAspect="1"/>
          </p:cNvPicPr>
          <p:nvPr/>
        </p:nvPicPr>
        <p:blipFill>
          <a:blip r:embed="rId3"/>
          <a:stretch>
            <a:fillRect/>
          </a:stretch>
        </p:blipFill>
        <p:spPr>
          <a:xfrm>
            <a:off x="6025727" y="1481356"/>
            <a:ext cx="5272706" cy="4019576"/>
          </a:xfrm>
          <a:prstGeom prst="rect">
            <a:avLst/>
          </a:prstGeom>
        </p:spPr>
      </p:pic>
    </p:spTree>
    <p:extLst>
      <p:ext uri="{BB962C8B-B14F-4D97-AF65-F5344CB8AC3E}">
        <p14:creationId xmlns:p14="http://schemas.microsoft.com/office/powerpoint/2010/main" val="135646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FDA31-A64B-4223-B34C-B70CFCAD7CD6}"/>
              </a:ext>
            </a:extLst>
          </p:cNvPr>
          <p:cNvSpPr>
            <a:spLocks noGrp="1"/>
          </p:cNvSpPr>
          <p:nvPr>
            <p:ph type="ctrTitle"/>
          </p:nvPr>
        </p:nvSpPr>
        <p:spPr>
          <a:xfrm>
            <a:off x="923672" y="939294"/>
            <a:ext cx="10469880" cy="5559160"/>
          </a:xfrm>
        </p:spPr>
        <p:txBody>
          <a:bodyPr anchor="t">
            <a:noAutofit/>
          </a:bodyPr>
          <a:lstStyle/>
          <a:p>
            <a:pPr algn="l"/>
            <a:r>
              <a:rPr lang="it-IT" sz="2800" dirty="0">
                <a:latin typeface="+mn-lt"/>
                <a:cs typeface="Arial" panose="020B0604020202020204" pitchFamily="34" charset="0"/>
              </a:rPr>
              <a:t>Consumption per meter type</a:t>
            </a: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400" dirty="0">
                <a:latin typeface="+mn-lt"/>
              </a:rPr>
            </a:br>
            <a:br>
              <a:rPr lang="it-IT" sz="2400" dirty="0"/>
            </a:br>
            <a:br>
              <a:rPr lang="it-IT" sz="2400" b="1" dirty="0"/>
            </a:br>
            <a:br>
              <a:rPr lang="it-IT" sz="2400" b="1" dirty="0"/>
            </a:br>
            <a:br>
              <a:rPr lang="it-IT" sz="2400" dirty="0"/>
            </a:br>
            <a:br>
              <a:rPr lang="it-IT" sz="2400" dirty="0"/>
            </a:br>
            <a:br>
              <a:rPr lang="it-IT" sz="2400" dirty="0"/>
            </a:br>
            <a:br>
              <a:rPr lang="it-IT" sz="2400" dirty="0"/>
            </a:br>
            <a:br>
              <a:rPr lang="it-IT" sz="2400" dirty="0"/>
            </a:br>
            <a:br>
              <a:rPr lang="it-IT" sz="2400" dirty="0"/>
            </a:br>
            <a:br>
              <a:rPr lang="it-IT" sz="2400" dirty="0"/>
            </a:br>
            <a:r>
              <a:rPr lang="it-IT" sz="2400" dirty="0"/>
              <a:t>steam (‘meter’==2) shows much higher daily consumption. Let’s dig in...</a:t>
            </a:r>
            <a:br>
              <a:rPr lang="it-IT" sz="2400" dirty="0"/>
            </a:br>
            <a:endParaRPr lang="en-GB" sz="2400" b="1" dirty="0"/>
          </a:p>
        </p:txBody>
      </p:sp>
      <p:sp>
        <p:nvSpPr>
          <p:cNvPr id="8" name="TextBox 7">
            <a:extLst>
              <a:ext uri="{FF2B5EF4-FFF2-40B4-BE49-F238E27FC236}">
                <a16:creationId xmlns:a16="http://schemas.microsoft.com/office/drawing/2014/main" id="{B99B61D0-6629-4803-9310-4BC6A381F6AD}"/>
              </a:ext>
            </a:extLst>
          </p:cNvPr>
          <p:cNvSpPr txBox="1"/>
          <p:nvPr/>
        </p:nvSpPr>
        <p:spPr>
          <a:xfrm>
            <a:off x="923672" y="292963"/>
            <a:ext cx="10343768" cy="646331"/>
          </a:xfrm>
          <a:prstGeom prst="rect">
            <a:avLst/>
          </a:prstGeom>
          <a:noFill/>
        </p:spPr>
        <p:txBody>
          <a:bodyPr wrap="square" rtlCol="0">
            <a:spAutoFit/>
          </a:bodyPr>
          <a:lstStyle/>
          <a:p>
            <a:r>
              <a:rPr lang="it-IT" sz="3600" b="1" dirty="0">
                <a:cs typeface="Arial" panose="020B0604020202020204" pitchFamily="34" charset="0"/>
              </a:rPr>
              <a:t>Approach: outliers</a:t>
            </a:r>
            <a:endParaRPr lang="en-GB" sz="3600" dirty="0"/>
          </a:p>
        </p:txBody>
      </p:sp>
      <p:pic>
        <p:nvPicPr>
          <p:cNvPr id="3" name="Picture 2">
            <a:extLst>
              <a:ext uri="{FF2B5EF4-FFF2-40B4-BE49-F238E27FC236}">
                <a16:creationId xmlns:a16="http://schemas.microsoft.com/office/drawing/2014/main" id="{71679F85-B4FC-4AA5-BA24-86328EBF97F2}"/>
              </a:ext>
            </a:extLst>
          </p:cNvPr>
          <p:cNvPicPr>
            <a:picLocks noChangeAspect="1"/>
          </p:cNvPicPr>
          <p:nvPr/>
        </p:nvPicPr>
        <p:blipFill>
          <a:blip r:embed="rId2"/>
          <a:stretch>
            <a:fillRect/>
          </a:stretch>
        </p:blipFill>
        <p:spPr>
          <a:xfrm>
            <a:off x="2050742" y="1562510"/>
            <a:ext cx="7909402" cy="3732980"/>
          </a:xfrm>
          <a:prstGeom prst="rect">
            <a:avLst/>
          </a:prstGeom>
        </p:spPr>
      </p:pic>
    </p:spTree>
    <p:extLst>
      <p:ext uri="{BB962C8B-B14F-4D97-AF65-F5344CB8AC3E}">
        <p14:creationId xmlns:p14="http://schemas.microsoft.com/office/powerpoint/2010/main" val="889156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FDA31-A64B-4223-B34C-B70CFCAD7CD6}"/>
              </a:ext>
            </a:extLst>
          </p:cNvPr>
          <p:cNvSpPr>
            <a:spLocks noGrp="1"/>
          </p:cNvSpPr>
          <p:nvPr>
            <p:ph type="ctrTitle"/>
          </p:nvPr>
        </p:nvSpPr>
        <p:spPr>
          <a:xfrm>
            <a:off x="923672" y="939294"/>
            <a:ext cx="10469880" cy="5559160"/>
          </a:xfrm>
        </p:spPr>
        <p:txBody>
          <a:bodyPr anchor="t">
            <a:noAutofit/>
          </a:bodyPr>
          <a:lstStyle/>
          <a:p>
            <a:pPr algn="l"/>
            <a:r>
              <a:rPr lang="it-IT" sz="2400" dirty="0">
                <a:latin typeface="+mn-lt"/>
                <a:cs typeface="Arial" panose="020B0604020202020204" pitchFamily="34" charset="0"/>
              </a:rPr>
              <a:t>...it turns out 1 building measurement is responsible for the anomaly</a:t>
            </a: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400" dirty="0">
                <a:latin typeface="+mn-lt"/>
              </a:rPr>
            </a:br>
            <a:br>
              <a:rPr lang="it-IT" sz="2400" dirty="0"/>
            </a:br>
            <a:br>
              <a:rPr lang="it-IT" sz="2400" b="1" dirty="0"/>
            </a:br>
            <a:br>
              <a:rPr lang="it-IT" sz="2400" b="1" dirty="0"/>
            </a:br>
            <a:r>
              <a:rPr lang="it-IT" sz="2400" dirty="0"/>
              <a:t>Let’s get rid of it.</a:t>
            </a:r>
            <a:br>
              <a:rPr lang="it-IT" sz="2400" dirty="0"/>
            </a:br>
            <a:endParaRPr lang="en-GB" sz="2400" b="1" dirty="0"/>
          </a:p>
        </p:txBody>
      </p:sp>
      <p:sp>
        <p:nvSpPr>
          <p:cNvPr id="8" name="TextBox 7">
            <a:extLst>
              <a:ext uri="{FF2B5EF4-FFF2-40B4-BE49-F238E27FC236}">
                <a16:creationId xmlns:a16="http://schemas.microsoft.com/office/drawing/2014/main" id="{B99B61D0-6629-4803-9310-4BC6A381F6AD}"/>
              </a:ext>
            </a:extLst>
          </p:cNvPr>
          <p:cNvSpPr txBox="1"/>
          <p:nvPr/>
        </p:nvSpPr>
        <p:spPr>
          <a:xfrm>
            <a:off x="923672" y="292963"/>
            <a:ext cx="10343768" cy="646331"/>
          </a:xfrm>
          <a:prstGeom prst="rect">
            <a:avLst/>
          </a:prstGeom>
          <a:noFill/>
        </p:spPr>
        <p:txBody>
          <a:bodyPr wrap="square" rtlCol="0">
            <a:spAutoFit/>
          </a:bodyPr>
          <a:lstStyle/>
          <a:p>
            <a:r>
              <a:rPr lang="it-IT" sz="3600" b="1" dirty="0">
                <a:cs typeface="Arial" panose="020B0604020202020204" pitchFamily="34" charset="0"/>
              </a:rPr>
              <a:t>Approach: outliers</a:t>
            </a:r>
            <a:endParaRPr lang="en-GB" sz="3600" dirty="0"/>
          </a:p>
        </p:txBody>
      </p:sp>
      <p:pic>
        <p:nvPicPr>
          <p:cNvPr id="4" name="Picture 3">
            <a:extLst>
              <a:ext uri="{FF2B5EF4-FFF2-40B4-BE49-F238E27FC236}">
                <a16:creationId xmlns:a16="http://schemas.microsoft.com/office/drawing/2014/main" id="{C2D97B1C-4C80-4020-A996-846683DA6821}"/>
              </a:ext>
            </a:extLst>
          </p:cNvPr>
          <p:cNvPicPr>
            <a:picLocks noChangeAspect="1"/>
          </p:cNvPicPr>
          <p:nvPr/>
        </p:nvPicPr>
        <p:blipFill>
          <a:blip r:embed="rId2"/>
          <a:stretch>
            <a:fillRect/>
          </a:stretch>
        </p:blipFill>
        <p:spPr>
          <a:xfrm>
            <a:off x="3329127" y="1355422"/>
            <a:ext cx="5548394" cy="2204230"/>
          </a:xfrm>
          <a:prstGeom prst="rect">
            <a:avLst/>
          </a:prstGeom>
        </p:spPr>
      </p:pic>
      <p:pic>
        <p:nvPicPr>
          <p:cNvPr id="5" name="Picture 4">
            <a:extLst>
              <a:ext uri="{FF2B5EF4-FFF2-40B4-BE49-F238E27FC236}">
                <a16:creationId xmlns:a16="http://schemas.microsoft.com/office/drawing/2014/main" id="{8B97D04C-4C31-4F80-BEE4-06B40B3B06CF}"/>
              </a:ext>
            </a:extLst>
          </p:cNvPr>
          <p:cNvPicPr>
            <a:picLocks noChangeAspect="1"/>
          </p:cNvPicPr>
          <p:nvPr/>
        </p:nvPicPr>
        <p:blipFill>
          <a:blip r:embed="rId3"/>
          <a:stretch>
            <a:fillRect/>
          </a:stretch>
        </p:blipFill>
        <p:spPr>
          <a:xfrm>
            <a:off x="3329126" y="3823508"/>
            <a:ext cx="5548395" cy="2257696"/>
          </a:xfrm>
          <a:prstGeom prst="rect">
            <a:avLst/>
          </a:prstGeom>
        </p:spPr>
      </p:pic>
    </p:spTree>
    <p:extLst>
      <p:ext uri="{BB962C8B-B14F-4D97-AF65-F5344CB8AC3E}">
        <p14:creationId xmlns:p14="http://schemas.microsoft.com/office/powerpoint/2010/main" val="1878580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FDA31-A64B-4223-B34C-B70CFCAD7CD6}"/>
              </a:ext>
            </a:extLst>
          </p:cNvPr>
          <p:cNvSpPr>
            <a:spLocks noGrp="1"/>
          </p:cNvSpPr>
          <p:nvPr>
            <p:ph type="ctrTitle"/>
          </p:nvPr>
        </p:nvSpPr>
        <p:spPr>
          <a:xfrm>
            <a:off x="923672" y="939294"/>
            <a:ext cx="10469880" cy="5559160"/>
          </a:xfrm>
        </p:spPr>
        <p:txBody>
          <a:bodyPr anchor="t">
            <a:noAutofit/>
          </a:bodyPr>
          <a:lstStyle/>
          <a:p>
            <a:pPr algn="l"/>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400" dirty="0">
                <a:latin typeface="+mn-lt"/>
              </a:rPr>
            </a:br>
            <a:br>
              <a:rPr lang="it-IT" sz="2400" dirty="0"/>
            </a:br>
            <a:br>
              <a:rPr lang="it-IT" sz="2400" b="1" dirty="0"/>
            </a:br>
            <a:br>
              <a:rPr lang="it-IT" sz="2400" b="1" dirty="0"/>
            </a:br>
            <a:br>
              <a:rPr lang="it-IT" sz="2400" dirty="0"/>
            </a:br>
            <a:endParaRPr lang="en-GB" sz="2400" b="1" dirty="0"/>
          </a:p>
        </p:txBody>
      </p:sp>
      <p:sp>
        <p:nvSpPr>
          <p:cNvPr id="8" name="TextBox 7">
            <a:extLst>
              <a:ext uri="{FF2B5EF4-FFF2-40B4-BE49-F238E27FC236}">
                <a16:creationId xmlns:a16="http://schemas.microsoft.com/office/drawing/2014/main" id="{B99B61D0-6629-4803-9310-4BC6A381F6AD}"/>
              </a:ext>
            </a:extLst>
          </p:cNvPr>
          <p:cNvSpPr txBox="1"/>
          <p:nvPr/>
        </p:nvSpPr>
        <p:spPr>
          <a:xfrm>
            <a:off x="923672" y="292963"/>
            <a:ext cx="10343768" cy="646331"/>
          </a:xfrm>
          <a:prstGeom prst="rect">
            <a:avLst/>
          </a:prstGeom>
          <a:noFill/>
        </p:spPr>
        <p:txBody>
          <a:bodyPr wrap="square" rtlCol="0">
            <a:spAutoFit/>
          </a:bodyPr>
          <a:lstStyle/>
          <a:p>
            <a:r>
              <a:rPr lang="it-IT" sz="3600" b="1" dirty="0">
                <a:cs typeface="Arial" panose="020B0604020202020204" pitchFamily="34" charset="0"/>
              </a:rPr>
              <a:t>Approach: missing values</a:t>
            </a:r>
            <a:endParaRPr lang="en-GB" sz="3600" dirty="0"/>
          </a:p>
        </p:txBody>
      </p:sp>
      <p:pic>
        <p:nvPicPr>
          <p:cNvPr id="6" name="Picture 5">
            <a:extLst>
              <a:ext uri="{FF2B5EF4-FFF2-40B4-BE49-F238E27FC236}">
                <a16:creationId xmlns:a16="http://schemas.microsoft.com/office/drawing/2014/main" id="{78026CD1-6D7C-4909-AB53-5725AF834A0B}"/>
              </a:ext>
            </a:extLst>
          </p:cNvPr>
          <p:cNvPicPr>
            <a:picLocks noChangeAspect="1"/>
          </p:cNvPicPr>
          <p:nvPr/>
        </p:nvPicPr>
        <p:blipFill>
          <a:blip r:embed="rId2"/>
          <a:stretch>
            <a:fillRect/>
          </a:stretch>
        </p:blipFill>
        <p:spPr>
          <a:xfrm>
            <a:off x="1333056" y="1081419"/>
            <a:ext cx="3663903" cy="1272189"/>
          </a:xfrm>
          <a:prstGeom prst="rect">
            <a:avLst/>
          </a:prstGeom>
        </p:spPr>
      </p:pic>
      <p:pic>
        <p:nvPicPr>
          <p:cNvPr id="7" name="Picture 6">
            <a:extLst>
              <a:ext uri="{FF2B5EF4-FFF2-40B4-BE49-F238E27FC236}">
                <a16:creationId xmlns:a16="http://schemas.microsoft.com/office/drawing/2014/main" id="{461B467C-D7E1-4C32-B680-933D777793F7}"/>
              </a:ext>
            </a:extLst>
          </p:cNvPr>
          <p:cNvPicPr>
            <a:picLocks noChangeAspect="1"/>
          </p:cNvPicPr>
          <p:nvPr/>
        </p:nvPicPr>
        <p:blipFill>
          <a:blip r:embed="rId3"/>
          <a:stretch>
            <a:fillRect/>
          </a:stretch>
        </p:blipFill>
        <p:spPr>
          <a:xfrm>
            <a:off x="1333056" y="2535155"/>
            <a:ext cx="3663902" cy="1868590"/>
          </a:xfrm>
          <a:prstGeom prst="rect">
            <a:avLst/>
          </a:prstGeom>
        </p:spPr>
      </p:pic>
      <p:sp>
        <p:nvSpPr>
          <p:cNvPr id="9" name="TextBox 8">
            <a:extLst>
              <a:ext uri="{FF2B5EF4-FFF2-40B4-BE49-F238E27FC236}">
                <a16:creationId xmlns:a16="http://schemas.microsoft.com/office/drawing/2014/main" id="{77C10CE2-D4CA-4FD1-9057-0976B0885924}"/>
              </a:ext>
            </a:extLst>
          </p:cNvPr>
          <p:cNvSpPr txBox="1"/>
          <p:nvPr/>
        </p:nvSpPr>
        <p:spPr>
          <a:xfrm>
            <a:off x="5406342" y="1186809"/>
            <a:ext cx="4350058" cy="369332"/>
          </a:xfrm>
          <a:prstGeom prst="rect">
            <a:avLst/>
          </a:prstGeom>
          <a:noFill/>
        </p:spPr>
        <p:txBody>
          <a:bodyPr wrap="square" rtlCol="0">
            <a:spAutoFit/>
          </a:bodyPr>
          <a:lstStyle/>
          <a:p>
            <a:r>
              <a:rPr lang="it-IT" dirty="0"/>
              <a:t>Meter reading dataframe</a:t>
            </a:r>
            <a:endParaRPr lang="en-GB" dirty="0"/>
          </a:p>
        </p:txBody>
      </p:sp>
      <p:sp>
        <p:nvSpPr>
          <p:cNvPr id="10" name="TextBox 9">
            <a:extLst>
              <a:ext uri="{FF2B5EF4-FFF2-40B4-BE49-F238E27FC236}">
                <a16:creationId xmlns:a16="http://schemas.microsoft.com/office/drawing/2014/main" id="{1DA3DDF6-5E07-4CAC-8F61-DC30F464699C}"/>
              </a:ext>
            </a:extLst>
          </p:cNvPr>
          <p:cNvSpPr txBox="1"/>
          <p:nvPr/>
        </p:nvSpPr>
        <p:spPr>
          <a:xfrm>
            <a:off x="5406342" y="2719820"/>
            <a:ext cx="4350058" cy="369332"/>
          </a:xfrm>
          <a:prstGeom prst="rect">
            <a:avLst/>
          </a:prstGeom>
          <a:noFill/>
        </p:spPr>
        <p:txBody>
          <a:bodyPr wrap="square" rtlCol="0">
            <a:spAutoFit/>
          </a:bodyPr>
          <a:lstStyle/>
          <a:p>
            <a:r>
              <a:rPr lang="it-IT" dirty="0"/>
              <a:t>Building dataframe</a:t>
            </a:r>
            <a:endParaRPr lang="en-GB" dirty="0"/>
          </a:p>
        </p:txBody>
      </p:sp>
      <p:pic>
        <p:nvPicPr>
          <p:cNvPr id="11" name="Picture 10">
            <a:extLst>
              <a:ext uri="{FF2B5EF4-FFF2-40B4-BE49-F238E27FC236}">
                <a16:creationId xmlns:a16="http://schemas.microsoft.com/office/drawing/2014/main" id="{2DA1AC1D-21C8-4A28-BBB5-B0DAAA056F29}"/>
              </a:ext>
            </a:extLst>
          </p:cNvPr>
          <p:cNvPicPr>
            <a:picLocks noChangeAspect="1"/>
          </p:cNvPicPr>
          <p:nvPr/>
        </p:nvPicPr>
        <p:blipFill>
          <a:blip r:embed="rId4"/>
          <a:stretch>
            <a:fillRect/>
          </a:stretch>
        </p:blipFill>
        <p:spPr>
          <a:xfrm>
            <a:off x="7603538" y="3953514"/>
            <a:ext cx="3663902" cy="2415760"/>
          </a:xfrm>
          <a:prstGeom prst="rect">
            <a:avLst/>
          </a:prstGeom>
        </p:spPr>
      </p:pic>
      <p:sp>
        <p:nvSpPr>
          <p:cNvPr id="12" name="TextBox 11">
            <a:extLst>
              <a:ext uri="{FF2B5EF4-FFF2-40B4-BE49-F238E27FC236}">
                <a16:creationId xmlns:a16="http://schemas.microsoft.com/office/drawing/2014/main" id="{90888E37-1262-49FB-8093-979404D74BA3}"/>
              </a:ext>
            </a:extLst>
          </p:cNvPr>
          <p:cNvSpPr txBox="1"/>
          <p:nvPr/>
        </p:nvSpPr>
        <p:spPr>
          <a:xfrm>
            <a:off x="5436216" y="4315682"/>
            <a:ext cx="2167322" cy="369332"/>
          </a:xfrm>
          <a:prstGeom prst="rect">
            <a:avLst/>
          </a:prstGeom>
          <a:noFill/>
        </p:spPr>
        <p:txBody>
          <a:bodyPr wrap="square" rtlCol="0">
            <a:spAutoFit/>
          </a:bodyPr>
          <a:lstStyle/>
          <a:p>
            <a:r>
              <a:rPr lang="it-IT" dirty="0"/>
              <a:t>Weather dataframe</a:t>
            </a:r>
            <a:endParaRPr lang="en-GB" dirty="0"/>
          </a:p>
        </p:txBody>
      </p:sp>
    </p:spTree>
    <p:extLst>
      <p:ext uri="{BB962C8B-B14F-4D97-AF65-F5344CB8AC3E}">
        <p14:creationId xmlns:p14="http://schemas.microsoft.com/office/powerpoint/2010/main" val="3729840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FDA31-A64B-4223-B34C-B70CFCAD7CD6}"/>
              </a:ext>
            </a:extLst>
          </p:cNvPr>
          <p:cNvSpPr>
            <a:spLocks noGrp="1"/>
          </p:cNvSpPr>
          <p:nvPr>
            <p:ph type="ctrTitle"/>
          </p:nvPr>
        </p:nvSpPr>
        <p:spPr>
          <a:xfrm>
            <a:off x="923672" y="939294"/>
            <a:ext cx="10469880" cy="5559160"/>
          </a:xfrm>
        </p:spPr>
        <p:txBody>
          <a:bodyPr anchor="t">
            <a:noAutofit/>
          </a:bodyPr>
          <a:lstStyle/>
          <a:p>
            <a:pPr algn="l"/>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400" dirty="0">
                <a:latin typeface="+mn-lt"/>
              </a:rPr>
            </a:br>
            <a:br>
              <a:rPr lang="it-IT" sz="2400" dirty="0"/>
            </a:br>
            <a:br>
              <a:rPr lang="it-IT" sz="2400" b="1" dirty="0"/>
            </a:br>
            <a:br>
              <a:rPr lang="it-IT" sz="2400" b="1" dirty="0"/>
            </a:br>
            <a:br>
              <a:rPr lang="it-IT" sz="2400" dirty="0"/>
            </a:br>
            <a:endParaRPr lang="en-GB" sz="2400" b="1" dirty="0"/>
          </a:p>
        </p:txBody>
      </p:sp>
      <p:sp>
        <p:nvSpPr>
          <p:cNvPr id="8" name="TextBox 7">
            <a:extLst>
              <a:ext uri="{FF2B5EF4-FFF2-40B4-BE49-F238E27FC236}">
                <a16:creationId xmlns:a16="http://schemas.microsoft.com/office/drawing/2014/main" id="{B99B61D0-6629-4803-9310-4BC6A381F6AD}"/>
              </a:ext>
            </a:extLst>
          </p:cNvPr>
          <p:cNvSpPr txBox="1"/>
          <p:nvPr/>
        </p:nvSpPr>
        <p:spPr>
          <a:xfrm>
            <a:off x="923672" y="292963"/>
            <a:ext cx="10343768" cy="646331"/>
          </a:xfrm>
          <a:prstGeom prst="rect">
            <a:avLst/>
          </a:prstGeom>
          <a:noFill/>
        </p:spPr>
        <p:txBody>
          <a:bodyPr wrap="square" rtlCol="0">
            <a:spAutoFit/>
          </a:bodyPr>
          <a:lstStyle/>
          <a:p>
            <a:r>
              <a:rPr lang="it-IT" sz="3600" b="1" dirty="0">
                <a:cs typeface="Arial" panose="020B0604020202020204" pitchFamily="34" charset="0"/>
              </a:rPr>
              <a:t>Approach: missing values</a:t>
            </a:r>
            <a:endParaRPr lang="en-GB" sz="3600" dirty="0"/>
          </a:p>
        </p:txBody>
      </p:sp>
      <p:pic>
        <p:nvPicPr>
          <p:cNvPr id="7" name="Picture 6">
            <a:extLst>
              <a:ext uri="{FF2B5EF4-FFF2-40B4-BE49-F238E27FC236}">
                <a16:creationId xmlns:a16="http://schemas.microsoft.com/office/drawing/2014/main" id="{461B467C-D7E1-4C32-B680-933D777793F7}"/>
              </a:ext>
            </a:extLst>
          </p:cNvPr>
          <p:cNvPicPr>
            <a:picLocks noChangeAspect="1"/>
          </p:cNvPicPr>
          <p:nvPr/>
        </p:nvPicPr>
        <p:blipFill>
          <a:blip r:embed="rId2"/>
          <a:stretch>
            <a:fillRect/>
          </a:stretch>
        </p:blipFill>
        <p:spPr>
          <a:xfrm>
            <a:off x="1013460" y="1659517"/>
            <a:ext cx="3663902" cy="1868590"/>
          </a:xfrm>
          <a:prstGeom prst="rect">
            <a:avLst/>
          </a:prstGeom>
        </p:spPr>
      </p:pic>
      <p:sp>
        <p:nvSpPr>
          <p:cNvPr id="10" name="TextBox 9">
            <a:extLst>
              <a:ext uri="{FF2B5EF4-FFF2-40B4-BE49-F238E27FC236}">
                <a16:creationId xmlns:a16="http://schemas.microsoft.com/office/drawing/2014/main" id="{1DA3DDF6-5E07-4CAC-8F61-DC30F464699C}"/>
              </a:ext>
            </a:extLst>
          </p:cNvPr>
          <p:cNvSpPr txBox="1"/>
          <p:nvPr/>
        </p:nvSpPr>
        <p:spPr>
          <a:xfrm>
            <a:off x="923672" y="1068573"/>
            <a:ext cx="4350058" cy="461665"/>
          </a:xfrm>
          <a:prstGeom prst="rect">
            <a:avLst/>
          </a:prstGeom>
          <a:noFill/>
        </p:spPr>
        <p:txBody>
          <a:bodyPr wrap="square" rtlCol="0">
            <a:spAutoFit/>
          </a:bodyPr>
          <a:lstStyle/>
          <a:p>
            <a:r>
              <a:rPr lang="it-IT" sz="2400" dirty="0"/>
              <a:t>Building dataframe</a:t>
            </a:r>
            <a:endParaRPr lang="en-GB" sz="2400" dirty="0"/>
          </a:p>
        </p:txBody>
      </p:sp>
      <p:pic>
        <p:nvPicPr>
          <p:cNvPr id="3" name="Picture 2">
            <a:extLst>
              <a:ext uri="{FF2B5EF4-FFF2-40B4-BE49-F238E27FC236}">
                <a16:creationId xmlns:a16="http://schemas.microsoft.com/office/drawing/2014/main" id="{321C2E58-B445-4420-A657-4CEA78A804CA}"/>
              </a:ext>
            </a:extLst>
          </p:cNvPr>
          <p:cNvPicPr>
            <a:picLocks noChangeAspect="1"/>
          </p:cNvPicPr>
          <p:nvPr/>
        </p:nvPicPr>
        <p:blipFill>
          <a:blip r:embed="rId3"/>
          <a:stretch>
            <a:fillRect/>
          </a:stretch>
        </p:blipFill>
        <p:spPr>
          <a:xfrm>
            <a:off x="6818729" y="1677264"/>
            <a:ext cx="3841728" cy="2796466"/>
          </a:xfrm>
          <a:prstGeom prst="rect">
            <a:avLst/>
          </a:prstGeom>
        </p:spPr>
      </p:pic>
      <p:sp>
        <p:nvSpPr>
          <p:cNvPr id="13" name="Arrow: Right 12">
            <a:extLst>
              <a:ext uri="{FF2B5EF4-FFF2-40B4-BE49-F238E27FC236}">
                <a16:creationId xmlns:a16="http://schemas.microsoft.com/office/drawing/2014/main" id="{17D6403F-0567-48F2-AE98-60B7F2EFDCE4}"/>
              </a:ext>
            </a:extLst>
          </p:cNvPr>
          <p:cNvSpPr/>
          <p:nvPr/>
        </p:nvSpPr>
        <p:spPr>
          <a:xfrm>
            <a:off x="5306958" y="3007534"/>
            <a:ext cx="1029810" cy="11504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Arrow: Down 14">
            <a:extLst>
              <a:ext uri="{FF2B5EF4-FFF2-40B4-BE49-F238E27FC236}">
                <a16:creationId xmlns:a16="http://schemas.microsoft.com/office/drawing/2014/main" id="{4C8B3E81-CD1F-4BC9-A78F-9A947FA8F698}"/>
              </a:ext>
            </a:extLst>
          </p:cNvPr>
          <p:cNvSpPr/>
          <p:nvPr/>
        </p:nvSpPr>
        <p:spPr>
          <a:xfrm>
            <a:off x="2867545" y="3596015"/>
            <a:ext cx="138302" cy="244947"/>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4DEABD99-14FD-4A5B-AF8D-29C968F769BF}"/>
              </a:ext>
            </a:extLst>
          </p:cNvPr>
          <p:cNvSpPr/>
          <p:nvPr/>
        </p:nvSpPr>
        <p:spPr>
          <a:xfrm>
            <a:off x="923672" y="2911876"/>
            <a:ext cx="3879147" cy="282755"/>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884A93AB-C1C7-4152-B1EF-BE9AD24CF557}"/>
              </a:ext>
            </a:extLst>
          </p:cNvPr>
          <p:cNvSpPr/>
          <p:nvPr/>
        </p:nvSpPr>
        <p:spPr>
          <a:xfrm>
            <a:off x="923672" y="3219934"/>
            <a:ext cx="3879147" cy="282755"/>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84FC496B-6D60-4E59-A8C3-38A6A063BDDF}"/>
              </a:ext>
            </a:extLst>
          </p:cNvPr>
          <p:cNvSpPr/>
          <p:nvPr/>
        </p:nvSpPr>
        <p:spPr>
          <a:xfrm>
            <a:off x="6818729" y="1677264"/>
            <a:ext cx="3879147" cy="2827853"/>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2BF99299-05FD-43DA-9465-9B1A972D3D56}"/>
              </a:ext>
            </a:extLst>
          </p:cNvPr>
          <p:cNvSpPr/>
          <p:nvPr/>
        </p:nvSpPr>
        <p:spPr>
          <a:xfrm>
            <a:off x="994750" y="3978041"/>
            <a:ext cx="5142743" cy="2286903"/>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DE01CE05-428E-4374-937B-1EEBCD549B8F}"/>
              </a:ext>
            </a:extLst>
          </p:cNvPr>
          <p:cNvSpPr txBox="1"/>
          <p:nvPr/>
        </p:nvSpPr>
        <p:spPr>
          <a:xfrm>
            <a:off x="6912567" y="5056295"/>
            <a:ext cx="3747890" cy="1200329"/>
          </a:xfrm>
          <a:prstGeom prst="rect">
            <a:avLst/>
          </a:prstGeom>
          <a:solidFill>
            <a:schemeClr val="bg1"/>
          </a:solidFill>
        </p:spPr>
        <p:txBody>
          <a:bodyPr wrap="square" rtlCol="0">
            <a:spAutoFit/>
          </a:bodyPr>
          <a:lstStyle/>
          <a:p>
            <a:pPr algn="ctr"/>
            <a:r>
              <a:rPr lang="it-IT" sz="2400" dirty="0"/>
              <a:t>Both columns i.e. ‘year_built’ and ‘floor_count’ are dropped</a:t>
            </a:r>
            <a:endParaRPr lang="en-GB" sz="2400" dirty="0"/>
          </a:p>
        </p:txBody>
      </p:sp>
      <p:pic>
        <p:nvPicPr>
          <p:cNvPr id="21" name="Picture 20">
            <a:extLst>
              <a:ext uri="{FF2B5EF4-FFF2-40B4-BE49-F238E27FC236}">
                <a16:creationId xmlns:a16="http://schemas.microsoft.com/office/drawing/2014/main" id="{4B4E0059-B86E-4DF3-9BFA-F4AF8757F984}"/>
              </a:ext>
            </a:extLst>
          </p:cNvPr>
          <p:cNvPicPr>
            <a:picLocks noChangeAspect="1"/>
          </p:cNvPicPr>
          <p:nvPr/>
        </p:nvPicPr>
        <p:blipFill>
          <a:blip r:embed="rId4"/>
          <a:stretch>
            <a:fillRect/>
          </a:stretch>
        </p:blipFill>
        <p:spPr>
          <a:xfrm>
            <a:off x="1004104" y="4003459"/>
            <a:ext cx="5124033" cy="2253165"/>
          </a:xfrm>
          <a:prstGeom prst="rect">
            <a:avLst/>
          </a:prstGeom>
        </p:spPr>
      </p:pic>
    </p:spTree>
    <p:extLst>
      <p:ext uri="{BB962C8B-B14F-4D97-AF65-F5344CB8AC3E}">
        <p14:creationId xmlns:p14="http://schemas.microsoft.com/office/powerpoint/2010/main" val="3545836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FDA31-A64B-4223-B34C-B70CFCAD7CD6}"/>
              </a:ext>
            </a:extLst>
          </p:cNvPr>
          <p:cNvSpPr>
            <a:spLocks noGrp="1"/>
          </p:cNvSpPr>
          <p:nvPr>
            <p:ph type="ctrTitle"/>
          </p:nvPr>
        </p:nvSpPr>
        <p:spPr>
          <a:xfrm>
            <a:off x="1261918" y="453516"/>
            <a:ext cx="9817885" cy="5655454"/>
          </a:xfrm>
        </p:spPr>
        <p:txBody>
          <a:bodyPr anchor="t">
            <a:noAutofit/>
          </a:bodyPr>
          <a:lstStyle/>
          <a:p>
            <a:pPr algn="l"/>
            <a:r>
              <a:rPr lang="it-IT" sz="3600" b="1" dirty="0">
                <a:latin typeface="+mn-lt"/>
                <a:cs typeface="Arial" panose="020B0604020202020204" pitchFamily="34" charset="0"/>
              </a:rPr>
              <a:t>CONTENT</a:t>
            </a:r>
            <a:br>
              <a:rPr lang="it-IT" sz="2800" dirty="0">
                <a:latin typeface="+mn-lt"/>
                <a:cs typeface="Arial" panose="020B0604020202020204" pitchFamily="34" charset="0"/>
              </a:rPr>
            </a:br>
            <a:br>
              <a:rPr lang="it-IT" sz="2800" dirty="0">
                <a:latin typeface="+mn-lt"/>
                <a:cs typeface="Arial" panose="020B0604020202020204" pitchFamily="34" charset="0"/>
              </a:rPr>
            </a:br>
            <a:r>
              <a:rPr lang="it-IT" sz="2400" dirty="0">
                <a:latin typeface="+mn-lt"/>
                <a:cs typeface="Arial" panose="020B0604020202020204" pitchFamily="34" charset="0"/>
              </a:rPr>
              <a:t>- Background</a:t>
            </a:r>
            <a:br>
              <a:rPr lang="it-IT" sz="2400" dirty="0">
                <a:latin typeface="+mn-lt"/>
                <a:cs typeface="Arial" panose="020B0604020202020204" pitchFamily="34" charset="0"/>
              </a:rPr>
            </a:br>
            <a:br>
              <a:rPr lang="it-IT" sz="2400" dirty="0">
                <a:latin typeface="+mn-lt"/>
                <a:cs typeface="Arial" panose="020B0604020202020204" pitchFamily="34" charset="0"/>
              </a:rPr>
            </a:br>
            <a:r>
              <a:rPr lang="it-IT" sz="2400" dirty="0">
                <a:latin typeface="+mn-lt"/>
                <a:cs typeface="Arial" panose="020B0604020202020204" pitchFamily="34" charset="0"/>
              </a:rPr>
              <a:t>- Plan of Approach</a:t>
            </a:r>
            <a:br>
              <a:rPr lang="it-IT" sz="2400" dirty="0">
                <a:latin typeface="+mn-lt"/>
                <a:cs typeface="Arial" panose="020B0604020202020204" pitchFamily="34" charset="0"/>
              </a:rPr>
            </a:br>
            <a:br>
              <a:rPr lang="it-IT" sz="2400" dirty="0">
                <a:latin typeface="+mn-lt"/>
                <a:cs typeface="Arial" panose="020B0604020202020204" pitchFamily="34" charset="0"/>
              </a:rPr>
            </a:br>
            <a:r>
              <a:rPr lang="it-IT" sz="2400" dirty="0">
                <a:latin typeface="+mn-lt"/>
                <a:cs typeface="Arial" panose="020B0604020202020204" pitchFamily="34" charset="0"/>
              </a:rPr>
              <a:t>- Checklist AI/ML</a:t>
            </a:r>
            <a:br>
              <a:rPr lang="it-IT" sz="2400" dirty="0">
                <a:latin typeface="+mn-lt"/>
                <a:cs typeface="Arial" panose="020B0604020202020204" pitchFamily="34" charset="0"/>
              </a:rPr>
            </a:br>
            <a:br>
              <a:rPr lang="it-IT" sz="2400" dirty="0">
                <a:latin typeface="+mn-lt"/>
                <a:cs typeface="Arial" panose="020B0604020202020204" pitchFamily="34" charset="0"/>
              </a:rPr>
            </a:br>
            <a:r>
              <a:rPr lang="it-IT" sz="2400" dirty="0">
                <a:latin typeface="+mn-lt"/>
                <a:cs typeface="Arial" panose="020B0604020202020204" pitchFamily="34" charset="0"/>
              </a:rPr>
              <a:t>- Dataset &amp; Correlations</a:t>
            </a:r>
            <a:br>
              <a:rPr lang="it-IT" sz="2400" dirty="0">
                <a:latin typeface="+mn-lt"/>
                <a:cs typeface="Arial" panose="020B0604020202020204" pitchFamily="34" charset="0"/>
              </a:rPr>
            </a:br>
            <a:br>
              <a:rPr lang="it-IT" sz="2400" dirty="0">
                <a:latin typeface="+mn-lt"/>
                <a:cs typeface="Arial" panose="020B0604020202020204" pitchFamily="34" charset="0"/>
              </a:rPr>
            </a:br>
            <a:r>
              <a:rPr lang="it-IT" sz="2400" dirty="0">
                <a:latin typeface="+mn-lt"/>
                <a:cs typeface="Arial" panose="020B0604020202020204" pitchFamily="34" charset="0"/>
              </a:rPr>
              <a:t>- Approach</a:t>
            </a:r>
            <a:br>
              <a:rPr lang="it-IT" sz="2400" dirty="0">
                <a:latin typeface="+mn-lt"/>
                <a:cs typeface="Arial" panose="020B0604020202020204" pitchFamily="34" charset="0"/>
              </a:rPr>
            </a:br>
            <a:br>
              <a:rPr lang="it-IT" sz="2400" dirty="0">
                <a:latin typeface="+mn-lt"/>
                <a:cs typeface="Arial" panose="020B0604020202020204" pitchFamily="34" charset="0"/>
              </a:rPr>
            </a:br>
            <a:r>
              <a:rPr lang="it-IT" sz="2400" dirty="0">
                <a:latin typeface="+mn-lt"/>
                <a:cs typeface="Arial" panose="020B0604020202020204" pitchFamily="34" charset="0"/>
              </a:rPr>
              <a:t>- Solution and Results</a:t>
            </a:r>
            <a:br>
              <a:rPr lang="it-IT" sz="2400" dirty="0">
                <a:latin typeface="+mn-lt"/>
                <a:cs typeface="Arial" panose="020B0604020202020204" pitchFamily="34" charset="0"/>
              </a:rPr>
            </a:br>
            <a:br>
              <a:rPr lang="it-IT" sz="2400" dirty="0">
                <a:latin typeface="+mn-lt"/>
                <a:cs typeface="Arial" panose="020B0604020202020204" pitchFamily="34" charset="0"/>
              </a:rPr>
            </a:br>
            <a:r>
              <a:rPr lang="it-IT" sz="2400" dirty="0">
                <a:latin typeface="+mn-lt"/>
                <a:cs typeface="Arial" panose="020B0604020202020204" pitchFamily="34" charset="0"/>
              </a:rPr>
              <a:t>- Conclusions &amp; Recommendations</a:t>
            </a:r>
            <a:br>
              <a:rPr lang="it-IT" sz="2400" dirty="0">
                <a:latin typeface="+mn-lt"/>
              </a:rPr>
            </a:br>
            <a:br>
              <a:rPr lang="it-IT" sz="2400" dirty="0">
                <a:latin typeface="+mn-lt"/>
              </a:rPr>
            </a:br>
            <a:br>
              <a:rPr lang="it-IT" sz="2400" dirty="0">
                <a:latin typeface="+mn-lt"/>
              </a:rPr>
            </a:br>
            <a:br>
              <a:rPr lang="it-IT" sz="2400" dirty="0">
                <a:latin typeface="+mn-lt"/>
              </a:rPr>
            </a:br>
            <a:br>
              <a:rPr lang="it-IT" sz="2400" dirty="0">
                <a:latin typeface="+mn-lt"/>
              </a:rPr>
            </a:br>
            <a:br>
              <a:rPr lang="it-IT" sz="2400" dirty="0"/>
            </a:br>
            <a:br>
              <a:rPr lang="it-IT" sz="2400" dirty="0"/>
            </a:br>
            <a:br>
              <a:rPr lang="it-IT" sz="2400" dirty="0"/>
            </a:br>
            <a:br>
              <a:rPr lang="it-IT" sz="2400" dirty="0"/>
            </a:br>
            <a:br>
              <a:rPr lang="it-IT" sz="2400" dirty="0"/>
            </a:br>
            <a:endParaRPr lang="en-GB" sz="2400" dirty="0"/>
          </a:p>
        </p:txBody>
      </p:sp>
    </p:spTree>
    <p:extLst>
      <p:ext uri="{BB962C8B-B14F-4D97-AF65-F5344CB8AC3E}">
        <p14:creationId xmlns:p14="http://schemas.microsoft.com/office/powerpoint/2010/main" val="1052487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FDA31-A64B-4223-B34C-B70CFCAD7CD6}"/>
              </a:ext>
            </a:extLst>
          </p:cNvPr>
          <p:cNvSpPr>
            <a:spLocks noGrp="1"/>
          </p:cNvSpPr>
          <p:nvPr>
            <p:ph type="ctrTitle"/>
          </p:nvPr>
        </p:nvSpPr>
        <p:spPr>
          <a:xfrm>
            <a:off x="923672" y="939294"/>
            <a:ext cx="10469880" cy="5559160"/>
          </a:xfrm>
        </p:spPr>
        <p:txBody>
          <a:bodyPr anchor="t">
            <a:noAutofit/>
          </a:bodyPr>
          <a:lstStyle/>
          <a:p>
            <a:pPr algn="l"/>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400" dirty="0">
                <a:latin typeface="+mn-lt"/>
              </a:rPr>
            </a:br>
            <a:br>
              <a:rPr lang="it-IT" sz="2400" dirty="0"/>
            </a:br>
            <a:br>
              <a:rPr lang="it-IT" sz="2400" b="1" dirty="0"/>
            </a:br>
            <a:br>
              <a:rPr lang="it-IT" sz="2400" b="1" dirty="0"/>
            </a:br>
            <a:br>
              <a:rPr lang="it-IT" sz="2400" dirty="0"/>
            </a:br>
            <a:endParaRPr lang="en-GB" sz="2400" b="1" dirty="0"/>
          </a:p>
        </p:txBody>
      </p:sp>
      <p:sp>
        <p:nvSpPr>
          <p:cNvPr id="8" name="TextBox 7">
            <a:extLst>
              <a:ext uri="{FF2B5EF4-FFF2-40B4-BE49-F238E27FC236}">
                <a16:creationId xmlns:a16="http://schemas.microsoft.com/office/drawing/2014/main" id="{B99B61D0-6629-4803-9310-4BC6A381F6AD}"/>
              </a:ext>
            </a:extLst>
          </p:cNvPr>
          <p:cNvSpPr txBox="1"/>
          <p:nvPr/>
        </p:nvSpPr>
        <p:spPr>
          <a:xfrm>
            <a:off x="923672" y="292963"/>
            <a:ext cx="10343768" cy="646331"/>
          </a:xfrm>
          <a:prstGeom prst="rect">
            <a:avLst/>
          </a:prstGeom>
          <a:noFill/>
        </p:spPr>
        <p:txBody>
          <a:bodyPr wrap="square" rtlCol="0">
            <a:spAutoFit/>
          </a:bodyPr>
          <a:lstStyle/>
          <a:p>
            <a:r>
              <a:rPr lang="it-IT" sz="3600" b="1" dirty="0">
                <a:cs typeface="Arial" panose="020B0604020202020204" pitchFamily="34" charset="0"/>
              </a:rPr>
              <a:t>Approach: missing values</a:t>
            </a:r>
            <a:endParaRPr lang="en-GB" sz="3600" dirty="0"/>
          </a:p>
        </p:txBody>
      </p:sp>
      <p:sp>
        <p:nvSpPr>
          <p:cNvPr id="10" name="TextBox 9">
            <a:extLst>
              <a:ext uri="{FF2B5EF4-FFF2-40B4-BE49-F238E27FC236}">
                <a16:creationId xmlns:a16="http://schemas.microsoft.com/office/drawing/2014/main" id="{1DA3DDF6-5E07-4CAC-8F61-DC30F464699C}"/>
              </a:ext>
            </a:extLst>
          </p:cNvPr>
          <p:cNvSpPr txBox="1"/>
          <p:nvPr/>
        </p:nvSpPr>
        <p:spPr>
          <a:xfrm>
            <a:off x="923672" y="935166"/>
            <a:ext cx="4350058" cy="461665"/>
          </a:xfrm>
          <a:prstGeom prst="rect">
            <a:avLst/>
          </a:prstGeom>
          <a:noFill/>
        </p:spPr>
        <p:txBody>
          <a:bodyPr wrap="square" rtlCol="0">
            <a:spAutoFit/>
          </a:bodyPr>
          <a:lstStyle/>
          <a:p>
            <a:r>
              <a:rPr lang="it-IT" sz="2400" dirty="0"/>
              <a:t>Weather dataframe</a:t>
            </a:r>
            <a:endParaRPr lang="en-GB" sz="2400" dirty="0"/>
          </a:p>
        </p:txBody>
      </p:sp>
      <p:sp>
        <p:nvSpPr>
          <p:cNvPr id="15" name="Arrow: Down 14">
            <a:extLst>
              <a:ext uri="{FF2B5EF4-FFF2-40B4-BE49-F238E27FC236}">
                <a16:creationId xmlns:a16="http://schemas.microsoft.com/office/drawing/2014/main" id="{4C8B3E81-CD1F-4BC9-A78F-9A947FA8F698}"/>
              </a:ext>
            </a:extLst>
          </p:cNvPr>
          <p:cNvSpPr/>
          <p:nvPr/>
        </p:nvSpPr>
        <p:spPr>
          <a:xfrm>
            <a:off x="1509204" y="3528107"/>
            <a:ext cx="45719" cy="129279"/>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DE01CE05-428E-4374-937B-1EEBCD549B8F}"/>
              </a:ext>
            </a:extLst>
          </p:cNvPr>
          <p:cNvSpPr txBox="1"/>
          <p:nvPr/>
        </p:nvSpPr>
        <p:spPr>
          <a:xfrm>
            <a:off x="5837896" y="2345746"/>
            <a:ext cx="4991490" cy="830997"/>
          </a:xfrm>
          <a:prstGeom prst="rect">
            <a:avLst/>
          </a:prstGeom>
          <a:solidFill>
            <a:schemeClr val="bg1"/>
          </a:solidFill>
        </p:spPr>
        <p:txBody>
          <a:bodyPr wrap="square" rtlCol="0">
            <a:spAutoFit/>
          </a:bodyPr>
          <a:lstStyle/>
          <a:p>
            <a:pPr algn="ctr"/>
            <a:r>
              <a:rPr lang="it-IT" sz="2400" dirty="0"/>
              <a:t>NaN replaced by the average daily values for that day of the month.</a:t>
            </a:r>
            <a:endParaRPr lang="en-GB" sz="2400" dirty="0"/>
          </a:p>
        </p:txBody>
      </p:sp>
      <p:pic>
        <p:nvPicPr>
          <p:cNvPr id="21" name="Picture 20">
            <a:extLst>
              <a:ext uri="{FF2B5EF4-FFF2-40B4-BE49-F238E27FC236}">
                <a16:creationId xmlns:a16="http://schemas.microsoft.com/office/drawing/2014/main" id="{C9535DFE-DB79-4478-BCD4-6E7E3B01C159}"/>
              </a:ext>
            </a:extLst>
          </p:cNvPr>
          <p:cNvPicPr>
            <a:picLocks noChangeAspect="1"/>
          </p:cNvPicPr>
          <p:nvPr/>
        </p:nvPicPr>
        <p:blipFill>
          <a:blip r:embed="rId2"/>
          <a:stretch>
            <a:fillRect/>
          </a:stretch>
        </p:blipFill>
        <p:spPr>
          <a:xfrm>
            <a:off x="994750" y="1447122"/>
            <a:ext cx="3663902" cy="2415760"/>
          </a:xfrm>
          <a:prstGeom prst="rect">
            <a:avLst/>
          </a:prstGeom>
        </p:spPr>
      </p:pic>
      <p:sp>
        <p:nvSpPr>
          <p:cNvPr id="4" name="Right Brace 3">
            <a:extLst>
              <a:ext uri="{FF2B5EF4-FFF2-40B4-BE49-F238E27FC236}">
                <a16:creationId xmlns:a16="http://schemas.microsoft.com/office/drawing/2014/main" id="{21F8DE76-D993-4807-B593-F3D0B7786D0D}"/>
              </a:ext>
            </a:extLst>
          </p:cNvPr>
          <p:cNvSpPr/>
          <p:nvPr/>
        </p:nvSpPr>
        <p:spPr>
          <a:xfrm>
            <a:off x="4805464" y="2402732"/>
            <a:ext cx="468266" cy="717027"/>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TextBox 21">
            <a:extLst>
              <a:ext uri="{FF2B5EF4-FFF2-40B4-BE49-F238E27FC236}">
                <a16:creationId xmlns:a16="http://schemas.microsoft.com/office/drawing/2014/main" id="{E375313D-E797-4962-B35A-E618066C5595}"/>
              </a:ext>
            </a:extLst>
          </p:cNvPr>
          <p:cNvSpPr txBox="1"/>
          <p:nvPr/>
        </p:nvSpPr>
        <p:spPr>
          <a:xfrm>
            <a:off x="5837896" y="3143697"/>
            <a:ext cx="4991490" cy="830997"/>
          </a:xfrm>
          <a:prstGeom prst="rect">
            <a:avLst/>
          </a:prstGeom>
          <a:solidFill>
            <a:schemeClr val="bg1"/>
          </a:solidFill>
        </p:spPr>
        <p:txBody>
          <a:bodyPr wrap="square" rtlCol="0">
            <a:spAutoFit/>
          </a:bodyPr>
          <a:lstStyle/>
          <a:p>
            <a:pPr algn="ctr"/>
            <a:r>
              <a:rPr lang="it-IT" sz="2400" dirty="0"/>
              <a:t>If no daily average available the last valid observation is used</a:t>
            </a:r>
            <a:endParaRPr lang="en-GB" sz="2400" dirty="0"/>
          </a:p>
        </p:txBody>
      </p:sp>
      <p:pic>
        <p:nvPicPr>
          <p:cNvPr id="5" name="Picture 4">
            <a:extLst>
              <a:ext uri="{FF2B5EF4-FFF2-40B4-BE49-F238E27FC236}">
                <a16:creationId xmlns:a16="http://schemas.microsoft.com/office/drawing/2014/main" id="{604AB081-3F79-4892-B304-3DB5A2B4E4E8}"/>
              </a:ext>
            </a:extLst>
          </p:cNvPr>
          <p:cNvPicPr>
            <a:picLocks noChangeAspect="1"/>
          </p:cNvPicPr>
          <p:nvPr/>
        </p:nvPicPr>
        <p:blipFill>
          <a:blip r:embed="rId3"/>
          <a:stretch>
            <a:fillRect/>
          </a:stretch>
        </p:blipFill>
        <p:spPr>
          <a:xfrm>
            <a:off x="6722996" y="4002401"/>
            <a:ext cx="3055789" cy="2468345"/>
          </a:xfrm>
          <a:prstGeom prst="rect">
            <a:avLst/>
          </a:prstGeom>
        </p:spPr>
      </p:pic>
      <p:sp>
        <p:nvSpPr>
          <p:cNvPr id="11" name="Rectangle 10">
            <a:extLst>
              <a:ext uri="{FF2B5EF4-FFF2-40B4-BE49-F238E27FC236}">
                <a16:creationId xmlns:a16="http://schemas.microsoft.com/office/drawing/2014/main" id="{53718E80-86C5-496A-9E6E-F94F7427F856}"/>
              </a:ext>
            </a:extLst>
          </p:cNvPr>
          <p:cNvSpPr/>
          <p:nvPr/>
        </p:nvSpPr>
        <p:spPr>
          <a:xfrm>
            <a:off x="923672" y="3143697"/>
            <a:ext cx="3734980" cy="76947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a:extLst>
              <a:ext uri="{FF2B5EF4-FFF2-40B4-BE49-F238E27FC236}">
                <a16:creationId xmlns:a16="http://schemas.microsoft.com/office/drawing/2014/main" id="{7289E569-7204-4932-9584-5BAD2DBFB3E7}"/>
              </a:ext>
            </a:extLst>
          </p:cNvPr>
          <p:cNvSpPr txBox="1"/>
          <p:nvPr/>
        </p:nvSpPr>
        <p:spPr>
          <a:xfrm>
            <a:off x="923672" y="4859732"/>
            <a:ext cx="3734980" cy="461665"/>
          </a:xfrm>
          <a:prstGeom prst="rect">
            <a:avLst/>
          </a:prstGeom>
          <a:solidFill>
            <a:schemeClr val="bg1"/>
          </a:solidFill>
          <a:ln w="15875">
            <a:solidFill>
              <a:srgbClr val="FF0000"/>
            </a:solidFill>
          </a:ln>
        </p:spPr>
        <p:txBody>
          <a:bodyPr wrap="square" rtlCol="0">
            <a:spAutoFit/>
          </a:bodyPr>
          <a:lstStyle/>
          <a:p>
            <a:pPr algn="ctr"/>
            <a:r>
              <a:rPr lang="it-IT" sz="2400" dirty="0"/>
              <a:t>Dropped columns</a:t>
            </a:r>
            <a:endParaRPr lang="en-GB" sz="2400" dirty="0"/>
          </a:p>
        </p:txBody>
      </p:sp>
      <p:sp>
        <p:nvSpPr>
          <p:cNvPr id="26" name="Arrow: Down 25">
            <a:extLst>
              <a:ext uri="{FF2B5EF4-FFF2-40B4-BE49-F238E27FC236}">
                <a16:creationId xmlns:a16="http://schemas.microsoft.com/office/drawing/2014/main" id="{155EC4E1-CA24-4208-8CBF-10340A82EC59}"/>
              </a:ext>
            </a:extLst>
          </p:cNvPr>
          <p:cNvSpPr/>
          <p:nvPr/>
        </p:nvSpPr>
        <p:spPr>
          <a:xfrm>
            <a:off x="2688399" y="4213688"/>
            <a:ext cx="138302" cy="244947"/>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83236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FDA31-A64B-4223-B34C-B70CFCAD7CD6}"/>
              </a:ext>
            </a:extLst>
          </p:cNvPr>
          <p:cNvSpPr>
            <a:spLocks noGrp="1"/>
          </p:cNvSpPr>
          <p:nvPr>
            <p:ph type="ctrTitle"/>
          </p:nvPr>
        </p:nvSpPr>
        <p:spPr>
          <a:xfrm>
            <a:off x="924560" y="453516"/>
            <a:ext cx="10469880" cy="5998084"/>
          </a:xfrm>
        </p:spPr>
        <p:txBody>
          <a:bodyPr anchor="t">
            <a:noAutofit/>
          </a:bodyPr>
          <a:lstStyle/>
          <a:p>
            <a:pPr algn="l"/>
            <a:r>
              <a:rPr lang="it-IT" sz="3600" b="1" dirty="0">
                <a:latin typeface="+mn-lt"/>
                <a:cs typeface="Arial" panose="020B0604020202020204" pitchFamily="34" charset="0"/>
              </a:rPr>
              <a:t>Approach: feature engineering</a:t>
            </a:r>
            <a:br>
              <a:rPr lang="en-GB" sz="3600" dirty="0"/>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400" dirty="0">
                <a:latin typeface="+mn-lt"/>
              </a:rPr>
            </a:br>
            <a:br>
              <a:rPr lang="it-IT" sz="2400" dirty="0"/>
            </a:br>
            <a:br>
              <a:rPr lang="it-IT" sz="2400" dirty="0"/>
            </a:br>
            <a:br>
              <a:rPr lang="it-IT" sz="2400" dirty="0"/>
            </a:br>
            <a:br>
              <a:rPr lang="it-IT" sz="2400" dirty="0"/>
            </a:br>
            <a:br>
              <a:rPr lang="it-IT" sz="2400" dirty="0"/>
            </a:br>
            <a:endParaRPr lang="en-GB" sz="2400" dirty="0"/>
          </a:p>
        </p:txBody>
      </p:sp>
      <p:pic>
        <p:nvPicPr>
          <p:cNvPr id="10" name="Picture 9">
            <a:extLst>
              <a:ext uri="{FF2B5EF4-FFF2-40B4-BE49-F238E27FC236}">
                <a16:creationId xmlns:a16="http://schemas.microsoft.com/office/drawing/2014/main" id="{4E4D8A76-1E29-409A-B63D-B4BA30162B1E}"/>
              </a:ext>
            </a:extLst>
          </p:cNvPr>
          <p:cNvPicPr>
            <a:picLocks noChangeAspect="1"/>
          </p:cNvPicPr>
          <p:nvPr/>
        </p:nvPicPr>
        <p:blipFill>
          <a:blip r:embed="rId2"/>
          <a:stretch>
            <a:fillRect/>
          </a:stretch>
        </p:blipFill>
        <p:spPr>
          <a:xfrm>
            <a:off x="1517513" y="1545229"/>
            <a:ext cx="8960289" cy="3606073"/>
          </a:xfrm>
          <a:prstGeom prst="rect">
            <a:avLst/>
          </a:prstGeom>
        </p:spPr>
      </p:pic>
      <p:sp>
        <p:nvSpPr>
          <p:cNvPr id="40" name="TextBox 39">
            <a:extLst>
              <a:ext uri="{FF2B5EF4-FFF2-40B4-BE49-F238E27FC236}">
                <a16:creationId xmlns:a16="http://schemas.microsoft.com/office/drawing/2014/main" id="{F073AE0C-3707-470A-BF67-499ACDEB9D9F}"/>
              </a:ext>
            </a:extLst>
          </p:cNvPr>
          <p:cNvSpPr txBox="1"/>
          <p:nvPr/>
        </p:nvSpPr>
        <p:spPr>
          <a:xfrm>
            <a:off x="2208734" y="5508037"/>
            <a:ext cx="7577848" cy="461665"/>
          </a:xfrm>
          <a:prstGeom prst="rect">
            <a:avLst/>
          </a:prstGeom>
          <a:solidFill>
            <a:schemeClr val="bg1"/>
          </a:solidFill>
        </p:spPr>
        <p:txBody>
          <a:bodyPr wrap="square" rtlCol="0">
            <a:spAutoFit/>
          </a:bodyPr>
          <a:lstStyle/>
          <a:p>
            <a:pPr algn="ctr"/>
            <a:r>
              <a:rPr lang="it-IT" sz="2400" dirty="0"/>
              <a:t>Hour is extracted from timestamp and added as a feature</a:t>
            </a:r>
            <a:endParaRPr lang="en-GB" sz="2400" dirty="0"/>
          </a:p>
        </p:txBody>
      </p:sp>
      <p:sp>
        <p:nvSpPr>
          <p:cNvPr id="45" name="TextBox 44">
            <a:extLst>
              <a:ext uri="{FF2B5EF4-FFF2-40B4-BE49-F238E27FC236}">
                <a16:creationId xmlns:a16="http://schemas.microsoft.com/office/drawing/2014/main" id="{2B694A32-5263-4175-BA41-F443CC962E9F}"/>
              </a:ext>
            </a:extLst>
          </p:cNvPr>
          <p:cNvSpPr txBox="1"/>
          <p:nvPr/>
        </p:nvSpPr>
        <p:spPr>
          <a:xfrm>
            <a:off x="923672" y="935166"/>
            <a:ext cx="4350058" cy="461665"/>
          </a:xfrm>
          <a:prstGeom prst="rect">
            <a:avLst/>
          </a:prstGeom>
          <a:noFill/>
        </p:spPr>
        <p:txBody>
          <a:bodyPr wrap="square" rtlCol="0">
            <a:spAutoFit/>
          </a:bodyPr>
          <a:lstStyle/>
          <a:p>
            <a:r>
              <a:rPr lang="it-IT" sz="2400" dirty="0"/>
              <a:t>Hours</a:t>
            </a:r>
            <a:endParaRPr lang="en-GB" sz="2400" dirty="0"/>
          </a:p>
        </p:txBody>
      </p:sp>
    </p:spTree>
    <p:extLst>
      <p:ext uri="{BB962C8B-B14F-4D97-AF65-F5344CB8AC3E}">
        <p14:creationId xmlns:p14="http://schemas.microsoft.com/office/powerpoint/2010/main" val="489310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FDA31-A64B-4223-B34C-B70CFCAD7CD6}"/>
              </a:ext>
            </a:extLst>
          </p:cNvPr>
          <p:cNvSpPr>
            <a:spLocks noGrp="1"/>
          </p:cNvSpPr>
          <p:nvPr>
            <p:ph type="ctrTitle"/>
          </p:nvPr>
        </p:nvSpPr>
        <p:spPr>
          <a:xfrm>
            <a:off x="924560" y="453516"/>
            <a:ext cx="10469880" cy="5998084"/>
          </a:xfrm>
        </p:spPr>
        <p:txBody>
          <a:bodyPr anchor="t">
            <a:noAutofit/>
          </a:bodyPr>
          <a:lstStyle/>
          <a:p>
            <a:pPr algn="l"/>
            <a:r>
              <a:rPr lang="it-IT" sz="3600" b="1" dirty="0">
                <a:latin typeface="+mn-lt"/>
                <a:cs typeface="Arial" panose="020B0604020202020204" pitchFamily="34" charset="0"/>
              </a:rPr>
              <a:t>Approach: feature engineering</a:t>
            </a: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400" dirty="0">
                <a:latin typeface="+mn-lt"/>
              </a:rPr>
            </a:br>
            <a:br>
              <a:rPr lang="it-IT" sz="2400" dirty="0"/>
            </a:br>
            <a:br>
              <a:rPr lang="it-IT" sz="2400" dirty="0"/>
            </a:br>
            <a:br>
              <a:rPr lang="it-IT" sz="2400" dirty="0"/>
            </a:br>
            <a:br>
              <a:rPr lang="it-IT" sz="2400" dirty="0"/>
            </a:br>
            <a:br>
              <a:rPr lang="it-IT" sz="2400" dirty="0"/>
            </a:br>
            <a:br>
              <a:rPr lang="it-IT" sz="2400" dirty="0"/>
            </a:br>
            <a:br>
              <a:rPr lang="it-IT" sz="2400" dirty="0"/>
            </a:br>
            <a:endParaRPr lang="en-GB" sz="2400" dirty="0"/>
          </a:p>
        </p:txBody>
      </p:sp>
      <p:pic>
        <p:nvPicPr>
          <p:cNvPr id="3" name="Picture 2">
            <a:extLst>
              <a:ext uri="{FF2B5EF4-FFF2-40B4-BE49-F238E27FC236}">
                <a16:creationId xmlns:a16="http://schemas.microsoft.com/office/drawing/2014/main" id="{ECF161DF-F61E-494A-9D41-028CFC6A8EBA}"/>
              </a:ext>
            </a:extLst>
          </p:cNvPr>
          <p:cNvPicPr>
            <a:picLocks noChangeAspect="1"/>
          </p:cNvPicPr>
          <p:nvPr/>
        </p:nvPicPr>
        <p:blipFill>
          <a:blip r:embed="rId2"/>
          <a:stretch>
            <a:fillRect/>
          </a:stretch>
        </p:blipFill>
        <p:spPr>
          <a:xfrm>
            <a:off x="2343469" y="1615114"/>
            <a:ext cx="7505062" cy="3427621"/>
          </a:xfrm>
          <a:prstGeom prst="rect">
            <a:avLst/>
          </a:prstGeom>
        </p:spPr>
      </p:pic>
      <p:sp>
        <p:nvSpPr>
          <p:cNvPr id="5" name="TextBox 4">
            <a:extLst>
              <a:ext uri="{FF2B5EF4-FFF2-40B4-BE49-F238E27FC236}">
                <a16:creationId xmlns:a16="http://schemas.microsoft.com/office/drawing/2014/main" id="{569C70A0-E111-404A-AC3E-18A7054BBABA}"/>
              </a:ext>
            </a:extLst>
          </p:cNvPr>
          <p:cNvSpPr txBox="1"/>
          <p:nvPr/>
        </p:nvSpPr>
        <p:spPr>
          <a:xfrm>
            <a:off x="1517513" y="5380044"/>
            <a:ext cx="8959175" cy="461665"/>
          </a:xfrm>
          <a:prstGeom prst="rect">
            <a:avLst/>
          </a:prstGeom>
          <a:solidFill>
            <a:schemeClr val="bg1"/>
          </a:solidFill>
        </p:spPr>
        <p:txBody>
          <a:bodyPr wrap="square" rtlCol="0">
            <a:spAutoFit/>
          </a:bodyPr>
          <a:lstStyle/>
          <a:p>
            <a:r>
              <a:rPr lang="it-IT" sz="2400" dirty="0"/>
              <a:t>Day of the week is extracted from timestamp and added as a feature</a:t>
            </a:r>
            <a:endParaRPr lang="en-GB" sz="2400" dirty="0"/>
          </a:p>
        </p:txBody>
      </p:sp>
      <p:sp>
        <p:nvSpPr>
          <p:cNvPr id="6" name="TextBox 5">
            <a:extLst>
              <a:ext uri="{FF2B5EF4-FFF2-40B4-BE49-F238E27FC236}">
                <a16:creationId xmlns:a16="http://schemas.microsoft.com/office/drawing/2014/main" id="{ED5B457A-A40B-4187-9830-2CBE79763577}"/>
              </a:ext>
            </a:extLst>
          </p:cNvPr>
          <p:cNvSpPr txBox="1"/>
          <p:nvPr/>
        </p:nvSpPr>
        <p:spPr>
          <a:xfrm>
            <a:off x="923672" y="935166"/>
            <a:ext cx="4350058" cy="461665"/>
          </a:xfrm>
          <a:prstGeom prst="rect">
            <a:avLst/>
          </a:prstGeom>
          <a:noFill/>
        </p:spPr>
        <p:txBody>
          <a:bodyPr wrap="square" rtlCol="0">
            <a:spAutoFit/>
          </a:bodyPr>
          <a:lstStyle/>
          <a:p>
            <a:r>
              <a:rPr lang="it-IT" sz="2400" dirty="0"/>
              <a:t>Day of the week</a:t>
            </a:r>
            <a:endParaRPr lang="en-GB" sz="2400" dirty="0"/>
          </a:p>
        </p:txBody>
      </p:sp>
    </p:spTree>
    <p:extLst>
      <p:ext uri="{BB962C8B-B14F-4D97-AF65-F5344CB8AC3E}">
        <p14:creationId xmlns:p14="http://schemas.microsoft.com/office/powerpoint/2010/main" val="10229348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FDA31-A64B-4223-B34C-B70CFCAD7CD6}"/>
              </a:ext>
            </a:extLst>
          </p:cNvPr>
          <p:cNvSpPr>
            <a:spLocks noGrp="1"/>
          </p:cNvSpPr>
          <p:nvPr>
            <p:ph type="ctrTitle"/>
          </p:nvPr>
        </p:nvSpPr>
        <p:spPr>
          <a:xfrm>
            <a:off x="924560" y="453516"/>
            <a:ext cx="10469880" cy="5998084"/>
          </a:xfrm>
        </p:spPr>
        <p:txBody>
          <a:bodyPr anchor="t">
            <a:noAutofit/>
          </a:bodyPr>
          <a:lstStyle/>
          <a:p>
            <a:pPr algn="l"/>
            <a:r>
              <a:rPr lang="it-IT" sz="3600" b="1" dirty="0">
                <a:latin typeface="+mn-lt"/>
                <a:cs typeface="Arial" panose="020B0604020202020204" pitchFamily="34" charset="0"/>
              </a:rPr>
              <a:t>Approach: engineered dataframe</a:t>
            </a: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400" dirty="0">
                <a:latin typeface="+mn-lt"/>
              </a:rPr>
            </a:br>
            <a:br>
              <a:rPr lang="it-IT" sz="2400" dirty="0"/>
            </a:br>
            <a:br>
              <a:rPr lang="it-IT" sz="2400" dirty="0"/>
            </a:br>
            <a:br>
              <a:rPr lang="it-IT" sz="2400" dirty="0"/>
            </a:br>
            <a:br>
              <a:rPr lang="it-IT" sz="2400" dirty="0"/>
            </a:br>
            <a:br>
              <a:rPr lang="it-IT" sz="2400" dirty="0"/>
            </a:br>
            <a:br>
              <a:rPr lang="it-IT" sz="2400" dirty="0"/>
            </a:br>
            <a:br>
              <a:rPr lang="it-IT" sz="2400" dirty="0"/>
            </a:br>
            <a:endParaRPr lang="en-GB" sz="2400" dirty="0"/>
          </a:p>
        </p:txBody>
      </p:sp>
      <p:sp>
        <p:nvSpPr>
          <p:cNvPr id="6" name="TextBox 5">
            <a:extLst>
              <a:ext uri="{FF2B5EF4-FFF2-40B4-BE49-F238E27FC236}">
                <a16:creationId xmlns:a16="http://schemas.microsoft.com/office/drawing/2014/main" id="{ED5B457A-A40B-4187-9830-2CBE79763577}"/>
              </a:ext>
            </a:extLst>
          </p:cNvPr>
          <p:cNvSpPr txBox="1"/>
          <p:nvPr/>
        </p:nvSpPr>
        <p:spPr>
          <a:xfrm>
            <a:off x="923672" y="935166"/>
            <a:ext cx="4350058" cy="461665"/>
          </a:xfrm>
          <a:prstGeom prst="rect">
            <a:avLst/>
          </a:prstGeom>
          <a:noFill/>
        </p:spPr>
        <p:txBody>
          <a:bodyPr wrap="square" rtlCol="0">
            <a:spAutoFit/>
          </a:bodyPr>
          <a:lstStyle/>
          <a:p>
            <a:r>
              <a:rPr lang="it-IT" sz="2400" dirty="0"/>
              <a:t>Starting dataframe</a:t>
            </a:r>
            <a:endParaRPr lang="en-GB" sz="2400" dirty="0"/>
          </a:p>
        </p:txBody>
      </p:sp>
      <p:pic>
        <p:nvPicPr>
          <p:cNvPr id="8" name="Picture 7">
            <a:extLst>
              <a:ext uri="{FF2B5EF4-FFF2-40B4-BE49-F238E27FC236}">
                <a16:creationId xmlns:a16="http://schemas.microsoft.com/office/drawing/2014/main" id="{8513C01F-DA8E-4FED-BD95-03A171563ECD}"/>
              </a:ext>
            </a:extLst>
          </p:cNvPr>
          <p:cNvPicPr>
            <a:picLocks noChangeAspect="1"/>
          </p:cNvPicPr>
          <p:nvPr/>
        </p:nvPicPr>
        <p:blipFill>
          <a:blip r:embed="rId2"/>
          <a:stretch>
            <a:fillRect/>
          </a:stretch>
        </p:blipFill>
        <p:spPr>
          <a:xfrm>
            <a:off x="861060" y="1338016"/>
            <a:ext cx="10596880" cy="1724133"/>
          </a:xfrm>
          <a:prstGeom prst="rect">
            <a:avLst/>
          </a:prstGeom>
        </p:spPr>
      </p:pic>
      <p:pic>
        <p:nvPicPr>
          <p:cNvPr id="9" name="Picture 8">
            <a:extLst>
              <a:ext uri="{FF2B5EF4-FFF2-40B4-BE49-F238E27FC236}">
                <a16:creationId xmlns:a16="http://schemas.microsoft.com/office/drawing/2014/main" id="{2F4F7AEB-330E-43AD-A4B1-4095ADBF948C}"/>
              </a:ext>
            </a:extLst>
          </p:cNvPr>
          <p:cNvPicPr>
            <a:picLocks noChangeAspect="1"/>
          </p:cNvPicPr>
          <p:nvPr/>
        </p:nvPicPr>
        <p:blipFill>
          <a:blip r:embed="rId3"/>
          <a:stretch>
            <a:fillRect/>
          </a:stretch>
        </p:blipFill>
        <p:spPr>
          <a:xfrm>
            <a:off x="1740128" y="3991894"/>
            <a:ext cx="8711744" cy="1930940"/>
          </a:xfrm>
          <a:prstGeom prst="rect">
            <a:avLst/>
          </a:prstGeom>
        </p:spPr>
      </p:pic>
      <p:sp>
        <p:nvSpPr>
          <p:cNvPr id="10" name="TextBox 9">
            <a:extLst>
              <a:ext uri="{FF2B5EF4-FFF2-40B4-BE49-F238E27FC236}">
                <a16:creationId xmlns:a16="http://schemas.microsoft.com/office/drawing/2014/main" id="{6C8512AF-BC6F-4934-A3C4-AC7FACA9D147}"/>
              </a:ext>
            </a:extLst>
          </p:cNvPr>
          <p:cNvSpPr txBox="1"/>
          <p:nvPr/>
        </p:nvSpPr>
        <p:spPr>
          <a:xfrm>
            <a:off x="1740128" y="3452558"/>
            <a:ext cx="9445736" cy="461665"/>
          </a:xfrm>
          <a:prstGeom prst="rect">
            <a:avLst/>
          </a:prstGeom>
          <a:noFill/>
        </p:spPr>
        <p:txBody>
          <a:bodyPr wrap="square" rtlCol="0">
            <a:spAutoFit/>
          </a:bodyPr>
          <a:lstStyle/>
          <a:p>
            <a:r>
              <a:rPr lang="it-IT" sz="2400" dirty="0"/>
              <a:t>...after EDA, missing values/outliers treatment and feature engineering </a:t>
            </a:r>
            <a:endParaRPr lang="en-GB" sz="2400" dirty="0"/>
          </a:p>
        </p:txBody>
      </p:sp>
    </p:spTree>
    <p:extLst>
      <p:ext uri="{BB962C8B-B14F-4D97-AF65-F5344CB8AC3E}">
        <p14:creationId xmlns:p14="http://schemas.microsoft.com/office/powerpoint/2010/main" val="3531400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FDA31-A64B-4223-B34C-B70CFCAD7CD6}"/>
              </a:ext>
            </a:extLst>
          </p:cNvPr>
          <p:cNvSpPr>
            <a:spLocks noGrp="1"/>
          </p:cNvSpPr>
          <p:nvPr>
            <p:ph type="ctrTitle"/>
          </p:nvPr>
        </p:nvSpPr>
        <p:spPr>
          <a:xfrm>
            <a:off x="924560" y="453516"/>
            <a:ext cx="10469880" cy="5998084"/>
          </a:xfrm>
        </p:spPr>
        <p:txBody>
          <a:bodyPr anchor="t">
            <a:noAutofit/>
          </a:bodyPr>
          <a:lstStyle/>
          <a:p>
            <a:pPr algn="l"/>
            <a:r>
              <a:rPr lang="it-IT" sz="3600" b="1" dirty="0">
                <a:latin typeface="+mn-lt"/>
                <a:cs typeface="Arial" panose="020B0604020202020204" pitchFamily="34" charset="0"/>
              </a:rPr>
              <a:t>Solution and Results</a:t>
            </a: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r>
              <a:rPr lang="it-IT" sz="2800" dirty="0">
                <a:latin typeface="+mn-lt"/>
                <a:cs typeface="Arial" panose="020B0604020202020204" pitchFamily="34" charset="0"/>
              </a:rPr>
              <a:t>Gradient boosting framework that uses tree based learning algorithms</a:t>
            </a:r>
            <a:br>
              <a:rPr lang="it-IT" sz="2800" dirty="0">
                <a:latin typeface="+mn-lt"/>
                <a:cs typeface="Arial" panose="020B0604020202020204" pitchFamily="34" charset="0"/>
              </a:rPr>
            </a:br>
            <a:br>
              <a:rPr lang="it-IT" sz="2800" dirty="0">
                <a:latin typeface="+mn-lt"/>
                <a:cs typeface="Arial" panose="020B0604020202020204" pitchFamily="34" charset="0"/>
              </a:rPr>
            </a:br>
            <a:r>
              <a:rPr lang="it-IT" sz="2800" dirty="0">
                <a:latin typeface="+mn-lt"/>
                <a:cs typeface="Arial" panose="020B0604020202020204" pitchFamily="34" charset="0"/>
              </a:rPr>
              <a:t>- fast training speed and higher efficiency</a:t>
            </a:r>
            <a:br>
              <a:rPr lang="it-IT" sz="2800" dirty="0">
                <a:latin typeface="+mn-lt"/>
                <a:cs typeface="Arial" panose="020B0604020202020204" pitchFamily="34" charset="0"/>
              </a:rPr>
            </a:br>
            <a:br>
              <a:rPr lang="it-IT" sz="2800" dirty="0">
                <a:latin typeface="+mn-lt"/>
                <a:cs typeface="Arial" panose="020B0604020202020204" pitchFamily="34" charset="0"/>
              </a:rPr>
            </a:br>
            <a:r>
              <a:rPr lang="it-IT" sz="2800" dirty="0">
                <a:latin typeface="+mn-lt"/>
                <a:cs typeface="Arial" panose="020B0604020202020204" pitchFamily="34" charset="0"/>
              </a:rPr>
              <a:t>- low memory usage</a:t>
            </a:r>
            <a:br>
              <a:rPr lang="it-IT" sz="2800" dirty="0">
                <a:latin typeface="+mn-lt"/>
                <a:cs typeface="Arial" panose="020B0604020202020204" pitchFamily="34" charset="0"/>
              </a:rPr>
            </a:br>
            <a:br>
              <a:rPr lang="it-IT" sz="2800" dirty="0">
                <a:latin typeface="+mn-lt"/>
                <a:cs typeface="Arial" panose="020B0604020202020204" pitchFamily="34" charset="0"/>
              </a:rPr>
            </a:br>
            <a:r>
              <a:rPr lang="it-IT" sz="2800" dirty="0">
                <a:latin typeface="+mn-lt"/>
                <a:cs typeface="Arial" panose="020B0604020202020204" pitchFamily="34" charset="0"/>
              </a:rPr>
              <a:t>- accuracy</a:t>
            </a:r>
            <a:br>
              <a:rPr lang="it-IT" sz="2800" dirty="0">
                <a:latin typeface="+mn-lt"/>
                <a:cs typeface="Arial" panose="020B0604020202020204" pitchFamily="34" charset="0"/>
              </a:rPr>
            </a:br>
            <a:br>
              <a:rPr lang="it-IT" sz="2800" dirty="0">
                <a:latin typeface="+mn-lt"/>
                <a:cs typeface="Arial" panose="020B0604020202020204" pitchFamily="34" charset="0"/>
              </a:rPr>
            </a:br>
            <a:r>
              <a:rPr lang="it-IT" sz="2800" dirty="0">
                <a:latin typeface="+mn-lt"/>
                <a:cs typeface="Arial" panose="020B0604020202020204" pitchFamily="34" charset="0"/>
              </a:rPr>
              <a:t>- support of parallel and GPU learning</a:t>
            </a: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400" dirty="0">
                <a:latin typeface="+mn-lt"/>
              </a:rPr>
            </a:br>
            <a:r>
              <a:rPr lang="en-GB" sz="2400" dirty="0">
                <a:hlinkClick r:id="rId2"/>
              </a:rPr>
              <a:t>https://github.com/microsoft/LightGBM</a:t>
            </a:r>
            <a:br>
              <a:rPr lang="it-IT" sz="2400" dirty="0"/>
            </a:br>
            <a:br>
              <a:rPr lang="it-IT" sz="2400" dirty="0"/>
            </a:br>
            <a:br>
              <a:rPr lang="it-IT" sz="2400" dirty="0"/>
            </a:br>
            <a:br>
              <a:rPr lang="it-IT" sz="2400" dirty="0"/>
            </a:br>
            <a:br>
              <a:rPr lang="it-IT" sz="2400" dirty="0"/>
            </a:br>
            <a:br>
              <a:rPr lang="it-IT" sz="2400" dirty="0"/>
            </a:br>
            <a:br>
              <a:rPr lang="it-IT" sz="2400" dirty="0"/>
            </a:br>
            <a:endParaRPr lang="en-GB" sz="2400" dirty="0"/>
          </a:p>
        </p:txBody>
      </p:sp>
      <p:sp>
        <p:nvSpPr>
          <p:cNvPr id="6" name="TextBox 5">
            <a:extLst>
              <a:ext uri="{FF2B5EF4-FFF2-40B4-BE49-F238E27FC236}">
                <a16:creationId xmlns:a16="http://schemas.microsoft.com/office/drawing/2014/main" id="{ED5B457A-A40B-4187-9830-2CBE79763577}"/>
              </a:ext>
            </a:extLst>
          </p:cNvPr>
          <p:cNvSpPr txBox="1"/>
          <p:nvPr/>
        </p:nvSpPr>
        <p:spPr>
          <a:xfrm>
            <a:off x="923671" y="935166"/>
            <a:ext cx="6205097" cy="646331"/>
          </a:xfrm>
          <a:prstGeom prst="rect">
            <a:avLst/>
          </a:prstGeom>
          <a:noFill/>
        </p:spPr>
        <p:txBody>
          <a:bodyPr wrap="square" rtlCol="0">
            <a:spAutoFit/>
          </a:bodyPr>
          <a:lstStyle/>
          <a:p>
            <a:r>
              <a:rPr lang="it-IT" sz="3600" b="1" dirty="0"/>
              <a:t>LGBM - L</a:t>
            </a:r>
            <a:r>
              <a:rPr lang="it-IT" sz="2400" b="1" dirty="0"/>
              <a:t>ight </a:t>
            </a:r>
            <a:r>
              <a:rPr lang="it-IT" sz="3600" b="1" dirty="0"/>
              <a:t>G</a:t>
            </a:r>
            <a:r>
              <a:rPr lang="it-IT" sz="2400" b="1" dirty="0"/>
              <a:t>radient </a:t>
            </a:r>
            <a:r>
              <a:rPr lang="it-IT" sz="3600" b="1" dirty="0"/>
              <a:t>B</a:t>
            </a:r>
            <a:r>
              <a:rPr lang="it-IT" sz="2400" b="1" dirty="0"/>
              <a:t>oosting</a:t>
            </a:r>
            <a:endParaRPr lang="en-GB" sz="2400" b="1" dirty="0"/>
          </a:p>
        </p:txBody>
      </p:sp>
    </p:spTree>
    <p:extLst>
      <p:ext uri="{BB962C8B-B14F-4D97-AF65-F5344CB8AC3E}">
        <p14:creationId xmlns:p14="http://schemas.microsoft.com/office/powerpoint/2010/main" val="26122464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04A9568-B0F7-40B9-B0A4-8B396048167B}"/>
              </a:ext>
            </a:extLst>
          </p:cNvPr>
          <p:cNvSpPr txBox="1">
            <a:spLocks/>
          </p:cNvSpPr>
          <p:nvPr/>
        </p:nvSpPr>
        <p:spPr>
          <a:xfrm>
            <a:off x="924560" y="453516"/>
            <a:ext cx="10469880" cy="599808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3600" b="1">
                <a:latin typeface="+mn-lt"/>
                <a:cs typeface="Arial" panose="020B0604020202020204" pitchFamily="34" charset="0"/>
              </a:rPr>
              <a:t>Solution and Results</a:t>
            </a:r>
            <a:br>
              <a:rPr lang="it-IT" sz="2800">
                <a:latin typeface="+mn-lt"/>
                <a:cs typeface="Arial" panose="020B0604020202020204" pitchFamily="34" charset="0"/>
              </a:rPr>
            </a:br>
            <a:br>
              <a:rPr lang="it-IT" sz="2800">
                <a:latin typeface="+mn-lt"/>
                <a:cs typeface="Arial" panose="020B0604020202020204" pitchFamily="34" charset="0"/>
              </a:rPr>
            </a:br>
            <a:br>
              <a:rPr lang="it-IT" sz="2800">
                <a:latin typeface="+mn-lt"/>
                <a:cs typeface="Arial" panose="020B0604020202020204" pitchFamily="34" charset="0"/>
              </a:rPr>
            </a:br>
            <a:br>
              <a:rPr lang="it-IT" sz="2800">
                <a:latin typeface="+mn-lt"/>
                <a:cs typeface="Arial" panose="020B0604020202020204" pitchFamily="34" charset="0"/>
              </a:rPr>
            </a:br>
            <a:br>
              <a:rPr lang="it-IT" sz="2800">
                <a:latin typeface="+mn-lt"/>
                <a:cs typeface="Arial" panose="020B0604020202020204" pitchFamily="34" charset="0"/>
              </a:rPr>
            </a:br>
            <a:br>
              <a:rPr lang="it-IT" sz="2400">
                <a:latin typeface="+mn-lt"/>
              </a:rPr>
            </a:br>
            <a:br>
              <a:rPr lang="it-IT" sz="2400"/>
            </a:br>
            <a:br>
              <a:rPr lang="it-IT" sz="2400"/>
            </a:br>
            <a:br>
              <a:rPr lang="it-IT" sz="2400"/>
            </a:br>
            <a:br>
              <a:rPr lang="it-IT" sz="2400"/>
            </a:br>
            <a:br>
              <a:rPr lang="it-IT" sz="2400"/>
            </a:br>
            <a:br>
              <a:rPr lang="it-IT" sz="2400"/>
            </a:br>
            <a:br>
              <a:rPr lang="it-IT" sz="2400"/>
            </a:br>
            <a:endParaRPr lang="en-GB" sz="2400" dirty="0"/>
          </a:p>
        </p:txBody>
      </p:sp>
      <p:sp>
        <p:nvSpPr>
          <p:cNvPr id="5" name="TextBox 4">
            <a:extLst>
              <a:ext uri="{FF2B5EF4-FFF2-40B4-BE49-F238E27FC236}">
                <a16:creationId xmlns:a16="http://schemas.microsoft.com/office/drawing/2014/main" id="{60227917-22DA-4A9C-9074-5F40EA46A560}"/>
              </a:ext>
            </a:extLst>
          </p:cNvPr>
          <p:cNvSpPr txBox="1"/>
          <p:nvPr/>
        </p:nvSpPr>
        <p:spPr>
          <a:xfrm>
            <a:off x="923671" y="935166"/>
            <a:ext cx="6205791" cy="461665"/>
          </a:xfrm>
          <a:prstGeom prst="rect">
            <a:avLst/>
          </a:prstGeom>
          <a:noFill/>
        </p:spPr>
        <p:txBody>
          <a:bodyPr wrap="square" rtlCol="0">
            <a:spAutoFit/>
          </a:bodyPr>
          <a:lstStyle/>
          <a:p>
            <a:r>
              <a:rPr lang="it-IT" sz="2400" b="1" dirty="0"/>
              <a:t>Additional models tested – Random Forest</a:t>
            </a:r>
            <a:endParaRPr lang="en-GB" sz="2400" b="1" dirty="0"/>
          </a:p>
        </p:txBody>
      </p:sp>
      <p:sp>
        <p:nvSpPr>
          <p:cNvPr id="6" name="TextBox 5">
            <a:extLst>
              <a:ext uri="{FF2B5EF4-FFF2-40B4-BE49-F238E27FC236}">
                <a16:creationId xmlns:a16="http://schemas.microsoft.com/office/drawing/2014/main" id="{000300B6-9069-481B-9644-64E02477DC9A}"/>
              </a:ext>
            </a:extLst>
          </p:cNvPr>
          <p:cNvSpPr txBox="1"/>
          <p:nvPr/>
        </p:nvSpPr>
        <p:spPr>
          <a:xfrm>
            <a:off x="923671" y="5435992"/>
            <a:ext cx="4629150" cy="646331"/>
          </a:xfrm>
          <a:prstGeom prst="rect">
            <a:avLst/>
          </a:prstGeom>
          <a:noFill/>
        </p:spPr>
        <p:txBody>
          <a:bodyPr wrap="square" rtlCol="0">
            <a:spAutoFit/>
          </a:bodyPr>
          <a:lstStyle/>
          <a:p>
            <a:r>
              <a:rPr lang="en-AU" b="1" dirty="0" err="1"/>
              <a:t>building_id</a:t>
            </a:r>
            <a:r>
              <a:rPr lang="en-AU" b="1" dirty="0"/>
              <a:t> = 7 and all meters (</a:t>
            </a:r>
            <a:r>
              <a:rPr lang="en-US" b="1" dirty="0"/>
              <a:t>electricity, chilled water, steam, hot water)</a:t>
            </a:r>
            <a:endParaRPr lang="en-AU" b="1" dirty="0"/>
          </a:p>
        </p:txBody>
      </p:sp>
      <p:sp>
        <p:nvSpPr>
          <p:cNvPr id="7" name="TextBox 6">
            <a:extLst>
              <a:ext uri="{FF2B5EF4-FFF2-40B4-BE49-F238E27FC236}">
                <a16:creationId xmlns:a16="http://schemas.microsoft.com/office/drawing/2014/main" id="{4219A2EC-6A04-4984-A686-1C3F49E84404}"/>
              </a:ext>
            </a:extLst>
          </p:cNvPr>
          <p:cNvSpPr txBox="1"/>
          <p:nvPr/>
        </p:nvSpPr>
        <p:spPr>
          <a:xfrm>
            <a:off x="6835512" y="5432248"/>
            <a:ext cx="4629150" cy="646331"/>
          </a:xfrm>
          <a:prstGeom prst="rect">
            <a:avLst/>
          </a:prstGeom>
          <a:noFill/>
        </p:spPr>
        <p:txBody>
          <a:bodyPr wrap="square" rtlCol="0">
            <a:spAutoFit/>
          </a:bodyPr>
          <a:lstStyle/>
          <a:p>
            <a:r>
              <a:rPr lang="en-AU" b="1" dirty="0"/>
              <a:t>All </a:t>
            </a:r>
            <a:r>
              <a:rPr lang="en-AU" b="1" dirty="0" err="1"/>
              <a:t>building_id’s</a:t>
            </a:r>
            <a:r>
              <a:rPr lang="en-AU" b="1" dirty="0"/>
              <a:t> without outliers and only meter = </a:t>
            </a:r>
            <a:r>
              <a:rPr lang="en-US" b="1" dirty="0"/>
              <a:t>electricity</a:t>
            </a:r>
            <a:endParaRPr lang="en-AU" b="1" dirty="0"/>
          </a:p>
        </p:txBody>
      </p:sp>
      <p:pic>
        <p:nvPicPr>
          <p:cNvPr id="8" name="Picture 7">
            <a:extLst>
              <a:ext uri="{FF2B5EF4-FFF2-40B4-BE49-F238E27FC236}">
                <a16:creationId xmlns:a16="http://schemas.microsoft.com/office/drawing/2014/main" id="{0CE67C79-6476-42B6-95B8-24924EA434B8}"/>
              </a:ext>
            </a:extLst>
          </p:cNvPr>
          <p:cNvPicPr>
            <a:picLocks noChangeAspect="1"/>
          </p:cNvPicPr>
          <p:nvPr/>
        </p:nvPicPr>
        <p:blipFill>
          <a:blip r:embed="rId3"/>
          <a:stretch>
            <a:fillRect/>
          </a:stretch>
        </p:blipFill>
        <p:spPr>
          <a:xfrm>
            <a:off x="323016" y="1487293"/>
            <a:ext cx="5776912" cy="3793082"/>
          </a:xfrm>
          <a:prstGeom prst="rect">
            <a:avLst/>
          </a:prstGeom>
        </p:spPr>
      </p:pic>
      <p:pic>
        <p:nvPicPr>
          <p:cNvPr id="9" name="Picture 8">
            <a:extLst>
              <a:ext uri="{FF2B5EF4-FFF2-40B4-BE49-F238E27FC236}">
                <a16:creationId xmlns:a16="http://schemas.microsoft.com/office/drawing/2014/main" id="{E5082A40-B88C-4D42-83E2-102F1CC6C75B}"/>
              </a:ext>
            </a:extLst>
          </p:cNvPr>
          <p:cNvPicPr>
            <a:picLocks noChangeAspect="1"/>
          </p:cNvPicPr>
          <p:nvPr/>
        </p:nvPicPr>
        <p:blipFill>
          <a:blip r:embed="rId4"/>
          <a:stretch>
            <a:fillRect/>
          </a:stretch>
        </p:blipFill>
        <p:spPr>
          <a:xfrm>
            <a:off x="6096000" y="1485175"/>
            <a:ext cx="5924431" cy="3793081"/>
          </a:xfrm>
          <a:prstGeom prst="rect">
            <a:avLst/>
          </a:prstGeom>
        </p:spPr>
      </p:pic>
      <p:sp>
        <p:nvSpPr>
          <p:cNvPr id="10" name="TextBox 9">
            <a:extLst>
              <a:ext uri="{FF2B5EF4-FFF2-40B4-BE49-F238E27FC236}">
                <a16:creationId xmlns:a16="http://schemas.microsoft.com/office/drawing/2014/main" id="{C4755079-F4D5-47B0-8CD2-ECCFF4B4E798}"/>
              </a:ext>
            </a:extLst>
          </p:cNvPr>
          <p:cNvSpPr txBox="1"/>
          <p:nvPr/>
        </p:nvSpPr>
        <p:spPr>
          <a:xfrm>
            <a:off x="923671" y="6091741"/>
            <a:ext cx="4926712" cy="369277"/>
          </a:xfrm>
          <a:prstGeom prst="rect">
            <a:avLst/>
          </a:prstGeom>
          <a:noFill/>
        </p:spPr>
        <p:txBody>
          <a:bodyPr wrap="square" rtlCol="0">
            <a:spAutoFit/>
          </a:bodyPr>
          <a:lstStyle/>
          <a:p>
            <a:r>
              <a:rPr lang="it-IT" dirty="0"/>
              <a:t>RMSE = 1099178, RMSLE= 0.434</a:t>
            </a:r>
            <a:endParaRPr lang="en-GB" dirty="0"/>
          </a:p>
        </p:txBody>
      </p:sp>
      <p:sp>
        <p:nvSpPr>
          <p:cNvPr id="11" name="TextBox 10">
            <a:extLst>
              <a:ext uri="{FF2B5EF4-FFF2-40B4-BE49-F238E27FC236}">
                <a16:creationId xmlns:a16="http://schemas.microsoft.com/office/drawing/2014/main" id="{01162113-3995-4706-A5F3-CA3766C184E7}"/>
              </a:ext>
            </a:extLst>
          </p:cNvPr>
          <p:cNvSpPr txBox="1"/>
          <p:nvPr/>
        </p:nvSpPr>
        <p:spPr>
          <a:xfrm>
            <a:off x="6835512" y="6057867"/>
            <a:ext cx="4926712" cy="369277"/>
          </a:xfrm>
          <a:prstGeom prst="rect">
            <a:avLst/>
          </a:prstGeom>
          <a:noFill/>
        </p:spPr>
        <p:txBody>
          <a:bodyPr wrap="square" rtlCol="0">
            <a:spAutoFit/>
          </a:bodyPr>
          <a:lstStyle/>
          <a:p>
            <a:r>
              <a:rPr lang="it-IT" dirty="0"/>
              <a:t>RMSE = 10435.855, RMSLE= 1.092</a:t>
            </a:r>
            <a:endParaRPr lang="en-GB" dirty="0"/>
          </a:p>
        </p:txBody>
      </p:sp>
    </p:spTree>
    <p:extLst>
      <p:ext uri="{BB962C8B-B14F-4D97-AF65-F5344CB8AC3E}">
        <p14:creationId xmlns:p14="http://schemas.microsoft.com/office/powerpoint/2010/main" val="8283364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57D58E4-07F6-45E8-B126-9554E85D63A4}"/>
              </a:ext>
            </a:extLst>
          </p:cNvPr>
          <p:cNvSpPr txBox="1">
            <a:spLocks/>
          </p:cNvSpPr>
          <p:nvPr/>
        </p:nvSpPr>
        <p:spPr>
          <a:xfrm>
            <a:off x="924560" y="453516"/>
            <a:ext cx="10469880" cy="599808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3600" b="1">
                <a:latin typeface="+mn-lt"/>
                <a:cs typeface="Arial" panose="020B0604020202020204" pitchFamily="34" charset="0"/>
              </a:rPr>
              <a:t>Solution and Results</a:t>
            </a:r>
            <a:br>
              <a:rPr lang="it-IT" sz="2800">
                <a:latin typeface="+mn-lt"/>
                <a:cs typeface="Arial" panose="020B0604020202020204" pitchFamily="34" charset="0"/>
              </a:rPr>
            </a:br>
            <a:br>
              <a:rPr lang="it-IT" sz="2800">
                <a:latin typeface="+mn-lt"/>
                <a:cs typeface="Arial" panose="020B0604020202020204" pitchFamily="34" charset="0"/>
              </a:rPr>
            </a:br>
            <a:br>
              <a:rPr lang="it-IT" sz="2800">
                <a:latin typeface="+mn-lt"/>
                <a:cs typeface="Arial" panose="020B0604020202020204" pitchFamily="34" charset="0"/>
              </a:rPr>
            </a:br>
            <a:br>
              <a:rPr lang="it-IT" sz="2800">
                <a:latin typeface="+mn-lt"/>
                <a:cs typeface="Arial" panose="020B0604020202020204" pitchFamily="34" charset="0"/>
              </a:rPr>
            </a:br>
            <a:br>
              <a:rPr lang="it-IT" sz="2800">
                <a:latin typeface="+mn-lt"/>
                <a:cs typeface="Arial" panose="020B0604020202020204" pitchFamily="34" charset="0"/>
              </a:rPr>
            </a:br>
            <a:br>
              <a:rPr lang="it-IT" sz="2400">
                <a:latin typeface="+mn-lt"/>
              </a:rPr>
            </a:br>
            <a:br>
              <a:rPr lang="it-IT" sz="2400"/>
            </a:br>
            <a:br>
              <a:rPr lang="it-IT" sz="2400"/>
            </a:br>
            <a:br>
              <a:rPr lang="it-IT" sz="2400"/>
            </a:br>
            <a:br>
              <a:rPr lang="it-IT" sz="2400"/>
            </a:br>
            <a:br>
              <a:rPr lang="it-IT" sz="2400"/>
            </a:br>
            <a:br>
              <a:rPr lang="it-IT" sz="2400"/>
            </a:br>
            <a:br>
              <a:rPr lang="it-IT" sz="2400"/>
            </a:br>
            <a:endParaRPr lang="en-GB" sz="2400" dirty="0"/>
          </a:p>
        </p:txBody>
      </p:sp>
      <p:sp>
        <p:nvSpPr>
          <p:cNvPr id="5" name="TextBox 4">
            <a:extLst>
              <a:ext uri="{FF2B5EF4-FFF2-40B4-BE49-F238E27FC236}">
                <a16:creationId xmlns:a16="http://schemas.microsoft.com/office/drawing/2014/main" id="{03BE9F5E-27A0-4F3F-9343-A4C8C0BC89A1}"/>
              </a:ext>
            </a:extLst>
          </p:cNvPr>
          <p:cNvSpPr txBox="1"/>
          <p:nvPr/>
        </p:nvSpPr>
        <p:spPr>
          <a:xfrm>
            <a:off x="923671" y="935166"/>
            <a:ext cx="6205791" cy="461665"/>
          </a:xfrm>
          <a:prstGeom prst="rect">
            <a:avLst/>
          </a:prstGeom>
          <a:noFill/>
        </p:spPr>
        <p:txBody>
          <a:bodyPr wrap="square" rtlCol="0">
            <a:spAutoFit/>
          </a:bodyPr>
          <a:lstStyle/>
          <a:p>
            <a:r>
              <a:rPr lang="it-IT" sz="2400" b="1" dirty="0"/>
              <a:t>Additional models tested - Random Forest</a:t>
            </a:r>
            <a:endParaRPr lang="en-GB" sz="2400" b="1" dirty="0"/>
          </a:p>
        </p:txBody>
      </p:sp>
      <p:pic>
        <p:nvPicPr>
          <p:cNvPr id="6" name="Picture 5">
            <a:extLst>
              <a:ext uri="{FF2B5EF4-FFF2-40B4-BE49-F238E27FC236}">
                <a16:creationId xmlns:a16="http://schemas.microsoft.com/office/drawing/2014/main" id="{79C1789B-642D-47FC-AD42-113FAC845283}"/>
              </a:ext>
            </a:extLst>
          </p:cNvPr>
          <p:cNvPicPr>
            <a:picLocks noChangeAspect="1"/>
          </p:cNvPicPr>
          <p:nvPr/>
        </p:nvPicPr>
        <p:blipFill>
          <a:blip r:embed="rId2"/>
          <a:stretch>
            <a:fillRect/>
          </a:stretch>
        </p:blipFill>
        <p:spPr>
          <a:xfrm>
            <a:off x="6096000" y="1598457"/>
            <a:ext cx="5886450" cy="3661085"/>
          </a:xfrm>
          <a:prstGeom prst="rect">
            <a:avLst/>
          </a:prstGeom>
        </p:spPr>
      </p:pic>
      <p:pic>
        <p:nvPicPr>
          <p:cNvPr id="7" name="Picture 6">
            <a:extLst>
              <a:ext uri="{FF2B5EF4-FFF2-40B4-BE49-F238E27FC236}">
                <a16:creationId xmlns:a16="http://schemas.microsoft.com/office/drawing/2014/main" id="{4F9D4982-EDDC-4354-AF9A-B8C47F2C3554}"/>
              </a:ext>
            </a:extLst>
          </p:cNvPr>
          <p:cNvPicPr>
            <a:picLocks noChangeAspect="1"/>
          </p:cNvPicPr>
          <p:nvPr/>
        </p:nvPicPr>
        <p:blipFill>
          <a:blip r:embed="rId3"/>
          <a:stretch>
            <a:fillRect/>
          </a:stretch>
        </p:blipFill>
        <p:spPr>
          <a:xfrm>
            <a:off x="127406" y="1594472"/>
            <a:ext cx="5968594" cy="3636494"/>
          </a:xfrm>
          <a:prstGeom prst="rect">
            <a:avLst/>
          </a:prstGeom>
        </p:spPr>
      </p:pic>
      <p:sp>
        <p:nvSpPr>
          <p:cNvPr id="8" name="TextBox 7">
            <a:extLst>
              <a:ext uri="{FF2B5EF4-FFF2-40B4-BE49-F238E27FC236}">
                <a16:creationId xmlns:a16="http://schemas.microsoft.com/office/drawing/2014/main" id="{2D922C5D-79B8-4586-AD9A-327A510E0CD8}"/>
              </a:ext>
            </a:extLst>
          </p:cNvPr>
          <p:cNvSpPr txBox="1"/>
          <p:nvPr/>
        </p:nvSpPr>
        <p:spPr>
          <a:xfrm>
            <a:off x="838201" y="5599668"/>
            <a:ext cx="4629150" cy="646331"/>
          </a:xfrm>
          <a:prstGeom prst="rect">
            <a:avLst/>
          </a:prstGeom>
          <a:noFill/>
        </p:spPr>
        <p:txBody>
          <a:bodyPr wrap="square" rtlCol="0">
            <a:spAutoFit/>
          </a:bodyPr>
          <a:lstStyle/>
          <a:p>
            <a:r>
              <a:rPr lang="en-AU" b="1" dirty="0" err="1"/>
              <a:t>building_id</a:t>
            </a:r>
            <a:r>
              <a:rPr lang="en-AU" b="1" dirty="0"/>
              <a:t> = 7 and all meters (</a:t>
            </a:r>
            <a:r>
              <a:rPr lang="en-US" b="1" dirty="0"/>
              <a:t>electricity, chilled water, steam, hot water)</a:t>
            </a:r>
            <a:endParaRPr lang="en-AU" b="1" dirty="0"/>
          </a:p>
        </p:txBody>
      </p:sp>
      <p:sp>
        <p:nvSpPr>
          <p:cNvPr id="9" name="TextBox 8">
            <a:extLst>
              <a:ext uri="{FF2B5EF4-FFF2-40B4-BE49-F238E27FC236}">
                <a16:creationId xmlns:a16="http://schemas.microsoft.com/office/drawing/2014/main" id="{6EBF91CA-07FE-48DC-8923-7214BD802487}"/>
              </a:ext>
            </a:extLst>
          </p:cNvPr>
          <p:cNvSpPr txBox="1"/>
          <p:nvPr/>
        </p:nvSpPr>
        <p:spPr>
          <a:xfrm>
            <a:off x="6724650" y="5580924"/>
            <a:ext cx="4629150" cy="646331"/>
          </a:xfrm>
          <a:prstGeom prst="rect">
            <a:avLst/>
          </a:prstGeom>
          <a:noFill/>
        </p:spPr>
        <p:txBody>
          <a:bodyPr wrap="square" rtlCol="0">
            <a:spAutoFit/>
          </a:bodyPr>
          <a:lstStyle/>
          <a:p>
            <a:r>
              <a:rPr lang="en-AU" b="1" dirty="0"/>
              <a:t>All </a:t>
            </a:r>
            <a:r>
              <a:rPr lang="en-AU" b="1" dirty="0" err="1"/>
              <a:t>building_id’s</a:t>
            </a:r>
            <a:r>
              <a:rPr lang="en-AU" b="1" dirty="0"/>
              <a:t> without outliers and only meter = </a:t>
            </a:r>
            <a:r>
              <a:rPr lang="en-US" b="1" dirty="0"/>
              <a:t>electricity</a:t>
            </a:r>
            <a:endParaRPr lang="en-AU" b="1" dirty="0"/>
          </a:p>
        </p:txBody>
      </p:sp>
    </p:spTree>
    <p:extLst>
      <p:ext uri="{BB962C8B-B14F-4D97-AF65-F5344CB8AC3E}">
        <p14:creationId xmlns:p14="http://schemas.microsoft.com/office/powerpoint/2010/main" val="2565768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FDA31-A64B-4223-B34C-B70CFCAD7CD6}"/>
              </a:ext>
            </a:extLst>
          </p:cNvPr>
          <p:cNvSpPr>
            <a:spLocks noGrp="1"/>
          </p:cNvSpPr>
          <p:nvPr>
            <p:ph type="ctrTitle"/>
          </p:nvPr>
        </p:nvSpPr>
        <p:spPr>
          <a:xfrm>
            <a:off x="924560" y="453516"/>
            <a:ext cx="10469880" cy="5998084"/>
          </a:xfrm>
        </p:spPr>
        <p:txBody>
          <a:bodyPr anchor="t">
            <a:noAutofit/>
          </a:bodyPr>
          <a:lstStyle/>
          <a:p>
            <a:pPr algn="l"/>
            <a:r>
              <a:rPr lang="it-IT" sz="3600" b="1" dirty="0">
                <a:latin typeface="+mn-lt"/>
                <a:cs typeface="Arial" panose="020B0604020202020204" pitchFamily="34" charset="0"/>
              </a:rPr>
              <a:t>Solution and Results</a:t>
            </a: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400" dirty="0">
                <a:latin typeface="+mn-lt"/>
              </a:rPr>
            </a:br>
            <a:br>
              <a:rPr lang="it-IT" sz="2400" dirty="0"/>
            </a:br>
            <a:br>
              <a:rPr lang="it-IT" sz="2400" dirty="0"/>
            </a:br>
            <a:br>
              <a:rPr lang="it-IT" sz="2400" dirty="0"/>
            </a:br>
            <a:br>
              <a:rPr lang="it-IT" sz="2400" dirty="0"/>
            </a:br>
            <a:br>
              <a:rPr lang="it-IT" sz="2400" dirty="0"/>
            </a:br>
            <a:br>
              <a:rPr lang="it-IT" sz="2400" dirty="0"/>
            </a:br>
            <a:br>
              <a:rPr lang="it-IT" sz="2400" dirty="0"/>
            </a:br>
            <a:endParaRPr lang="en-GB" sz="2400" dirty="0"/>
          </a:p>
        </p:txBody>
      </p:sp>
      <p:sp>
        <p:nvSpPr>
          <p:cNvPr id="6" name="TextBox 5">
            <a:extLst>
              <a:ext uri="{FF2B5EF4-FFF2-40B4-BE49-F238E27FC236}">
                <a16:creationId xmlns:a16="http://schemas.microsoft.com/office/drawing/2014/main" id="{ED5B457A-A40B-4187-9830-2CBE79763577}"/>
              </a:ext>
            </a:extLst>
          </p:cNvPr>
          <p:cNvSpPr txBox="1"/>
          <p:nvPr/>
        </p:nvSpPr>
        <p:spPr>
          <a:xfrm>
            <a:off x="923672" y="935166"/>
            <a:ext cx="4350058" cy="461665"/>
          </a:xfrm>
          <a:prstGeom prst="rect">
            <a:avLst/>
          </a:prstGeom>
          <a:noFill/>
        </p:spPr>
        <p:txBody>
          <a:bodyPr wrap="square" rtlCol="0">
            <a:spAutoFit/>
          </a:bodyPr>
          <a:lstStyle/>
          <a:p>
            <a:r>
              <a:rPr lang="it-IT" sz="2400" b="1" dirty="0"/>
              <a:t>LGB - Results</a:t>
            </a:r>
            <a:endParaRPr lang="en-GB" sz="2400" b="1" dirty="0"/>
          </a:p>
        </p:txBody>
      </p:sp>
      <p:pic>
        <p:nvPicPr>
          <p:cNvPr id="9" name="Picture 8">
            <a:extLst>
              <a:ext uri="{FF2B5EF4-FFF2-40B4-BE49-F238E27FC236}">
                <a16:creationId xmlns:a16="http://schemas.microsoft.com/office/drawing/2014/main" id="{C02A2DBD-FC3B-4A8F-A2AE-34ACCFA449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672" y="2142556"/>
            <a:ext cx="5016529" cy="3423744"/>
          </a:xfrm>
          <a:prstGeom prst="rect">
            <a:avLst/>
          </a:prstGeom>
        </p:spPr>
      </p:pic>
      <p:sp>
        <p:nvSpPr>
          <p:cNvPr id="11" name="TextBox 10">
            <a:extLst>
              <a:ext uri="{FF2B5EF4-FFF2-40B4-BE49-F238E27FC236}">
                <a16:creationId xmlns:a16="http://schemas.microsoft.com/office/drawing/2014/main" id="{E813B232-B8D7-4245-A650-CD101A926063}"/>
              </a:ext>
            </a:extLst>
          </p:cNvPr>
          <p:cNvSpPr txBox="1"/>
          <p:nvPr/>
        </p:nvSpPr>
        <p:spPr>
          <a:xfrm>
            <a:off x="923672" y="5897685"/>
            <a:ext cx="4926712" cy="369277"/>
          </a:xfrm>
          <a:prstGeom prst="rect">
            <a:avLst/>
          </a:prstGeom>
          <a:noFill/>
        </p:spPr>
        <p:txBody>
          <a:bodyPr wrap="square" rtlCol="0">
            <a:spAutoFit/>
          </a:bodyPr>
          <a:lstStyle/>
          <a:p>
            <a:r>
              <a:rPr lang="it-IT" dirty="0"/>
              <a:t>RMLSE = 0.73 </a:t>
            </a:r>
            <a:endParaRPr lang="en-GB" dirty="0"/>
          </a:p>
        </p:txBody>
      </p:sp>
      <p:pic>
        <p:nvPicPr>
          <p:cNvPr id="4" name="Picture 3">
            <a:extLst>
              <a:ext uri="{FF2B5EF4-FFF2-40B4-BE49-F238E27FC236}">
                <a16:creationId xmlns:a16="http://schemas.microsoft.com/office/drawing/2014/main" id="{2CE6C438-753E-4085-B4D9-737EA27F27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3743" y="2142556"/>
            <a:ext cx="4564993" cy="3423745"/>
          </a:xfrm>
          <a:prstGeom prst="rect">
            <a:avLst/>
          </a:prstGeom>
        </p:spPr>
      </p:pic>
      <p:sp>
        <p:nvSpPr>
          <p:cNvPr id="8" name="TextBox 7">
            <a:extLst>
              <a:ext uri="{FF2B5EF4-FFF2-40B4-BE49-F238E27FC236}">
                <a16:creationId xmlns:a16="http://schemas.microsoft.com/office/drawing/2014/main" id="{08F3C23F-7C0A-4B16-9104-B075534E56EC}"/>
              </a:ext>
            </a:extLst>
          </p:cNvPr>
          <p:cNvSpPr txBox="1"/>
          <p:nvPr/>
        </p:nvSpPr>
        <p:spPr>
          <a:xfrm>
            <a:off x="6473743" y="5824312"/>
            <a:ext cx="4926712" cy="369332"/>
          </a:xfrm>
          <a:prstGeom prst="rect">
            <a:avLst/>
          </a:prstGeom>
          <a:noFill/>
        </p:spPr>
        <p:txBody>
          <a:bodyPr wrap="square" rtlCol="0">
            <a:spAutoFit/>
          </a:bodyPr>
          <a:lstStyle/>
          <a:p>
            <a:r>
              <a:rPr lang="it-IT" dirty="0"/>
              <a:t>RMSLE = 0.39</a:t>
            </a:r>
            <a:endParaRPr lang="en-GB" dirty="0"/>
          </a:p>
        </p:txBody>
      </p:sp>
      <p:sp>
        <p:nvSpPr>
          <p:cNvPr id="10" name="TextBox 9">
            <a:extLst>
              <a:ext uri="{FF2B5EF4-FFF2-40B4-BE49-F238E27FC236}">
                <a16:creationId xmlns:a16="http://schemas.microsoft.com/office/drawing/2014/main" id="{A2F3A725-A553-46FB-8B68-4F774B11526E}"/>
              </a:ext>
            </a:extLst>
          </p:cNvPr>
          <p:cNvSpPr txBox="1"/>
          <p:nvPr/>
        </p:nvSpPr>
        <p:spPr>
          <a:xfrm>
            <a:off x="6467728" y="1699906"/>
            <a:ext cx="4926712" cy="369277"/>
          </a:xfrm>
          <a:prstGeom prst="rect">
            <a:avLst/>
          </a:prstGeom>
          <a:noFill/>
        </p:spPr>
        <p:txBody>
          <a:bodyPr wrap="square" rtlCol="0">
            <a:spAutoFit/>
          </a:bodyPr>
          <a:lstStyle/>
          <a:p>
            <a:r>
              <a:rPr lang="it-IT" dirty="0"/>
              <a:t>Meter_reading == 0 excluded</a:t>
            </a:r>
            <a:endParaRPr lang="en-GB" dirty="0"/>
          </a:p>
        </p:txBody>
      </p:sp>
      <p:sp>
        <p:nvSpPr>
          <p:cNvPr id="12" name="TextBox 11">
            <a:extLst>
              <a:ext uri="{FF2B5EF4-FFF2-40B4-BE49-F238E27FC236}">
                <a16:creationId xmlns:a16="http://schemas.microsoft.com/office/drawing/2014/main" id="{6DBBA876-6C36-4EDE-927D-3758B0EDEC40}"/>
              </a:ext>
            </a:extLst>
          </p:cNvPr>
          <p:cNvSpPr txBox="1"/>
          <p:nvPr/>
        </p:nvSpPr>
        <p:spPr>
          <a:xfrm>
            <a:off x="1070945" y="1737455"/>
            <a:ext cx="4926712" cy="369277"/>
          </a:xfrm>
          <a:prstGeom prst="rect">
            <a:avLst/>
          </a:prstGeom>
          <a:noFill/>
        </p:spPr>
        <p:txBody>
          <a:bodyPr wrap="square" rtlCol="0">
            <a:spAutoFit/>
          </a:bodyPr>
          <a:lstStyle/>
          <a:p>
            <a:r>
              <a:rPr lang="it-IT" dirty="0"/>
              <a:t>Meter_reading == 0 included</a:t>
            </a:r>
            <a:endParaRPr lang="en-GB" dirty="0"/>
          </a:p>
        </p:txBody>
      </p:sp>
    </p:spTree>
    <p:extLst>
      <p:ext uri="{BB962C8B-B14F-4D97-AF65-F5344CB8AC3E}">
        <p14:creationId xmlns:p14="http://schemas.microsoft.com/office/powerpoint/2010/main" val="8319836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FDA31-A64B-4223-B34C-B70CFCAD7CD6}"/>
              </a:ext>
            </a:extLst>
          </p:cNvPr>
          <p:cNvSpPr>
            <a:spLocks noGrp="1"/>
          </p:cNvSpPr>
          <p:nvPr>
            <p:ph type="ctrTitle"/>
          </p:nvPr>
        </p:nvSpPr>
        <p:spPr>
          <a:xfrm>
            <a:off x="924560" y="453516"/>
            <a:ext cx="10469880" cy="5998084"/>
          </a:xfrm>
        </p:spPr>
        <p:txBody>
          <a:bodyPr anchor="t">
            <a:noAutofit/>
          </a:bodyPr>
          <a:lstStyle/>
          <a:p>
            <a:pPr algn="l"/>
            <a:r>
              <a:rPr lang="it-IT" sz="3600" b="1" dirty="0">
                <a:latin typeface="+mn-lt"/>
                <a:cs typeface="Arial" panose="020B0604020202020204" pitchFamily="34" charset="0"/>
              </a:rPr>
              <a:t>Solution and Results</a:t>
            </a: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400" dirty="0">
                <a:latin typeface="+mn-lt"/>
              </a:rPr>
            </a:br>
            <a:br>
              <a:rPr lang="it-IT" sz="2400" dirty="0"/>
            </a:br>
            <a:br>
              <a:rPr lang="it-IT" sz="2400" dirty="0"/>
            </a:br>
            <a:br>
              <a:rPr lang="it-IT" sz="2400" dirty="0"/>
            </a:br>
            <a:br>
              <a:rPr lang="it-IT" sz="2400" dirty="0"/>
            </a:br>
            <a:br>
              <a:rPr lang="it-IT" sz="2400" dirty="0"/>
            </a:br>
            <a:br>
              <a:rPr lang="it-IT" sz="2400" dirty="0"/>
            </a:br>
            <a:br>
              <a:rPr lang="it-IT" sz="2400" dirty="0"/>
            </a:br>
            <a:endParaRPr lang="en-GB" sz="2400" dirty="0"/>
          </a:p>
        </p:txBody>
      </p:sp>
      <p:sp>
        <p:nvSpPr>
          <p:cNvPr id="6" name="TextBox 5">
            <a:extLst>
              <a:ext uri="{FF2B5EF4-FFF2-40B4-BE49-F238E27FC236}">
                <a16:creationId xmlns:a16="http://schemas.microsoft.com/office/drawing/2014/main" id="{ED5B457A-A40B-4187-9830-2CBE79763577}"/>
              </a:ext>
            </a:extLst>
          </p:cNvPr>
          <p:cNvSpPr txBox="1"/>
          <p:nvPr/>
        </p:nvSpPr>
        <p:spPr>
          <a:xfrm>
            <a:off x="923672" y="935166"/>
            <a:ext cx="4350058" cy="461665"/>
          </a:xfrm>
          <a:prstGeom prst="rect">
            <a:avLst/>
          </a:prstGeom>
          <a:noFill/>
        </p:spPr>
        <p:txBody>
          <a:bodyPr wrap="square" rtlCol="0">
            <a:spAutoFit/>
          </a:bodyPr>
          <a:lstStyle/>
          <a:p>
            <a:r>
              <a:rPr lang="it-IT" sz="2400" b="1" dirty="0"/>
              <a:t>LGBM - Feature importance</a:t>
            </a:r>
            <a:endParaRPr lang="en-GB" sz="2400" b="1" dirty="0"/>
          </a:p>
        </p:txBody>
      </p:sp>
      <p:pic>
        <p:nvPicPr>
          <p:cNvPr id="4" name="Picture 3">
            <a:extLst>
              <a:ext uri="{FF2B5EF4-FFF2-40B4-BE49-F238E27FC236}">
                <a16:creationId xmlns:a16="http://schemas.microsoft.com/office/drawing/2014/main" id="{7369E193-EFB4-4517-9A09-B78AC2E36C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9608" y="1824682"/>
            <a:ext cx="9969684" cy="3208635"/>
          </a:xfrm>
          <a:prstGeom prst="rect">
            <a:avLst/>
          </a:prstGeom>
        </p:spPr>
      </p:pic>
    </p:spTree>
    <p:extLst>
      <p:ext uri="{BB962C8B-B14F-4D97-AF65-F5344CB8AC3E}">
        <p14:creationId xmlns:p14="http://schemas.microsoft.com/office/powerpoint/2010/main" val="27179210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FDA31-A64B-4223-B34C-B70CFCAD7CD6}"/>
              </a:ext>
            </a:extLst>
          </p:cNvPr>
          <p:cNvSpPr>
            <a:spLocks noGrp="1"/>
          </p:cNvSpPr>
          <p:nvPr>
            <p:ph type="ctrTitle"/>
          </p:nvPr>
        </p:nvSpPr>
        <p:spPr>
          <a:xfrm>
            <a:off x="924560" y="453516"/>
            <a:ext cx="10469880" cy="5998084"/>
          </a:xfrm>
        </p:spPr>
        <p:txBody>
          <a:bodyPr anchor="t">
            <a:noAutofit/>
          </a:bodyPr>
          <a:lstStyle/>
          <a:p>
            <a:pPr algn="l"/>
            <a:r>
              <a:rPr lang="it-IT" sz="3600" b="1" dirty="0">
                <a:latin typeface="+mn-lt"/>
                <a:cs typeface="Arial" panose="020B0604020202020204" pitchFamily="34" charset="0"/>
              </a:rPr>
              <a:t>Conclusions and Recommendations</a:t>
            </a:r>
            <a:br>
              <a:rPr lang="it-IT" sz="2800" dirty="0">
                <a:latin typeface="+mn-lt"/>
                <a:cs typeface="Arial" panose="020B0604020202020204" pitchFamily="34" charset="0"/>
              </a:rPr>
            </a:br>
            <a:br>
              <a:rPr lang="it-IT" sz="2800" dirty="0">
                <a:latin typeface="+mn-lt"/>
                <a:cs typeface="Arial" panose="020B0604020202020204" pitchFamily="34" charset="0"/>
              </a:rPr>
            </a:br>
            <a:r>
              <a:rPr lang="it-IT" sz="2800" u="sng" dirty="0">
                <a:latin typeface="+mn-lt"/>
                <a:cs typeface="Arial" panose="020B0604020202020204" pitchFamily="34" charset="0"/>
              </a:rPr>
              <a:t>Challenges:</a:t>
            </a:r>
            <a:br>
              <a:rPr lang="it-IT" sz="2800" dirty="0">
                <a:latin typeface="+mn-lt"/>
                <a:cs typeface="Arial" panose="020B0604020202020204" pitchFamily="34" charset="0"/>
              </a:rPr>
            </a:br>
            <a:br>
              <a:rPr lang="it-IT" sz="2800" dirty="0">
                <a:latin typeface="+mn-lt"/>
                <a:cs typeface="Arial" panose="020B0604020202020204" pitchFamily="34" charset="0"/>
              </a:rPr>
            </a:br>
            <a:r>
              <a:rPr lang="it-IT" sz="2800" dirty="0">
                <a:latin typeface="+mn-lt"/>
                <a:cs typeface="Arial" panose="020B0604020202020204" pitchFamily="34" charset="0"/>
              </a:rPr>
              <a:t>- dealing with bulky datasets (exploration, training time, etc.) </a:t>
            </a: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r>
              <a:rPr lang="it-IT" sz="2800" dirty="0">
                <a:latin typeface="+mn-lt"/>
                <a:cs typeface="Arial" panose="020B0604020202020204" pitchFamily="34" charset="0"/>
              </a:rPr>
              <a:t>- dealing with state-of-the-art algorithms (many parameters)</a:t>
            </a: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r>
              <a:rPr lang="it-IT" sz="2800" dirty="0">
                <a:latin typeface="+mn-lt"/>
                <a:cs typeface="Arial" panose="020B0604020202020204" pitchFamily="34" charset="0"/>
              </a:rPr>
              <a:t>- planning and workload coordination -&gt; setting realistic goals</a:t>
            </a: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r>
              <a:rPr lang="it-IT" sz="2800" dirty="0">
                <a:latin typeface="+mn-lt"/>
                <a:cs typeface="Arial" panose="020B0604020202020204" pitchFamily="34" charset="0"/>
              </a:rPr>
              <a:t>- understand what some kagglers do (good to try something on your</a:t>
            </a:r>
            <a:br>
              <a:rPr lang="it-IT" sz="2800" dirty="0">
                <a:latin typeface="+mn-lt"/>
                <a:cs typeface="Arial" panose="020B0604020202020204" pitchFamily="34" charset="0"/>
              </a:rPr>
            </a:br>
            <a:r>
              <a:rPr lang="it-IT" sz="2800" dirty="0">
                <a:latin typeface="+mn-lt"/>
                <a:cs typeface="Arial" panose="020B0604020202020204" pitchFamily="34" charset="0"/>
              </a:rPr>
              <a:t>  own first)</a:t>
            </a: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400" dirty="0">
                <a:latin typeface="+mn-lt"/>
              </a:rPr>
            </a:br>
            <a:br>
              <a:rPr lang="it-IT" sz="2400" dirty="0">
                <a:latin typeface="+mn-lt"/>
              </a:rPr>
            </a:br>
            <a:br>
              <a:rPr lang="it-IT" sz="2400" dirty="0">
                <a:latin typeface="+mn-lt"/>
              </a:rPr>
            </a:br>
            <a:br>
              <a:rPr lang="it-IT" sz="2400" dirty="0">
                <a:latin typeface="+mn-lt"/>
              </a:rPr>
            </a:br>
            <a:br>
              <a:rPr lang="it-IT" sz="2400" dirty="0">
                <a:latin typeface="+mn-lt"/>
              </a:rPr>
            </a:br>
            <a:br>
              <a:rPr lang="it-IT" sz="2400" dirty="0">
                <a:latin typeface="+mn-lt"/>
              </a:rPr>
            </a:br>
            <a:br>
              <a:rPr lang="it-IT" sz="2400" dirty="0">
                <a:latin typeface="+mn-lt"/>
              </a:rPr>
            </a:br>
            <a:br>
              <a:rPr lang="it-IT" sz="2400" dirty="0">
                <a:latin typeface="+mn-lt"/>
              </a:rPr>
            </a:br>
            <a:endParaRPr lang="en-GB" sz="2400" dirty="0">
              <a:latin typeface="+mn-lt"/>
            </a:endParaRPr>
          </a:p>
        </p:txBody>
      </p:sp>
    </p:spTree>
    <p:extLst>
      <p:ext uri="{BB962C8B-B14F-4D97-AF65-F5344CB8AC3E}">
        <p14:creationId xmlns:p14="http://schemas.microsoft.com/office/powerpoint/2010/main" val="2362714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FDA31-A64B-4223-B34C-B70CFCAD7CD6}"/>
              </a:ext>
            </a:extLst>
          </p:cNvPr>
          <p:cNvSpPr>
            <a:spLocks noGrp="1"/>
          </p:cNvSpPr>
          <p:nvPr>
            <p:ph type="ctrTitle"/>
          </p:nvPr>
        </p:nvSpPr>
        <p:spPr>
          <a:xfrm>
            <a:off x="1261918" y="453517"/>
            <a:ext cx="9817885" cy="2271928"/>
          </a:xfrm>
        </p:spPr>
        <p:txBody>
          <a:bodyPr anchor="t">
            <a:noAutofit/>
          </a:bodyPr>
          <a:lstStyle/>
          <a:p>
            <a:pPr algn="l"/>
            <a:r>
              <a:rPr lang="it-IT" sz="3600" b="1" dirty="0">
                <a:latin typeface="+mn-lt"/>
                <a:cs typeface="Arial" panose="020B0604020202020204" pitchFamily="34" charset="0"/>
              </a:rPr>
              <a:t>Background</a:t>
            </a:r>
            <a:br>
              <a:rPr lang="it-IT" sz="2800" dirty="0">
                <a:latin typeface="+mn-lt"/>
                <a:cs typeface="Arial" panose="020B0604020202020204" pitchFamily="34" charset="0"/>
              </a:rPr>
            </a:br>
            <a:br>
              <a:rPr lang="it-IT" sz="2800" dirty="0">
                <a:latin typeface="+mn-lt"/>
                <a:cs typeface="Arial" panose="020B0604020202020204" pitchFamily="34" charset="0"/>
              </a:rPr>
            </a:br>
            <a:r>
              <a:rPr lang="it-IT" sz="2800" dirty="0">
                <a:latin typeface="+mn-lt"/>
                <a:cs typeface="Arial" panose="020B0604020202020204" pitchFamily="34" charset="0"/>
              </a:rPr>
              <a:t>Q: How much does it cost to cool a skyscreaper in the summer?</a:t>
            </a:r>
            <a:br>
              <a:rPr lang="it-IT" sz="2800" dirty="0">
                <a:latin typeface="+mn-lt"/>
                <a:cs typeface="Arial" panose="020B0604020202020204" pitchFamily="34" charset="0"/>
              </a:rPr>
            </a:br>
            <a:br>
              <a:rPr lang="it-IT" sz="2800" dirty="0">
                <a:latin typeface="+mn-lt"/>
                <a:cs typeface="Arial" panose="020B0604020202020204" pitchFamily="34" charset="0"/>
              </a:rPr>
            </a:br>
            <a:r>
              <a:rPr lang="it-IT" sz="2800" dirty="0">
                <a:latin typeface="+mn-lt"/>
                <a:cs typeface="Arial" panose="020B0604020202020204" pitchFamily="34" charset="0"/>
              </a:rPr>
              <a:t>A: A lot! And not just in dollars, but in environmental impact.</a:t>
            </a: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400" dirty="0">
                <a:latin typeface="+mn-lt"/>
              </a:rPr>
            </a:br>
            <a:br>
              <a:rPr lang="it-IT" sz="2400" dirty="0"/>
            </a:br>
            <a:br>
              <a:rPr lang="it-IT" sz="2400" dirty="0"/>
            </a:br>
            <a:br>
              <a:rPr lang="it-IT" sz="2400" dirty="0"/>
            </a:br>
            <a:br>
              <a:rPr lang="it-IT" sz="2400" dirty="0"/>
            </a:br>
            <a:br>
              <a:rPr lang="it-IT" sz="2400" dirty="0"/>
            </a:br>
            <a:br>
              <a:rPr lang="it-IT" sz="2400" dirty="0"/>
            </a:br>
            <a:br>
              <a:rPr lang="it-IT" sz="2400" dirty="0"/>
            </a:br>
            <a:br>
              <a:rPr lang="it-IT" sz="2400" dirty="0"/>
            </a:br>
            <a:br>
              <a:rPr lang="it-IT" sz="2400" dirty="0"/>
            </a:br>
            <a:endParaRPr lang="en-GB" sz="2400" dirty="0"/>
          </a:p>
        </p:txBody>
      </p:sp>
      <p:sp>
        <p:nvSpPr>
          <p:cNvPr id="3" name="TextBox 2">
            <a:extLst>
              <a:ext uri="{FF2B5EF4-FFF2-40B4-BE49-F238E27FC236}">
                <a16:creationId xmlns:a16="http://schemas.microsoft.com/office/drawing/2014/main" id="{E3EC0294-B976-47FB-8A5C-7D75502CCBD4}"/>
              </a:ext>
            </a:extLst>
          </p:cNvPr>
          <p:cNvSpPr txBox="1"/>
          <p:nvPr/>
        </p:nvSpPr>
        <p:spPr>
          <a:xfrm>
            <a:off x="1721794" y="3092641"/>
            <a:ext cx="8608980" cy="2246769"/>
          </a:xfrm>
          <a:prstGeom prst="rect">
            <a:avLst/>
          </a:prstGeom>
          <a:noFill/>
        </p:spPr>
        <p:txBody>
          <a:bodyPr wrap="square" rtlCol="0">
            <a:spAutoFit/>
          </a:bodyPr>
          <a:lstStyle/>
          <a:p>
            <a:pPr algn="just"/>
            <a:r>
              <a:rPr lang="en-GB" sz="2800" u="sng" dirty="0"/>
              <a:t>ASHRAE bigger scope</a:t>
            </a:r>
            <a:r>
              <a:rPr lang="en-GB" sz="2800" dirty="0"/>
              <a:t>: assessing the impact of energy efficiency improvements on buildings</a:t>
            </a:r>
          </a:p>
          <a:p>
            <a:pPr algn="just"/>
            <a:endParaRPr lang="en-GB" sz="2800" dirty="0"/>
          </a:p>
          <a:p>
            <a:pPr algn="just"/>
            <a:endParaRPr lang="en-GB" sz="2000" dirty="0"/>
          </a:p>
          <a:p>
            <a:pPr algn="just"/>
            <a:br>
              <a:rPr lang="en-GB" dirty="0"/>
            </a:br>
            <a:endParaRPr lang="en-GB" dirty="0"/>
          </a:p>
        </p:txBody>
      </p:sp>
      <p:sp>
        <p:nvSpPr>
          <p:cNvPr id="4" name="Rectangle: Rounded Corners 3">
            <a:extLst>
              <a:ext uri="{FF2B5EF4-FFF2-40B4-BE49-F238E27FC236}">
                <a16:creationId xmlns:a16="http://schemas.microsoft.com/office/drawing/2014/main" id="{E79CAEE2-EEF4-43A4-8B57-E0D6818B2825}"/>
              </a:ext>
            </a:extLst>
          </p:cNvPr>
          <p:cNvSpPr/>
          <p:nvPr/>
        </p:nvSpPr>
        <p:spPr>
          <a:xfrm>
            <a:off x="1261918" y="2938509"/>
            <a:ext cx="9613228" cy="311606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Rounded Corners 4">
            <a:extLst>
              <a:ext uri="{FF2B5EF4-FFF2-40B4-BE49-F238E27FC236}">
                <a16:creationId xmlns:a16="http://schemas.microsoft.com/office/drawing/2014/main" id="{2250A0B2-719A-4B26-ADB7-380A5659968F}"/>
              </a:ext>
            </a:extLst>
          </p:cNvPr>
          <p:cNvSpPr/>
          <p:nvPr/>
        </p:nvSpPr>
        <p:spPr>
          <a:xfrm>
            <a:off x="4604802" y="4339740"/>
            <a:ext cx="5725972" cy="142876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FE5BEB36-1B56-42C3-AE6A-2AB73D0719AD}"/>
              </a:ext>
            </a:extLst>
          </p:cNvPr>
          <p:cNvSpPr txBox="1"/>
          <p:nvPr/>
        </p:nvSpPr>
        <p:spPr>
          <a:xfrm>
            <a:off x="4943460" y="4341989"/>
            <a:ext cx="5048655" cy="1200329"/>
          </a:xfrm>
          <a:prstGeom prst="rect">
            <a:avLst/>
          </a:prstGeom>
          <a:noFill/>
        </p:spPr>
        <p:txBody>
          <a:bodyPr wrap="square" rtlCol="0">
            <a:spAutoFit/>
          </a:bodyPr>
          <a:lstStyle/>
          <a:p>
            <a:r>
              <a:rPr lang="it-IT" sz="2400" u="sng" dirty="0"/>
              <a:t>Great Energy Predictor III</a:t>
            </a:r>
            <a:r>
              <a:rPr lang="it-IT" sz="2400" dirty="0"/>
              <a:t>: developing a model to predict energy consumtion of non-renovated buildings</a:t>
            </a:r>
            <a:endParaRPr lang="en-GB" sz="2400" dirty="0"/>
          </a:p>
        </p:txBody>
      </p:sp>
    </p:spTree>
    <p:extLst>
      <p:ext uri="{BB962C8B-B14F-4D97-AF65-F5344CB8AC3E}">
        <p14:creationId xmlns:p14="http://schemas.microsoft.com/office/powerpoint/2010/main" val="34629967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FDA31-A64B-4223-B34C-B70CFCAD7CD6}"/>
              </a:ext>
            </a:extLst>
          </p:cNvPr>
          <p:cNvSpPr>
            <a:spLocks noGrp="1"/>
          </p:cNvSpPr>
          <p:nvPr>
            <p:ph type="ctrTitle"/>
          </p:nvPr>
        </p:nvSpPr>
        <p:spPr>
          <a:xfrm>
            <a:off x="924560" y="453516"/>
            <a:ext cx="10469880" cy="5998084"/>
          </a:xfrm>
        </p:spPr>
        <p:txBody>
          <a:bodyPr anchor="t">
            <a:noAutofit/>
          </a:bodyPr>
          <a:lstStyle/>
          <a:p>
            <a:pPr algn="l"/>
            <a:r>
              <a:rPr lang="it-IT" sz="3600" b="1" dirty="0">
                <a:latin typeface="+mn-lt"/>
                <a:cs typeface="Arial" panose="020B0604020202020204" pitchFamily="34" charset="0"/>
              </a:rPr>
              <a:t>Conclusions and Recommendations</a:t>
            </a:r>
            <a:br>
              <a:rPr lang="it-IT" sz="2800" dirty="0">
                <a:latin typeface="+mn-lt"/>
                <a:cs typeface="Arial" panose="020B0604020202020204" pitchFamily="34" charset="0"/>
              </a:rPr>
            </a:br>
            <a:br>
              <a:rPr lang="it-IT" sz="2800" dirty="0">
                <a:latin typeface="+mn-lt"/>
                <a:cs typeface="Arial" panose="020B0604020202020204" pitchFamily="34" charset="0"/>
              </a:rPr>
            </a:br>
            <a:r>
              <a:rPr lang="it-IT" sz="2800" u="sng" dirty="0">
                <a:latin typeface="+mn-lt"/>
                <a:cs typeface="Arial" panose="020B0604020202020204" pitchFamily="34" charset="0"/>
              </a:rPr>
              <a:t>Takeaways:</a:t>
            </a:r>
            <a:br>
              <a:rPr lang="it-IT" sz="2800" dirty="0">
                <a:latin typeface="+mn-lt"/>
                <a:cs typeface="Arial" panose="020B0604020202020204" pitchFamily="34" charset="0"/>
              </a:rPr>
            </a:br>
            <a:br>
              <a:rPr lang="it-IT" sz="2800" dirty="0">
                <a:latin typeface="+mn-lt"/>
                <a:cs typeface="Arial" panose="020B0604020202020204" pitchFamily="34" charset="0"/>
              </a:rPr>
            </a:br>
            <a:r>
              <a:rPr lang="it-IT" sz="2800" dirty="0">
                <a:latin typeface="+mn-lt"/>
                <a:cs typeface="Arial" panose="020B0604020202020204" pitchFamily="34" charset="0"/>
              </a:rPr>
              <a:t>- kaggle competitions are great for learning (hands on experience,</a:t>
            </a:r>
            <a:br>
              <a:rPr lang="it-IT" sz="2800" dirty="0">
                <a:latin typeface="+mn-lt"/>
                <a:cs typeface="Arial" panose="020B0604020202020204" pitchFamily="34" charset="0"/>
              </a:rPr>
            </a:br>
            <a:r>
              <a:rPr lang="it-IT" sz="2800" dirty="0">
                <a:latin typeface="+mn-lt"/>
                <a:cs typeface="Arial" panose="020B0604020202020204" pitchFamily="34" charset="0"/>
              </a:rPr>
              <a:t>  resources, q&amp;a, peers, etc.)</a:t>
            </a: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r>
              <a:rPr lang="it-IT" sz="2800" dirty="0">
                <a:latin typeface="+mn-lt"/>
                <a:cs typeface="Arial" panose="020B0604020202020204" pitchFamily="34" charset="0"/>
              </a:rPr>
              <a:t>- Domain expertise does helps</a:t>
            </a: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r>
              <a:rPr lang="it-IT" sz="2800" dirty="0">
                <a:latin typeface="+mn-lt"/>
                <a:cs typeface="Arial" panose="020B0604020202020204" pitchFamily="34" charset="0"/>
              </a:rPr>
              <a:t>- </a:t>
            </a:r>
            <a:r>
              <a:rPr lang="it-IT" sz="2800" b="1" dirty="0">
                <a:latin typeface="+mn-lt"/>
                <a:cs typeface="Arial" panose="020B0604020202020204" pitchFamily="34" charset="0"/>
              </a:rPr>
              <a:t>Importance of knowing your data</a:t>
            </a: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400" dirty="0">
                <a:latin typeface="+mn-lt"/>
              </a:rPr>
            </a:br>
            <a:br>
              <a:rPr lang="it-IT" sz="2400" dirty="0"/>
            </a:br>
            <a:br>
              <a:rPr lang="it-IT" sz="2400" dirty="0"/>
            </a:br>
            <a:br>
              <a:rPr lang="it-IT" sz="2400" dirty="0"/>
            </a:br>
            <a:br>
              <a:rPr lang="it-IT" sz="2400" dirty="0"/>
            </a:br>
            <a:br>
              <a:rPr lang="it-IT" sz="2400" dirty="0"/>
            </a:br>
            <a:br>
              <a:rPr lang="it-IT" sz="2400" dirty="0"/>
            </a:br>
            <a:br>
              <a:rPr lang="it-IT" sz="2400" dirty="0"/>
            </a:br>
            <a:endParaRPr lang="en-GB" sz="2400" dirty="0"/>
          </a:p>
        </p:txBody>
      </p:sp>
    </p:spTree>
    <p:extLst>
      <p:ext uri="{BB962C8B-B14F-4D97-AF65-F5344CB8AC3E}">
        <p14:creationId xmlns:p14="http://schemas.microsoft.com/office/powerpoint/2010/main" val="13330465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FDA31-A64B-4223-B34C-B70CFCAD7CD6}"/>
              </a:ext>
            </a:extLst>
          </p:cNvPr>
          <p:cNvSpPr>
            <a:spLocks noGrp="1"/>
          </p:cNvSpPr>
          <p:nvPr>
            <p:ph type="ctrTitle"/>
          </p:nvPr>
        </p:nvSpPr>
        <p:spPr>
          <a:xfrm>
            <a:off x="924560" y="453516"/>
            <a:ext cx="10469880" cy="5998084"/>
          </a:xfrm>
        </p:spPr>
        <p:txBody>
          <a:bodyPr anchor="t">
            <a:noAutofit/>
          </a:bodyPr>
          <a:lstStyle/>
          <a:p>
            <a:pPr algn="l"/>
            <a:r>
              <a:rPr lang="it-IT" sz="3600" b="1" dirty="0">
                <a:latin typeface="+mn-lt"/>
                <a:cs typeface="Arial" panose="020B0604020202020204" pitchFamily="34" charset="0"/>
              </a:rPr>
              <a:t>Conclusions and Recommendations</a:t>
            </a:r>
            <a:br>
              <a:rPr lang="it-IT" sz="2800" dirty="0">
                <a:latin typeface="+mn-lt"/>
                <a:cs typeface="Arial" panose="020B0604020202020204" pitchFamily="34" charset="0"/>
              </a:rPr>
            </a:br>
            <a:br>
              <a:rPr lang="it-IT" sz="2800" dirty="0">
                <a:latin typeface="+mn-lt"/>
                <a:cs typeface="Arial" panose="020B0604020202020204" pitchFamily="34" charset="0"/>
              </a:rPr>
            </a:br>
            <a:r>
              <a:rPr lang="it-IT" sz="2800" u="sng" dirty="0">
                <a:latin typeface="+mn-lt"/>
                <a:cs typeface="Arial" panose="020B0604020202020204" pitchFamily="34" charset="0"/>
              </a:rPr>
              <a:t>Improvements:</a:t>
            </a:r>
            <a:br>
              <a:rPr lang="it-IT" sz="2800" dirty="0">
                <a:latin typeface="+mn-lt"/>
                <a:cs typeface="Arial" panose="020B0604020202020204" pitchFamily="34" charset="0"/>
              </a:rPr>
            </a:br>
            <a:br>
              <a:rPr lang="it-IT" sz="2800" dirty="0">
                <a:latin typeface="+mn-lt"/>
                <a:cs typeface="Arial" panose="020B0604020202020204" pitchFamily="34" charset="0"/>
              </a:rPr>
            </a:br>
            <a:r>
              <a:rPr lang="it-IT" sz="2800" dirty="0">
                <a:latin typeface="+mn-lt"/>
                <a:cs typeface="Arial" panose="020B0604020202020204" pitchFamily="34" charset="0"/>
              </a:rPr>
              <a:t>- replacing missing values using regression (building dataset)</a:t>
            </a:r>
            <a:br>
              <a:rPr lang="it-IT" sz="2800" dirty="0">
                <a:latin typeface="+mn-lt"/>
                <a:cs typeface="Arial" panose="020B0604020202020204" pitchFamily="34" charset="0"/>
              </a:rPr>
            </a:br>
            <a:br>
              <a:rPr lang="it-IT" sz="2800" dirty="0">
                <a:latin typeface="+mn-lt"/>
                <a:cs typeface="Arial" panose="020B0604020202020204" pitchFamily="34" charset="0"/>
              </a:rPr>
            </a:br>
            <a:r>
              <a:rPr lang="it-IT" sz="2800" dirty="0">
                <a:latin typeface="+mn-lt"/>
                <a:cs typeface="Arial" panose="020B0604020202020204" pitchFamily="34" charset="0"/>
              </a:rPr>
              <a:t>- more thoughts on target i.e. meter readings</a:t>
            </a:r>
            <a:br>
              <a:rPr lang="it-IT" sz="2800" dirty="0">
                <a:latin typeface="+mn-lt"/>
                <a:cs typeface="Arial" panose="020B0604020202020204" pitchFamily="34" charset="0"/>
              </a:rPr>
            </a:br>
            <a:br>
              <a:rPr lang="it-IT" sz="2800" dirty="0">
                <a:latin typeface="+mn-lt"/>
                <a:cs typeface="Arial" panose="020B0604020202020204" pitchFamily="34" charset="0"/>
              </a:rPr>
            </a:br>
            <a:r>
              <a:rPr lang="it-IT" sz="2800" dirty="0">
                <a:latin typeface="+mn-lt"/>
                <a:cs typeface="Arial" panose="020B0604020202020204" pitchFamily="34" charset="0"/>
              </a:rPr>
              <a:t>- feature engineering</a:t>
            </a:r>
            <a:br>
              <a:rPr lang="it-IT" sz="2800" dirty="0">
                <a:latin typeface="+mn-lt"/>
                <a:cs typeface="Arial" panose="020B0604020202020204" pitchFamily="34" charset="0"/>
              </a:rPr>
            </a:br>
            <a:br>
              <a:rPr lang="it-IT" sz="2800" dirty="0">
                <a:latin typeface="+mn-lt"/>
                <a:cs typeface="Arial" panose="020B0604020202020204" pitchFamily="34" charset="0"/>
              </a:rPr>
            </a:br>
            <a:r>
              <a:rPr lang="it-IT" sz="2800" dirty="0">
                <a:latin typeface="+mn-lt"/>
                <a:cs typeface="Arial" panose="020B0604020202020204" pitchFamily="34" charset="0"/>
              </a:rPr>
              <a:t>- hyperparameter tuning (lgb)</a:t>
            </a:r>
            <a:br>
              <a:rPr lang="it-IT" sz="2800" dirty="0">
                <a:latin typeface="+mn-lt"/>
                <a:cs typeface="Arial" panose="020B0604020202020204" pitchFamily="34" charset="0"/>
              </a:rPr>
            </a:br>
            <a:br>
              <a:rPr lang="it-IT" sz="2800" dirty="0">
                <a:latin typeface="+mn-lt"/>
                <a:cs typeface="Arial" panose="020B0604020202020204" pitchFamily="34" charset="0"/>
              </a:rPr>
            </a:br>
            <a:r>
              <a:rPr lang="it-IT" sz="2800" dirty="0">
                <a:latin typeface="+mn-lt"/>
                <a:cs typeface="Arial" panose="020B0604020202020204" pitchFamily="34" charset="0"/>
              </a:rPr>
              <a:t>- other algorithms (neural networks?) </a:t>
            </a: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400" dirty="0">
                <a:latin typeface="+mn-lt"/>
              </a:rPr>
            </a:br>
            <a:br>
              <a:rPr lang="it-IT" sz="2400" dirty="0"/>
            </a:br>
            <a:br>
              <a:rPr lang="it-IT" sz="2400" dirty="0"/>
            </a:br>
            <a:br>
              <a:rPr lang="it-IT" sz="2400" dirty="0"/>
            </a:br>
            <a:br>
              <a:rPr lang="it-IT" sz="2400" dirty="0"/>
            </a:br>
            <a:br>
              <a:rPr lang="it-IT" sz="2400" dirty="0"/>
            </a:br>
            <a:br>
              <a:rPr lang="it-IT" sz="2400" dirty="0"/>
            </a:br>
            <a:br>
              <a:rPr lang="it-IT" sz="2400" dirty="0"/>
            </a:br>
            <a:endParaRPr lang="en-GB" sz="2400" dirty="0"/>
          </a:p>
        </p:txBody>
      </p:sp>
    </p:spTree>
    <p:extLst>
      <p:ext uri="{BB962C8B-B14F-4D97-AF65-F5344CB8AC3E}">
        <p14:creationId xmlns:p14="http://schemas.microsoft.com/office/powerpoint/2010/main" val="588153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FDA31-A64B-4223-B34C-B70CFCAD7CD6}"/>
              </a:ext>
            </a:extLst>
          </p:cNvPr>
          <p:cNvSpPr>
            <a:spLocks noGrp="1"/>
          </p:cNvSpPr>
          <p:nvPr>
            <p:ph type="ctrTitle"/>
          </p:nvPr>
        </p:nvSpPr>
        <p:spPr>
          <a:xfrm>
            <a:off x="924560" y="453516"/>
            <a:ext cx="10469880" cy="5998084"/>
          </a:xfrm>
        </p:spPr>
        <p:txBody>
          <a:bodyPr anchor="t">
            <a:noAutofit/>
          </a:bodyPr>
          <a:lstStyle/>
          <a:p>
            <a:pPr algn="l"/>
            <a:r>
              <a:rPr lang="it-IT" sz="3600" b="1" dirty="0">
                <a:latin typeface="+mn-lt"/>
                <a:cs typeface="Arial" panose="020B0604020202020204" pitchFamily="34" charset="0"/>
              </a:rPr>
              <a:t>Conclusions and Recommendations</a:t>
            </a:r>
            <a:br>
              <a:rPr lang="it-IT" sz="2800" dirty="0">
                <a:latin typeface="+mn-lt"/>
                <a:cs typeface="Arial" panose="020B0604020202020204" pitchFamily="34" charset="0"/>
              </a:rPr>
            </a:br>
            <a:br>
              <a:rPr lang="it-IT" sz="2800" dirty="0">
                <a:latin typeface="+mn-lt"/>
                <a:cs typeface="Arial" panose="020B0604020202020204" pitchFamily="34" charset="0"/>
              </a:rPr>
            </a:br>
            <a:r>
              <a:rPr lang="it-IT" sz="2800" u="sng" dirty="0">
                <a:latin typeface="+mn-lt"/>
                <a:cs typeface="Arial" panose="020B0604020202020204" pitchFamily="34" charset="0"/>
              </a:rPr>
              <a:t>Check it out (not sponsored):</a:t>
            </a:r>
            <a:br>
              <a:rPr lang="it-IT" sz="2800" dirty="0">
                <a:latin typeface="+mn-lt"/>
                <a:cs typeface="Arial" panose="020B0604020202020204" pitchFamily="34" charset="0"/>
              </a:rPr>
            </a:br>
            <a:br>
              <a:rPr lang="it-IT" sz="2800" dirty="0">
                <a:latin typeface="+mn-lt"/>
                <a:cs typeface="Arial" panose="020B0604020202020204" pitchFamily="34" charset="0"/>
              </a:rPr>
            </a:br>
            <a:r>
              <a:rPr lang="it-IT" sz="2800" dirty="0">
                <a:latin typeface="+mn-lt"/>
                <a:cs typeface="Arial" panose="020B0604020202020204" pitchFamily="34" charset="0"/>
              </a:rPr>
              <a:t>- </a:t>
            </a:r>
            <a:r>
              <a:rPr lang="it-IT" sz="2800" i="1" dirty="0">
                <a:latin typeface="+mn-lt"/>
                <a:cs typeface="Arial" panose="020B0604020202020204" pitchFamily="34" charset="0"/>
              </a:rPr>
              <a:t>pandas profiling</a:t>
            </a:r>
            <a:br>
              <a:rPr lang="it-IT" sz="2800" dirty="0">
                <a:latin typeface="+mn-lt"/>
                <a:cs typeface="Arial" panose="020B0604020202020204" pitchFamily="34" charset="0"/>
              </a:rPr>
            </a:br>
            <a:r>
              <a:rPr lang="it-IT" sz="2800" dirty="0">
                <a:latin typeface="+mn-lt"/>
                <a:cs typeface="Arial" panose="020B0604020202020204" pitchFamily="34" charset="0"/>
              </a:rPr>
              <a:t>   </a:t>
            </a:r>
            <a:r>
              <a:rPr lang="en-GB" sz="1800" dirty="0">
                <a:hlinkClick r:id="rId2"/>
              </a:rPr>
              <a:t>https://pandas-profiling.github.io/pandas-profiling/docs/</a:t>
            </a:r>
            <a:br>
              <a:rPr lang="it-IT" sz="1600" dirty="0">
                <a:latin typeface="+mn-lt"/>
                <a:cs typeface="Arial" panose="020B0604020202020204" pitchFamily="34" charset="0"/>
              </a:rPr>
            </a:br>
            <a:br>
              <a:rPr lang="it-IT" sz="16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r>
              <a:rPr lang="it-IT" sz="2800" dirty="0">
                <a:latin typeface="+mn-lt"/>
                <a:cs typeface="Arial" panose="020B0604020202020204" pitchFamily="34" charset="0"/>
              </a:rPr>
              <a:t>- featuretools – automated feature engineering</a:t>
            </a:r>
            <a:br>
              <a:rPr lang="it-IT" sz="2800" dirty="0">
                <a:latin typeface="+mn-lt"/>
                <a:cs typeface="Arial" panose="020B0604020202020204" pitchFamily="34" charset="0"/>
              </a:rPr>
            </a:br>
            <a:r>
              <a:rPr lang="it-IT" sz="2800" dirty="0">
                <a:latin typeface="+mn-lt"/>
                <a:cs typeface="Arial" panose="020B0604020202020204" pitchFamily="34" charset="0"/>
              </a:rPr>
              <a:t>   </a:t>
            </a:r>
            <a:r>
              <a:rPr lang="en-GB" sz="1800" dirty="0">
                <a:hlinkClick r:id="rId3"/>
              </a:rPr>
              <a:t>https://github.com/FeatureLabs/featuretools</a:t>
            </a: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400" dirty="0">
                <a:latin typeface="+mn-lt"/>
              </a:rPr>
            </a:br>
            <a:br>
              <a:rPr lang="it-IT" sz="2400" dirty="0"/>
            </a:br>
            <a:br>
              <a:rPr lang="it-IT" sz="2400" dirty="0"/>
            </a:br>
            <a:br>
              <a:rPr lang="it-IT" sz="2400" dirty="0"/>
            </a:br>
            <a:br>
              <a:rPr lang="it-IT" sz="2400" dirty="0"/>
            </a:br>
            <a:br>
              <a:rPr lang="it-IT" sz="2400" dirty="0"/>
            </a:br>
            <a:br>
              <a:rPr lang="it-IT" sz="2400" dirty="0"/>
            </a:br>
            <a:br>
              <a:rPr lang="it-IT" sz="2400" dirty="0"/>
            </a:br>
            <a:endParaRPr lang="en-GB" sz="2400" dirty="0"/>
          </a:p>
        </p:txBody>
      </p:sp>
      <p:pic>
        <p:nvPicPr>
          <p:cNvPr id="3" name="Picture 2">
            <a:extLst>
              <a:ext uri="{FF2B5EF4-FFF2-40B4-BE49-F238E27FC236}">
                <a16:creationId xmlns:a16="http://schemas.microsoft.com/office/drawing/2014/main" id="{2EBF1306-FDF7-4F57-8FBE-3FF9673B843E}"/>
              </a:ext>
            </a:extLst>
          </p:cNvPr>
          <p:cNvPicPr>
            <a:picLocks noChangeAspect="1"/>
          </p:cNvPicPr>
          <p:nvPr/>
        </p:nvPicPr>
        <p:blipFill>
          <a:blip r:embed="rId4"/>
          <a:stretch>
            <a:fillRect/>
          </a:stretch>
        </p:blipFill>
        <p:spPr>
          <a:xfrm>
            <a:off x="1207364" y="2950488"/>
            <a:ext cx="3057293" cy="1929686"/>
          </a:xfrm>
          <a:prstGeom prst="rect">
            <a:avLst/>
          </a:prstGeom>
        </p:spPr>
      </p:pic>
      <p:pic>
        <p:nvPicPr>
          <p:cNvPr id="4" name="Picture 3">
            <a:extLst>
              <a:ext uri="{FF2B5EF4-FFF2-40B4-BE49-F238E27FC236}">
                <a16:creationId xmlns:a16="http://schemas.microsoft.com/office/drawing/2014/main" id="{C04F2749-9436-4291-B1FD-EEE9CD3668A6}"/>
              </a:ext>
            </a:extLst>
          </p:cNvPr>
          <p:cNvPicPr>
            <a:picLocks noChangeAspect="1"/>
          </p:cNvPicPr>
          <p:nvPr/>
        </p:nvPicPr>
        <p:blipFill>
          <a:blip r:embed="rId5"/>
          <a:stretch>
            <a:fillRect/>
          </a:stretch>
        </p:blipFill>
        <p:spPr>
          <a:xfrm>
            <a:off x="4785366" y="2950487"/>
            <a:ext cx="2945700" cy="2008861"/>
          </a:xfrm>
          <a:prstGeom prst="rect">
            <a:avLst/>
          </a:prstGeom>
        </p:spPr>
      </p:pic>
      <p:pic>
        <p:nvPicPr>
          <p:cNvPr id="5" name="Picture 4">
            <a:extLst>
              <a:ext uri="{FF2B5EF4-FFF2-40B4-BE49-F238E27FC236}">
                <a16:creationId xmlns:a16="http://schemas.microsoft.com/office/drawing/2014/main" id="{8948D92C-2E66-4022-B623-50719BCFF141}"/>
              </a:ext>
            </a:extLst>
          </p:cNvPr>
          <p:cNvPicPr>
            <a:picLocks noChangeAspect="1"/>
          </p:cNvPicPr>
          <p:nvPr/>
        </p:nvPicPr>
        <p:blipFill>
          <a:blip r:embed="rId6"/>
          <a:stretch>
            <a:fillRect/>
          </a:stretch>
        </p:blipFill>
        <p:spPr>
          <a:xfrm>
            <a:off x="8251775" y="2950487"/>
            <a:ext cx="2945700" cy="2043523"/>
          </a:xfrm>
          <a:prstGeom prst="rect">
            <a:avLst/>
          </a:prstGeom>
        </p:spPr>
      </p:pic>
    </p:spTree>
    <p:extLst>
      <p:ext uri="{BB962C8B-B14F-4D97-AF65-F5344CB8AC3E}">
        <p14:creationId xmlns:p14="http://schemas.microsoft.com/office/powerpoint/2010/main" val="38909052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FDA31-A64B-4223-B34C-B70CFCAD7CD6}"/>
              </a:ext>
            </a:extLst>
          </p:cNvPr>
          <p:cNvSpPr>
            <a:spLocks noGrp="1"/>
          </p:cNvSpPr>
          <p:nvPr>
            <p:ph type="ctrTitle"/>
          </p:nvPr>
        </p:nvSpPr>
        <p:spPr>
          <a:xfrm>
            <a:off x="924560" y="453516"/>
            <a:ext cx="10469880" cy="5998084"/>
          </a:xfrm>
        </p:spPr>
        <p:txBody>
          <a:bodyPr anchor="t">
            <a:noAutofit/>
          </a:bodyPr>
          <a:lstStyle/>
          <a:p>
            <a:pPr algn="l"/>
            <a:r>
              <a:rPr lang="it-IT" sz="3600" b="1" dirty="0">
                <a:latin typeface="+mn-lt"/>
                <a:cs typeface="Arial" panose="020B0604020202020204" pitchFamily="34" charset="0"/>
              </a:rPr>
              <a:t>Thank You For Your Kind Attention!</a:t>
            </a:r>
            <a:br>
              <a:rPr lang="it-IT" sz="2800" dirty="0">
                <a:latin typeface="+mn-lt"/>
                <a:cs typeface="Arial" panose="020B0604020202020204" pitchFamily="34" charset="0"/>
              </a:rPr>
            </a:br>
            <a:br>
              <a:rPr lang="it-IT" sz="2800" dirty="0">
                <a:latin typeface="+mn-lt"/>
                <a:cs typeface="Arial" panose="020B0604020202020204" pitchFamily="34" charset="0"/>
              </a:rPr>
            </a:br>
            <a:r>
              <a:rPr lang="it-IT" sz="2800" dirty="0">
                <a:latin typeface="+mn-lt"/>
                <a:cs typeface="Arial" panose="020B0604020202020204" pitchFamily="34" charset="0"/>
              </a:rPr>
              <a:t>From her  </a:t>
            </a: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400" dirty="0">
                <a:latin typeface="+mn-lt"/>
              </a:rPr>
            </a:br>
            <a:br>
              <a:rPr lang="it-IT" sz="2400" dirty="0"/>
            </a:br>
            <a:br>
              <a:rPr lang="it-IT" sz="2400" dirty="0"/>
            </a:br>
            <a:br>
              <a:rPr lang="it-IT" sz="2400" dirty="0"/>
            </a:br>
            <a:r>
              <a:rPr lang="it-IT" sz="2400" dirty="0"/>
              <a:t>				</a:t>
            </a:r>
            <a:r>
              <a:rPr lang="it-IT" sz="2800" b="1" i="1" dirty="0"/>
              <a:t>and from the Deep(ly) Challenge(d) team</a:t>
            </a:r>
            <a:br>
              <a:rPr lang="it-IT" sz="2400" dirty="0"/>
            </a:br>
            <a:br>
              <a:rPr lang="it-IT" sz="2400" dirty="0"/>
            </a:br>
            <a:br>
              <a:rPr lang="it-IT" sz="2400" dirty="0"/>
            </a:br>
            <a:br>
              <a:rPr lang="it-IT" sz="2400" dirty="0"/>
            </a:br>
            <a:endParaRPr lang="en-GB" sz="2400" dirty="0"/>
          </a:p>
        </p:txBody>
      </p:sp>
      <p:pic>
        <p:nvPicPr>
          <p:cNvPr id="5" name="Picture 4">
            <a:extLst>
              <a:ext uri="{FF2B5EF4-FFF2-40B4-BE49-F238E27FC236}">
                <a16:creationId xmlns:a16="http://schemas.microsoft.com/office/drawing/2014/main" id="{11B72819-DC2F-4AD5-9A4D-0590FB36A1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3350" y="1434298"/>
            <a:ext cx="5905500" cy="3314700"/>
          </a:xfrm>
          <a:prstGeom prst="rect">
            <a:avLst/>
          </a:prstGeom>
        </p:spPr>
      </p:pic>
    </p:spTree>
    <p:extLst>
      <p:ext uri="{BB962C8B-B14F-4D97-AF65-F5344CB8AC3E}">
        <p14:creationId xmlns:p14="http://schemas.microsoft.com/office/powerpoint/2010/main" val="2420173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FDA31-A64B-4223-B34C-B70CFCAD7CD6}"/>
              </a:ext>
            </a:extLst>
          </p:cNvPr>
          <p:cNvSpPr>
            <a:spLocks noGrp="1"/>
          </p:cNvSpPr>
          <p:nvPr>
            <p:ph type="ctrTitle"/>
          </p:nvPr>
        </p:nvSpPr>
        <p:spPr>
          <a:xfrm>
            <a:off x="1261918" y="453517"/>
            <a:ext cx="9817885" cy="762724"/>
          </a:xfrm>
        </p:spPr>
        <p:txBody>
          <a:bodyPr anchor="t">
            <a:noAutofit/>
          </a:bodyPr>
          <a:lstStyle/>
          <a:p>
            <a:pPr algn="l"/>
            <a:r>
              <a:rPr lang="it-IT" sz="3600" b="1" dirty="0">
                <a:latin typeface="+mn-lt"/>
                <a:cs typeface="Arial" panose="020B0604020202020204" pitchFamily="34" charset="0"/>
              </a:rPr>
              <a:t>Background</a:t>
            </a:r>
            <a:br>
              <a:rPr lang="it-IT" sz="2800" dirty="0">
                <a:latin typeface="+mn-lt"/>
                <a:cs typeface="Arial" panose="020B0604020202020204" pitchFamily="34" charset="0"/>
              </a:rPr>
            </a:br>
            <a:br>
              <a:rPr lang="it-IT" sz="2400" dirty="0"/>
            </a:br>
            <a:br>
              <a:rPr lang="it-IT" sz="2400" dirty="0"/>
            </a:br>
            <a:br>
              <a:rPr lang="it-IT" sz="2400" dirty="0"/>
            </a:br>
            <a:br>
              <a:rPr lang="it-IT" sz="2400" dirty="0"/>
            </a:br>
            <a:endParaRPr lang="en-GB" sz="2400" dirty="0"/>
          </a:p>
        </p:txBody>
      </p:sp>
      <p:sp>
        <p:nvSpPr>
          <p:cNvPr id="3" name="TextBox 2">
            <a:extLst>
              <a:ext uri="{FF2B5EF4-FFF2-40B4-BE49-F238E27FC236}">
                <a16:creationId xmlns:a16="http://schemas.microsoft.com/office/drawing/2014/main" id="{E3EC0294-B976-47FB-8A5C-7D75502CCBD4}"/>
              </a:ext>
            </a:extLst>
          </p:cNvPr>
          <p:cNvSpPr txBox="1"/>
          <p:nvPr/>
        </p:nvSpPr>
        <p:spPr>
          <a:xfrm>
            <a:off x="1261918" y="1216241"/>
            <a:ext cx="9902758" cy="4524315"/>
          </a:xfrm>
          <a:prstGeom prst="rect">
            <a:avLst/>
          </a:prstGeom>
          <a:noFill/>
        </p:spPr>
        <p:txBody>
          <a:bodyPr wrap="square" rtlCol="0">
            <a:spAutoFit/>
          </a:bodyPr>
          <a:lstStyle/>
          <a:p>
            <a:pPr algn="just"/>
            <a:endParaRPr lang="en-GB" sz="2800" dirty="0"/>
          </a:p>
          <a:p>
            <a:pPr algn="just"/>
            <a:r>
              <a:rPr lang="en-GB" sz="2800" dirty="0"/>
              <a:t>Once a building is overhauled the new (lower) energy consumption is compared against modelled values for the original building to calculate the savings from the retrofit.</a:t>
            </a:r>
            <a:endParaRPr lang="en-GB" sz="3600" dirty="0"/>
          </a:p>
          <a:p>
            <a:pPr algn="just"/>
            <a:endParaRPr lang="en-GB" sz="2800" dirty="0"/>
          </a:p>
          <a:p>
            <a:pPr algn="just"/>
            <a:endParaRPr lang="en-GB" sz="2800" dirty="0"/>
          </a:p>
          <a:p>
            <a:pPr algn="just"/>
            <a:endParaRPr lang="en-GB" sz="2800" dirty="0"/>
          </a:p>
          <a:p>
            <a:pPr algn="just"/>
            <a:r>
              <a:rPr lang="en-GB" sz="2800" dirty="0"/>
              <a:t>More accurate models could support better market incentives and enable </a:t>
            </a:r>
            <a:r>
              <a:rPr lang="en-GB" sz="2800" u="sng" dirty="0"/>
              <a:t>lower cost financing</a:t>
            </a:r>
            <a:r>
              <a:rPr lang="en-GB" sz="2000" dirty="0"/>
              <a:t>.</a:t>
            </a:r>
          </a:p>
          <a:p>
            <a:pPr algn="just"/>
            <a:br>
              <a:rPr lang="en-GB" dirty="0"/>
            </a:br>
            <a:endParaRPr lang="en-GB" dirty="0"/>
          </a:p>
        </p:txBody>
      </p:sp>
    </p:spTree>
    <p:extLst>
      <p:ext uri="{BB962C8B-B14F-4D97-AF65-F5344CB8AC3E}">
        <p14:creationId xmlns:p14="http://schemas.microsoft.com/office/powerpoint/2010/main" val="4272623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FDA31-A64B-4223-B34C-B70CFCAD7CD6}"/>
              </a:ext>
            </a:extLst>
          </p:cNvPr>
          <p:cNvSpPr>
            <a:spLocks noGrp="1"/>
          </p:cNvSpPr>
          <p:nvPr>
            <p:ph type="ctrTitle"/>
          </p:nvPr>
        </p:nvSpPr>
        <p:spPr>
          <a:xfrm>
            <a:off x="1261918" y="453517"/>
            <a:ext cx="9817885" cy="5228192"/>
          </a:xfrm>
        </p:spPr>
        <p:txBody>
          <a:bodyPr anchor="t">
            <a:noAutofit/>
          </a:bodyPr>
          <a:lstStyle/>
          <a:p>
            <a:pPr algn="l"/>
            <a:r>
              <a:rPr lang="it-IT" sz="3600" b="1" dirty="0">
                <a:latin typeface="+mn-lt"/>
                <a:cs typeface="Arial" panose="020B0604020202020204" pitchFamily="34" charset="0"/>
              </a:rPr>
              <a:t>Background</a:t>
            </a:r>
            <a:br>
              <a:rPr lang="it-IT" sz="2800" dirty="0">
                <a:latin typeface="+mn-lt"/>
                <a:cs typeface="Arial" panose="020B0604020202020204" pitchFamily="34" charset="0"/>
              </a:rPr>
            </a:br>
            <a:br>
              <a:rPr lang="it-IT" sz="2800" dirty="0">
                <a:latin typeface="+mn-lt"/>
                <a:cs typeface="Arial" panose="020B0604020202020204" pitchFamily="34" charset="0"/>
              </a:rPr>
            </a:br>
            <a:r>
              <a:rPr lang="it-IT" sz="2800" b="1" dirty="0">
                <a:latin typeface="+mn-lt"/>
                <a:cs typeface="Arial" panose="020B0604020202020204" pitchFamily="34" charset="0"/>
              </a:rPr>
              <a:t>THE CHALLENGE:</a:t>
            </a:r>
            <a:br>
              <a:rPr lang="it-IT" sz="2800" b="1" dirty="0">
                <a:latin typeface="+mn-lt"/>
                <a:cs typeface="Arial" panose="020B0604020202020204" pitchFamily="34" charset="0"/>
              </a:rPr>
            </a:br>
            <a:br>
              <a:rPr lang="it-IT" sz="2800" b="1" dirty="0">
                <a:latin typeface="+mn-lt"/>
                <a:cs typeface="Arial" panose="020B0604020202020204" pitchFamily="34" charset="0"/>
              </a:rPr>
            </a:br>
            <a:r>
              <a:rPr lang="en-GB" sz="2800" b="1" dirty="0"/>
              <a:t>Building counterfactual models across four energy types based on historic usage rates and observed weather. </a:t>
            </a:r>
            <a:br>
              <a:rPr lang="en-GB" sz="2800" b="1" dirty="0"/>
            </a:br>
            <a:br>
              <a:rPr lang="en-GB" sz="2800" b="1" dirty="0"/>
            </a:br>
            <a:r>
              <a:rPr lang="en-GB" sz="2800" b="1" dirty="0"/>
              <a:t>The dataset includes three years of hourly meter readings from over one thousand buildings at several different sites around the world</a:t>
            </a: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400" dirty="0">
                <a:latin typeface="+mn-lt"/>
              </a:rPr>
            </a:br>
            <a:br>
              <a:rPr lang="it-IT" sz="2400" dirty="0"/>
            </a:br>
            <a:br>
              <a:rPr lang="it-IT" sz="2400" dirty="0"/>
            </a:br>
            <a:br>
              <a:rPr lang="it-IT" sz="2400" dirty="0"/>
            </a:br>
            <a:br>
              <a:rPr lang="it-IT" sz="2400" dirty="0"/>
            </a:br>
            <a:br>
              <a:rPr lang="it-IT" sz="2400" dirty="0"/>
            </a:br>
            <a:br>
              <a:rPr lang="it-IT" sz="2400" dirty="0"/>
            </a:br>
            <a:br>
              <a:rPr lang="it-IT" sz="2400" dirty="0"/>
            </a:br>
            <a:br>
              <a:rPr lang="it-IT" sz="2400" dirty="0"/>
            </a:br>
            <a:br>
              <a:rPr lang="it-IT" sz="2400" dirty="0"/>
            </a:br>
            <a:endParaRPr lang="en-GB" sz="2400" dirty="0"/>
          </a:p>
        </p:txBody>
      </p:sp>
    </p:spTree>
    <p:extLst>
      <p:ext uri="{BB962C8B-B14F-4D97-AF65-F5344CB8AC3E}">
        <p14:creationId xmlns:p14="http://schemas.microsoft.com/office/powerpoint/2010/main" val="3515918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13C794F-C78A-4052-8AD5-05A325577D2E}"/>
              </a:ext>
            </a:extLst>
          </p:cNvPr>
          <p:cNvSpPr txBox="1">
            <a:spLocks/>
          </p:cNvSpPr>
          <p:nvPr/>
        </p:nvSpPr>
        <p:spPr>
          <a:xfrm>
            <a:off x="1261918" y="453517"/>
            <a:ext cx="9817885" cy="76568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3600" b="1" dirty="0">
                <a:latin typeface="+mn-lt"/>
                <a:cs typeface="Arial" panose="020B0604020202020204" pitchFamily="34" charset="0"/>
              </a:rPr>
              <a:t>Plan of Approach</a:t>
            </a: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400" dirty="0">
                <a:latin typeface="+mn-lt"/>
              </a:rPr>
            </a:br>
            <a:br>
              <a:rPr lang="it-IT" sz="2400" dirty="0"/>
            </a:br>
            <a:br>
              <a:rPr lang="it-IT" sz="2400" dirty="0"/>
            </a:br>
            <a:br>
              <a:rPr lang="it-IT" sz="2400" dirty="0"/>
            </a:br>
            <a:br>
              <a:rPr lang="it-IT" sz="2400" dirty="0"/>
            </a:br>
            <a:br>
              <a:rPr lang="it-IT" sz="2400" dirty="0"/>
            </a:br>
            <a:br>
              <a:rPr lang="it-IT" sz="2400" dirty="0"/>
            </a:br>
            <a:br>
              <a:rPr lang="it-IT" sz="2400" dirty="0"/>
            </a:br>
            <a:br>
              <a:rPr lang="it-IT" sz="2400" dirty="0"/>
            </a:br>
            <a:br>
              <a:rPr lang="it-IT" sz="2400" dirty="0"/>
            </a:br>
            <a:endParaRPr lang="en-GB" sz="2400" dirty="0"/>
          </a:p>
        </p:txBody>
      </p:sp>
      <p:pic>
        <p:nvPicPr>
          <p:cNvPr id="5" name="Picture 4">
            <a:extLst>
              <a:ext uri="{FF2B5EF4-FFF2-40B4-BE49-F238E27FC236}">
                <a16:creationId xmlns:a16="http://schemas.microsoft.com/office/drawing/2014/main" id="{AA208756-9493-4F0E-8BF0-A8E78314785C}"/>
              </a:ext>
            </a:extLst>
          </p:cNvPr>
          <p:cNvPicPr>
            <a:picLocks noChangeAspect="1"/>
          </p:cNvPicPr>
          <p:nvPr/>
        </p:nvPicPr>
        <p:blipFill>
          <a:blip r:embed="rId2"/>
          <a:stretch>
            <a:fillRect/>
          </a:stretch>
        </p:blipFill>
        <p:spPr>
          <a:xfrm>
            <a:off x="3052762" y="1219200"/>
            <a:ext cx="6086475" cy="5360682"/>
          </a:xfrm>
          <a:prstGeom prst="rect">
            <a:avLst/>
          </a:prstGeom>
        </p:spPr>
      </p:pic>
    </p:spTree>
    <p:extLst>
      <p:ext uri="{BB962C8B-B14F-4D97-AF65-F5344CB8AC3E}">
        <p14:creationId xmlns:p14="http://schemas.microsoft.com/office/powerpoint/2010/main" val="567898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0567D57A-07EE-45C7-A48B-C8FBE2FDA86A}"/>
              </a:ext>
            </a:extLst>
          </p:cNvPr>
          <p:cNvPicPr>
            <a:picLocks noChangeAspect="1"/>
          </p:cNvPicPr>
          <p:nvPr/>
        </p:nvPicPr>
        <p:blipFill>
          <a:blip r:embed="rId2"/>
          <a:stretch>
            <a:fillRect/>
          </a:stretch>
        </p:blipFill>
        <p:spPr>
          <a:xfrm>
            <a:off x="817771" y="0"/>
            <a:ext cx="9602091" cy="3856382"/>
          </a:xfrm>
          <a:prstGeom prst="rect">
            <a:avLst/>
          </a:prstGeom>
        </p:spPr>
      </p:pic>
      <p:pic>
        <p:nvPicPr>
          <p:cNvPr id="8" name="Afbeelding 7">
            <a:extLst>
              <a:ext uri="{FF2B5EF4-FFF2-40B4-BE49-F238E27FC236}">
                <a16:creationId xmlns:a16="http://schemas.microsoft.com/office/drawing/2014/main" id="{B94C2105-1299-415F-B872-A213D53CFC00}"/>
              </a:ext>
            </a:extLst>
          </p:cNvPr>
          <p:cNvPicPr>
            <a:picLocks noChangeAspect="1"/>
          </p:cNvPicPr>
          <p:nvPr/>
        </p:nvPicPr>
        <p:blipFill>
          <a:blip r:embed="rId3"/>
          <a:stretch>
            <a:fillRect/>
          </a:stretch>
        </p:blipFill>
        <p:spPr>
          <a:xfrm>
            <a:off x="913913" y="3805443"/>
            <a:ext cx="9505950" cy="2990850"/>
          </a:xfrm>
          <a:prstGeom prst="rect">
            <a:avLst/>
          </a:prstGeom>
        </p:spPr>
      </p:pic>
    </p:spTree>
    <p:extLst>
      <p:ext uri="{BB962C8B-B14F-4D97-AF65-F5344CB8AC3E}">
        <p14:creationId xmlns:p14="http://schemas.microsoft.com/office/powerpoint/2010/main" val="4022189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FDA31-A64B-4223-B34C-B70CFCAD7CD6}"/>
              </a:ext>
            </a:extLst>
          </p:cNvPr>
          <p:cNvSpPr>
            <a:spLocks noGrp="1"/>
          </p:cNvSpPr>
          <p:nvPr>
            <p:ph type="ctrTitle"/>
          </p:nvPr>
        </p:nvSpPr>
        <p:spPr>
          <a:xfrm>
            <a:off x="1261918" y="453516"/>
            <a:ext cx="9817885" cy="5655454"/>
          </a:xfrm>
        </p:spPr>
        <p:txBody>
          <a:bodyPr anchor="t">
            <a:noAutofit/>
          </a:bodyPr>
          <a:lstStyle/>
          <a:p>
            <a:pPr algn="l"/>
            <a:r>
              <a:rPr lang="it-IT" sz="3600" b="1" dirty="0">
                <a:latin typeface="+mn-lt"/>
                <a:cs typeface="Arial" panose="020B0604020202020204" pitchFamily="34" charset="0"/>
              </a:rPr>
              <a:t>Dataset – ‘building_metadata’</a:t>
            </a: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400" dirty="0">
                <a:latin typeface="+mn-lt"/>
              </a:rPr>
            </a:br>
            <a:br>
              <a:rPr lang="it-IT" sz="2400" dirty="0"/>
            </a:br>
            <a:br>
              <a:rPr lang="it-IT" sz="2400" dirty="0"/>
            </a:br>
            <a:br>
              <a:rPr lang="it-IT" sz="2400" dirty="0"/>
            </a:br>
            <a:br>
              <a:rPr lang="it-IT" sz="2400" dirty="0"/>
            </a:br>
            <a:br>
              <a:rPr lang="it-IT" sz="2400" dirty="0"/>
            </a:br>
            <a:br>
              <a:rPr lang="it-IT" sz="2400" dirty="0"/>
            </a:br>
            <a:br>
              <a:rPr lang="it-IT" sz="2400" dirty="0"/>
            </a:br>
            <a:br>
              <a:rPr lang="it-IT" sz="2400" dirty="0"/>
            </a:br>
            <a:br>
              <a:rPr lang="it-IT" sz="2400" dirty="0"/>
            </a:br>
            <a:endParaRPr lang="en-GB" sz="2400" dirty="0"/>
          </a:p>
        </p:txBody>
      </p:sp>
      <p:sp>
        <p:nvSpPr>
          <p:cNvPr id="3" name="TextBox 2">
            <a:extLst>
              <a:ext uri="{FF2B5EF4-FFF2-40B4-BE49-F238E27FC236}">
                <a16:creationId xmlns:a16="http://schemas.microsoft.com/office/drawing/2014/main" id="{8110375D-EF8A-4BE2-BCEE-7243348724E4}"/>
              </a:ext>
            </a:extLst>
          </p:cNvPr>
          <p:cNvSpPr txBox="1"/>
          <p:nvPr/>
        </p:nvSpPr>
        <p:spPr>
          <a:xfrm>
            <a:off x="4055587" y="1218537"/>
            <a:ext cx="2562181" cy="461665"/>
          </a:xfrm>
          <a:prstGeom prst="rect">
            <a:avLst/>
          </a:prstGeom>
          <a:solidFill>
            <a:schemeClr val="bg1"/>
          </a:solidFill>
          <a:ln>
            <a:solidFill>
              <a:schemeClr val="tx1"/>
            </a:solidFill>
          </a:ln>
        </p:spPr>
        <p:txBody>
          <a:bodyPr wrap="square" rtlCol="0">
            <a:spAutoFit/>
          </a:bodyPr>
          <a:lstStyle/>
          <a:p>
            <a:pPr marL="342900" indent="-342900">
              <a:buFont typeface="Arial" panose="020B0604020202020204" pitchFamily="34" charset="0"/>
              <a:buChar char="•"/>
            </a:pPr>
            <a:r>
              <a:rPr lang="it-IT" sz="2400" dirty="0"/>
              <a:t>building_id == 1</a:t>
            </a:r>
          </a:p>
        </p:txBody>
      </p:sp>
      <p:cxnSp>
        <p:nvCxnSpPr>
          <p:cNvPr id="5" name="Straight Arrow Connector 4">
            <a:extLst>
              <a:ext uri="{FF2B5EF4-FFF2-40B4-BE49-F238E27FC236}">
                <a16:creationId xmlns:a16="http://schemas.microsoft.com/office/drawing/2014/main" id="{F88BDE75-72B5-49D3-B01E-18498C70F6D9}"/>
              </a:ext>
            </a:extLst>
          </p:cNvPr>
          <p:cNvCxnSpPr>
            <a:cxnSpLocks/>
            <a:stCxn id="8" idx="3"/>
          </p:cNvCxnSpPr>
          <p:nvPr/>
        </p:nvCxnSpPr>
        <p:spPr>
          <a:xfrm>
            <a:off x="2996119" y="1463003"/>
            <a:ext cx="105946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C7F5033-8AC1-41D5-9A83-F4072662576E}"/>
              </a:ext>
            </a:extLst>
          </p:cNvPr>
          <p:cNvSpPr txBox="1"/>
          <p:nvPr/>
        </p:nvSpPr>
        <p:spPr>
          <a:xfrm>
            <a:off x="1261918" y="1232170"/>
            <a:ext cx="1734201" cy="461665"/>
          </a:xfrm>
          <a:prstGeom prst="rect">
            <a:avLst/>
          </a:prstGeom>
          <a:solidFill>
            <a:schemeClr val="bg1"/>
          </a:solidFill>
          <a:ln>
            <a:solidFill>
              <a:schemeClr val="tx1"/>
            </a:solidFill>
          </a:ln>
        </p:spPr>
        <p:txBody>
          <a:bodyPr wrap="square" rtlCol="0">
            <a:spAutoFit/>
          </a:bodyPr>
          <a:lstStyle/>
          <a:p>
            <a:r>
              <a:rPr lang="it-IT" sz="2400" dirty="0"/>
              <a:t>Site_id == 1</a:t>
            </a:r>
            <a:endParaRPr lang="en-GB" sz="2400" dirty="0"/>
          </a:p>
        </p:txBody>
      </p:sp>
      <p:cxnSp>
        <p:nvCxnSpPr>
          <p:cNvPr id="9" name="Straight Arrow Connector 8">
            <a:extLst>
              <a:ext uri="{FF2B5EF4-FFF2-40B4-BE49-F238E27FC236}">
                <a16:creationId xmlns:a16="http://schemas.microsoft.com/office/drawing/2014/main" id="{0157751F-512B-4878-ACD4-56E7BB11AE81}"/>
              </a:ext>
            </a:extLst>
          </p:cNvPr>
          <p:cNvCxnSpPr>
            <a:cxnSpLocks/>
          </p:cNvCxnSpPr>
          <p:nvPr/>
        </p:nvCxnSpPr>
        <p:spPr>
          <a:xfrm>
            <a:off x="6617768" y="1411120"/>
            <a:ext cx="153725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6DAE9BD-EA4E-42B6-AEC3-C8C1EE6DB252}"/>
              </a:ext>
            </a:extLst>
          </p:cNvPr>
          <p:cNvSpPr txBox="1"/>
          <p:nvPr/>
        </p:nvSpPr>
        <p:spPr>
          <a:xfrm>
            <a:off x="1261918" y="5285414"/>
            <a:ext cx="1889844" cy="461665"/>
          </a:xfrm>
          <a:prstGeom prst="rect">
            <a:avLst/>
          </a:prstGeom>
          <a:solidFill>
            <a:schemeClr val="bg1"/>
          </a:solidFill>
          <a:ln>
            <a:solidFill>
              <a:schemeClr val="tx1"/>
            </a:solidFill>
          </a:ln>
        </p:spPr>
        <p:txBody>
          <a:bodyPr wrap="square" rtlCol="0">
            <a:spAutoFit/>
          </a:bodyPr>
          <a:lstStyle/>
          <a:p>
            <a:r>
              <a:rPr lang="it-IT" sz="2400" dirty="0"/>
              <a:t>Site_id == 15</a:t>
            </a:r>
            <a:endParaRPr lang="en-GB" sz="2400" dirty="0"/>
          </a:p>
        </p:txBody>
      </p:sp>
      <p:sp>
        <p:nvSpPr>
          <p:cNvPr id="13" name="TextBox 12">
            <a:extLst>
              <a:ext uri="{FF2B5EF4-FFF2-40B4-BE49-F238E27FC236}">
                <a16:creationId xmlns:a16="http://schemas.microsoft.com/office/drawing/2014/main" id="{B2D2CFAD-D9DA-4F33-84F7-E5F9B0901AF7}"/>
              </a:ext>
            </a:extLst>
          </p:cNvPr>
          <p:cNvSpPr txBox="1"/>
          <p:nvPr/>
        </p:nvSpPr>
        <p:spPr>
          <a:xfrm>
            <a:off x="1261918" y="4485300"/>
            <a:ext cx="1889844" cy="461665"/>
          </a:xfrm>
          <a:prstGeom prst="rect">
            <a:avLst/>
          </a:prstGeom>
          <a:solidFill>
            <a:schemeClr val="bg1"/>
          </a:solidFill>
          <a:ln>
            <a:solidFill>
              <a:schemeClr val="tx1"/>
            </a:solidFill>
          </a:ln>
        </p:spPr>
        <p:txBody>
          <a:bodyPr wrap="square" rtlCol="0">
            <a:spAutoFit/>
          </a:bodyPr>
          <a:lstStyle/>
          <a:p>
            <a:r>
              <a:rPr lang="it-IT" sz="2400" dirty="0"/>
              <a:t>Site_id == ...</a:t>
            </a:r>
            <a:endParaRPr lang="en-GB" sz="2400" dirty="0"/>
          </a:p>
        </p:txBody>
      </p:sp>
      <p:cxnSp>
        <p:nvCxnSpPr>
          <p:cNvPr id="14" name="Straight Arrow Connector 13">
            <a:extLst>
              <a:ext uri="{FF2B5EF4-FFF2-40B4-BE49-F238E27FC236}">
                <a16:creationId xmlns:a16="http://schemas.microsoft.com/office/drawing/2014/main" id="{DA47566F-2974-40ED-8CDD-25A4FED2DEBC}"/>
              </a:ext>
            </a:extLst>
          </p:cNvPr>
          <p:cNvCxnSpPr>
            <a:cxnSpLocks/>
            <a:endCxn id="16" idx="1"/>
          </p:cNvCxnSpPr>
          <p:nvPr/>
        </p:nvCxnSpPr>
        <p:spPr>
          <a:xfrm>
            <a:off x="3182566" y="3429000"/>
            <a:ext cx="8730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FCDF4AA-625D-4C1C-A822-EC19307C0DF7}"/>
              </a:ext>
            </a:extLst>
          </p:cNvPr>
          <p:cNvCxnSpPr>
            <a:cxnSpLocks/>
          </p:cNvCxnSpPr>
          <p:nvPr/>
        </p:nvCxnSpPr>
        <p:spPr>
          <a:xfrm>
            <a:off x="3182566" y="5509456"/>
            <a:ext cx="116160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F5FB682-38B3-4CFD-825A-FAC675A8469D}"/>
              </a:ext>
            </a:extLst>
          </p:cNvPr>
          <p:cNvSpPr txBox="1"/>
          <p:nvPr/>
        </p:nvSpPr>
        <p:spPr>
          <a:xfrm>
            <a:off x="4055587" y="3198167"/>
            <a:ext cx="2708374" cy="461665"/>
          </a:xfrm>
          <a:prstGeom prst="rect">
            <a:avLst/>
          </a:prstGeom>
          <a:solidFill>
            <a:schemeClr val="bg1"/>
          </a:solidFill>
          <a:ln>
            <a:solidFill>
              <a:schemeClr val="tx1"/>
            </a:solidFill>
          </a:ln>
        </p:spPr>
        <p:txBody>
          <a:bodyPr wrap="square" rtlCol="0">
            <a:spAutoFit/>
          </a:bodyPr>
          <a:lstStyle/>
          <a:p>
            <a:pPr marL="342900" indent="-342900">
              <a:buFont typeface="Arial" panose="020B0604020202020204" pitchFamily="34" charset="0"/>
              <a:buChar char="•"/>
            </a:pPr>
            <a:r>
              <a:rPr lang="it-IT" sz="2400" dirty="0"/>
              <a:t>building_id == ...</a:t>
            </a:r>
          </a:p>
        </p:txBody>
      </p:sp>
      <p:cxnSp>
        <p:nvCxnSpPr>
          <p:cNvPr id="21" name="Straight Connector 20">
            <a:extLst>
              <a:ext uri="{FF2B5EF4-FFF2-40B4-BE49-F238E27FC236}">
                <a16:creationId xmlns:a16="http://schemas.microsoft.com/office/drawing/2014/main" id="{47448B6E-C928-4005-AC6F-79B13276D02B}"/>
              </a:ext>
            </a:extLst>
          </p:cNvPr>
          <p:cNvCxnSpPr>
            <a:cxnSpLocks/>
          </p:cNvCxnSpPr>
          <p:nvPr/>
        </p:nvCxnSpPr>
        <p:spPr>
          <a:xfrm>
            <a:off x="3182566" y="1463002"/>
            <a:ext cx="0" cy="19659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F0CC26C-C9A2-4AE9-8725-5838BC8A579D}"/>
              </a:ext>
            </a:extLst>
          </p:cNvPr>
          <p:cNvCxnSpPr>
            <a:cxnSpLocks/>
          </p:cNvCxnSpPr>
          <p:nvPr/>
        </p:nvCxnSpPr>
        <p:spPr>
          <a:xfrm flipV="1">
            <a:off x="3151762" y="4716132"/>
            <a:ext cx="606358" cy="135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CE526D9-A48E-4F33-8B4E-91496BFA13AF}"/>
              </a:ext>
            </a:extLst>
          </p:cNvPr>
          <p:cNvSpPr txBox="1"/>
          <p:nvPr/>
        </p:nvSpPr>
        <p:spPr>
          <a:xfrm>
            <a:off x="3788924" y="4498881"/>
            <a:ext cx="753893" cy="461665"/>
          </a:xfrm>
          <a:prstGeom prst="rect">
            <a:avLst/>
          </a:prstGeom>
          <a:solidFill>
            <a:schemeClr val="bg1"/>
          </a:solidFill>
          <a:ln>
            <a:solidFill>
              <a:schemeClr val="tx1"/>
            </a:solidFill>
          </a:ln>
        </p:spPr>
        <p:txBody>
          <a:bodyPr wrap="square" rtlCol="0">
            <a:spAutoFit/>
          </a:bodyPr>
          <a:lstStyle/>
          <a:p>
            <a:r>
              <a:rPr lang="it-IT" sz="2400" dirty="0"/>
              <a:t>...</a:t>
            </a:r>
          </a:p>
        </p:txBody>
      </p:sp>
      <p:sp>
        <p:nvSpPr>
          <p:cNvPr id="27" name="TextBox 26">
            <a:extLst>
              <a:ext uri="{FF2B5EF4-FFF2-40B4-BE49-F238E27FC236}">
                <a16:creationId xmlns:a16="http://schemas.microsoft.com/office/drawing/2014/main" id="{83BD3BB3-F450-4C28-AEA0-99B4176BE62B}"/>
              </a:ext>
            </a:extLst>
          </p:cNvPr>
          <p:cNvSpPr txBox="1"/>
          <p:nvPr/>
        </p:nvSpPr>
        <p:spPr>
          <a:xfrm>
            <a:off x="8155019" y="1170778"/>
            <a:ext cx="2367068" cy="1569660"/>
          </a:xfrm>
          <a:prstGeom prst="rect">
            <a:avLst/>
          </a:prstGeom>
          <a:solidFill>
            <a:schemeClr val="bg1"/>
          </a:solidFill>
          <a:ln>
            <a:solidFill>
              <a:schemeClr val="tx1"/>
            </a:solidFill>
          </a:ln>
        </p:spPr>
        <p:txBody>
          <a:bodyPr wrap="square" rtlCol="0">
            <a:spAutoFit/>
          </a:bodyPr>
          <a:lstStyle/>
          <a:p>
            <a:pPr marL="342900" indent="-342900">
              <a:buFontTx/>
              <a:buChar char="-"/>
            </a:pPr>
            <a:r>
              <a:rPr lang="it-IT" sz="2400" dirty="0"/>
              <a:t>primary_use</a:t>
            </a:r>
          </a:p>
          <a:p>
            <a:pPr marL="342900" indent="-342900">
              <a:buFontTx/>
              <a:buChar char="-"/>
            </a:pPr>
            <a:r>
              <a:rPr lang="it-IT" sz="2400" dirty="0"/>
              <a:t>square_feet</a:t>
            </a:r>
          </a:p>
          <a:p>
            <a:pPr marL="342900" indent="-342900">
              <a:buFontTx/>
              <a:buChar char="-"/>
            </a:pPr>
            <a:r>
              <a:rPr lang="it-IT" sz="2400" dirty="0"/>
              <a:t>year_built</a:t>
            </a:r>
          </a:p>
          <a:p>
            <a:pPr marL="342900" indent="-342900">
              <a:buFontTx/>
              <a:buChar char="-"/>
            </a:pPr>
            <a:r>
              <a:rPr lang="it-IT" sz="2400" dirty="0"/>
              <a:t>floor_count</a:t>
            </a:r>
          </a:p>
        </p:txBody>
      </p:sp>
      <p:sp>
        <p:nvSpPr>
          <p:cNvPr id="31" name="TextBox 30">
            <a:extLst>
              <a:ext uri="{FF2B5EF4-FFF2-40B4-BE49-F238E27FC236}">
                <a16:creationId xmlns:a16="http://schemas.microsoft.com/office/drawing/2014/main" id="{F3AC77AC-2614-436E-879D-59DBFC346790}"/>
              </a:ext>
            </a:extLst>
          </p:cNvPr>
          <p:cNvSpPr txBox="1"/>
          <p:nvPr/>
        </p:nvSpPr>
        <p:spPr>
          <a:xfrm>
            <a:off x="4344174" y="5321745"/>
            <a:ext cx="753893" cy="461665"/>
          </a:xfrm>
          <a:prstGeom prst="rect">
            <a:avLst/>
          </a:prstGeom>
          <a:solidFill>
            <a:schemeClr val="bg1"/>
          </a:solidFill>
          <a:ln>
            <a:solidFill>
              <a:schemeClr val="tx1"/>
            </a:solidFill>
          </a:ln>
        </p:spPr>
        <p:txBody>
          <a:bodyPr wrap="square" rtlCol="0">
            <a:spAutoFit/>
          </a:bodyPr>
          <a:lstStyle/>
          <a:p>
            <a:r>
              <a:rPr lang="it-IT" sz="2400" dirty="0"/>
              <a:t>...</a:t>
            </a:r>
          </a:p>
        </p:txBody>
      </p:sp>
      <p:cxnSp>
        <p:nvCxnSpPr>
          <p:cNvPr id="36" name="Straight Arrow Connector 35">
            <a:extLst>
              <a:ext uri="{FF2B5EF4-FFF2-40B4-BE49-F238E27FC236}">
                <a16:creationId xmlns:a16="http://schemas.microsoft.com/office/drawing/2014/main" id="{0F3679D5-0743-48FF-A3B2-012E625BBD15}"/>
              </a:ext>
            </a:extLst>
          </p:cNvPr>
          <p:cNvCxnSpPr>
            <a:cxnSpLocks/>
          </p:cNvCxnSpPr>
          <p:nvPr/>
        </p:nvCxnSpPr>
        <p:spPr>
          <a:xfrm>
            <a:off x="6760440" y="3390703"/>
            <a:ext cx="139457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852773E6-1701-4C1E-873A-CEB6383DC25D}"/>
              </a:ext>
            </a:extLst>
          </p:cNvPr>
          <p:cNvSpPr txBox="1"/>
          <p:nvPr/>
        </p:nvSpPr>
        <p:spPr>
          <a:xfrm>
            <a:off x="8155019" y="3198167"/>
            <a:ext cx="2367068" cy="461665"/>
          </a:xfrm>
          <a:prstGeom prst="rect">
            <a:avLst/>
          </a:prstGeom>
          <a:solidFill>
            <a:schemeClr val="bg1"/>
          </a:solidFill>
          <a:ln>
            <a:solidFill>
              <a:schemeClr val="tx1"/>
            </a:solidFill>
          </a:ln>
        </p:spPr>
        <p:txBody>
          <a:bodyPr wrap="square" rtlCol="0">
            <a:spAutoFit/>
          </a:bodyPr>
          <a:lstStyle/>
          <a:p>
            <a:pPr marL="342900" indent="-342900">
              <a:buFontTx/>
              <a:buChar char="-"/>
            </a:pPr>
            <a:r>
              <a:rPr lang="it-IT" sz="2400" dirty="0"/>
              <a:t>...</a:t>
            </a:r>
          </a:p>
        </p:txBody>
      </p:sp>
      <p:cxnSp>
        <p:nvCxnSpPr>
          <p:cNvPr id="39" name="Straight Arrow Connector 38">
            <a:extLst>
              <a:ext uri="{FF2B5EF4-FFF2-40B4-BE49-F238E27FC236}">
                <a16:creationId xmlns:a16="http://schemas.microsoft.com/office/drawing/2014/main" id="{9160F6F6-D3A7-493E-8CF9-89D5F55E4249}"/>
              </a:ext>
            </a:extLst>
          </p:cNvPr>
          <p:cNvCxnSpPr>
            <a:cxnSpLocks/>
            <a:endCxn id="40" idx="1"/>
          </p:cNvCxnSpPr>
          <p:nvPr/>
        </p:nvCxnSpPr>
        <p:spPr>
          <a:xfrm>
            <a:off x="3471153" y="6208933"/>
            <a:ext cx="8730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3A87A1A9-95E3-49DF-B275-89BBEBE8354B}"/>
              </a:ext>
            </a:extLst>
          </p:cNvPr>
          <p:cNvSpPr txBox="1"/>
          <p:nvPr/>
        </p:nvSpPr>
        <p:spPr>
          <a:xfrm>
            <a:off x="4344174" y="5978100"/>
            <a:ext cx="3204490" cy="461665"/>
          </a:xfrm>
          <a:prstGeom prst="rect">
            <a:avLst/>
          </a:prstGeom>
          <a:solidFill>
            <a:schemeClr val="bg1"/>
          </a:solidFill>
          <a:ln>
            <a:solidFill>
              <a:schemeClr val="tx1"/>
            </a:solidFill>
          </a:ln>
        </p:spPr>
        <p:txBody>
          <a:bodyPr wrap="square" rtlCol="0">
            <a:spAutoFit/>
          </a:bodyPr>
          <a:lstStyle/>
          <a:p>
            <a:pPr marL="342900" indent="-342900">
              <a:buFont typeface="Arial" panose="020B0604020202020204" pitchFamily="34" charset="0"/>
              <a:buChar char="•"/>
            </a:pPr>
            <a:r>
              <a:rPr lang="it-IT" sz="2400" dirty="0"/>
              <a:t>building_id == 1449</a:t>
            </a:r>
          </a:p>
        </p:txBody>
      </p:sp>
      <p:cxnSp>
        <p:nvCxnSpPr>
          <p:cNvPr id="43" name="Straight Connector 42">
            <a:extLst>
              <a:ext uri="{FF2B5EF4-FFF2-40B4-BE49-F238E27FC236}">
                <a16:creationId xmlns:a16="http://schemas.microsoft.com/office/drawing/2014/main" id="{C96EDF64-5055-4FB0-9995-FE8111A4E828}"/>
              </a:ext>
            </a:extLst>
          </p:cNvPr>
          <p:cNvCxnSpPr>
            <a:cxnSpLocks/>
          </p:cNvCxnSpPr>
          <p:nvPr/>
        </p:nvCxnSpPr>
        <p:spPr>
          <a:xfrm>
            <a:off x="3463047" y="5509456"/>
            <a:ext cx="0" cy="6994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5C704EE3-8B21-4DE8-89A0-0A3848A6E69B}"/>
              </a:ext>
            </a:extLst>
          </p:cNvPr>
          <p:cNvCxnSpPr>
            <a:cxnSpLocks/>
          </p:cNvCxnSpPr>
          <p:nvPr/>
        </p:nvCxnSpPr>
        <p:spPr>
          <a:xfrm>
            <a:off x="4551840" y="4729713"/>
            <a:ext cx="139457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30BFBB2-DD94-4ED0-B6F6-06D01C5B0C8A}"/>
              </a:ext>
            </a:extLst>
          </p:cNvPr>
          <p:cNvCxnSpPr>
            <a:cxnSpLocks/>
          </p:cNvCxnSpPr>
          <p:nvPr/>
        </p:nvCxnSpPr>
        <p:spPr>
          <a:xfrm>
            <a:off x="5098067" y="5552577"/>
            <a:ext cx="139457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794D0153-3D2C-483B-85F7-ADCAE19975A8}"/>
              </a:ext>
            </a:extLst>
          </p:cNvPr>
          <p:cNvSpPr txBox="1"/>
          <p:nvPr/>
        </p:nvSpPr>
        <p:spPr>
          <a:xfrm>
            <a:off x="5933875" y="4498881"/>
            <a:ext cx="753893" cy="461665"/>
          </a:xfrm>
          <a:prstGeom prst="rect">
            <a:avLst/>
          </a:prstGeom>
          <a:solidFill>
            <a:schemeClr val="bg1"/>
          </a:solidFill>
          <a:ln>
            <a:solidFill>
              <a:schemeClr val="tx1"/>
            </a:solidFill>
          </a:ln>
        </p:spPr>
        <p:txBody>
          <a:bodyPr wrap="square" rtlCol="0">
            <a:spAutoFit/>
          </a:bodyPr>
          <a:lstStyle/>
          <a:p>
            <a:r>
              <a:rPr lang="it-IT" sz="2400" dirty="0"/>
              <a:t>...</a:t>
            </a:r>
          </a:p>
        </p:txBody>
      </p:sp>
      <p:sp>
        <p:nvSpPr>
          <p:cNvPr id="48" name="TextBox 47">
            <a:extLst>
              <a:ext uri="{FF2B5EF4-FFF2-40B4-BE49-F238E27FC236}">
                <a16:creationId xmlns:a16="http://schemas.microsoft.com/office/drawing/2014/main" id="{F9E1438B-1011-4C69-8688-5622ECFC58A6}"/>
              </a:ext>
            </a:extLst>
          </p:cNvPr>
          <p:cNvSpPr txBox="1"/>
          <p:nvPr/>
        </p:nvSpPr>
        <p:spPr>
          <a:xfrm>
            <a:off x="6492646" y="5327642"/>
            <a:ext cx="753893" cy="461665"/>
          </a:xfrm>
          <a:prstGeom prst="rect">
            <a:avLst/>
          </a:prstGeom>
          <a:solidFill>
            <a:schemeClr val="bg1"/>
          </a:solidFill>
          <a:ln>
            <a:solidFill>
              <a:schemeClr val="tx1"/>
            </a:solidFill>
          </a:ln>
        </p:spPr>
        <p:txBody>
          <a:bodyPr wrap="square" rtlCol="0">
            <a:spAutoFit/>
          </a:bodyPr>
          <a:lstStyle/>
          <a:p>
            <a:r>
              <a:rPr lang="it-IT" sz="2400" dirty="0"/>
              <a:t>...</a:t>
            </a:r>
          </a:p>
        </p:txBody>
      </p:sp>
      <p:cxnSp>
        <p:nvCxnSpPr>
          <p:cNvPr id="49" name="Straight Arrow Connector 48">
            <a:extLst>
              <a:ext uri="{FF2B5EF4-FFF2-40B4-BE49-F238E27FC236}">
                <a16:creationId xmlns:a16="http://schemas.microsoft.com/office/drawing/2014/main" id="{2F8388BA-AE34-4DB9-900C-DCBB2A19638F}"/>
              </a:ext>
            </a:extLst>
          </p:cNvPr>
          <p:cNvCxnSpPr>
            <a:cxnSpLocks/>
          </p:cNvCxnSpPr>
          <p:nvPr/>
        </p:nvCxnSpPr>
        <p:spPr>
          <a:xfrm>
            <a:off x="7542708" y="6268470"/>
            <a:ext cx="139457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27DCE83A-2CE6-4224-BB4B-225A59EEA1E3}"/>
              </a:ext>
            </a:extLst>
          </p:cNvPr>
          <p:cNvSpPr txBox="1"/>
          <p:nvPr/>
        </p:nvSpPr>
        <p:spPr>
          <a:xfrm>
            <a:off x="8937287" y="5978100"/>
            <a:ext cx="753893" cy="461665"/>
          </a:xfrm>
          <a:prstGeom prst="rect">
            <a:avLst/>
          </a:prstGeom>
          <a:solidFill>
            <a:schemeClr val="bg1"/>
          </a:solidFill>
          <a:ln>
            <a:solidFill>
              <a:schemeClr val="tx1"/>
            </a:solidFill>
          </a:ln>
        </p:spPr>
        <p:txBody>
          <a:bodyPr wrap="square" rtlCol="0">
            <a:spAutoFit/>
          </a:bodyPr>
          <a:lstStyle/>
          <a:p>
            <a:r>
              <a:rPr lang="it-IT" sz="2400" dirty="0"/>
              <a:t>...</a:t>
            </a:r>
          </a:p>
        </p:txBody>
      </p:sp>
    </p:spTree>
    <p:extLst>
      <p:ext uri="{BB962C8B-B14F-4D97-AF65-F5344CB8AC3E}">
        <p14:creationId xmlns:p14="http://schemas.microsoft.com/office/powerpoint/2010/main" val="1664646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FDA31-A64B-4223-B34C-B70CFCAD7CD6}"/>
              </a:ext>
            </a:extLst>
          </p:cNvPr>
          <p:cNvSpPr>
            <a:spLocks noGrp="1"/>
          </p:cNvSpPr>
          <p:nvPr>
            <p:ph type="ctrTitle"/>
          </p:nvPr>
        </p:nvSpPr>
        <p:spPr>
          <a:xfrm>
            <a:off x="1261918" y="453516"/>
            <a:ext cx="9817885" cy="5655454"/>
          </a:xfrm>
        </p:spPr>
        <p:txBody>
          <a:bodyPr anchor="t">
            <a:noAutofit/>
          </a:bodyPr>
          <a:lstStyle/>
          <a:p>
            <a:pPr algn="l"/>
            <a:r>
              <a:rPr lang="it-IT" sz="3600" b="1" dirty="0">
                <a:latin typeface="+mn-lt"/>
                <a:cs typeface="Arial" panose="020B0604020202020204" pitchFamily="34" charset="0"/>
              </a:rPr>
              <a:t>Dataset – ‘weather_train’</a:t>
            </a: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800" dirty="0">
                <a:latin typeface="+mn-lt"/>
                <a:cs typeface="Arial" panose="020B0604020202020204" pitchFamily="34" charset="0"/>
              </a:rPr>
            </a:br>
            <a:br>
              <a:rPr lang="it-IT" sz="2400" dirty="0">
                <a:latin typeface="+mn-lt"/>
              </a:rPr>
            </a:br>
            <a:br>
              <a:rPr lang="it-IT" sz="2400" dirty="0"/>
            </a:br>
            <a:br>
              <a:rPr lang="it-IT" sz="2400" dirty="0"/>
            </a:br>
            <a:br>
              <a:rPr lang="it-IT" sz="2400" dirty="0"/>
            </a:br>
            <a:br>
              <a:rPr lang="it-IT" sz="2400" dirty="0"/>
            </a:br>
            <a:br>
              <a:rPr lang="it-IT" sz="2400" dirty="0"/>
            </a:br>
            <a:br>
              <a:rPr lang="it-IT" sz="2400" dirty="0"/>
            </a:br>
            <a:br>
              <a:rPr lang="it-IT" sz="2400" dirty="0"/>
            </a:br>
            <a:br>
              <a:rPr lang="it-IT" sz="2400" dirty="0"/>
            </a:br>
            <a:br>
              <a:rPr lang="it-IT" sz="2400" dirty="0"/>
            </a:br>
            <a:endParaRPr lang="en-GB" sz="2400" dirty="0"/>
          </a:p>
        </p:txBody>
      </p:sp>
      <p:sp>
        <p:nvSpPr>
          <p:cNvPr id="3" name="TextBox 2">
            <a:extLst>
              <a:ext uri="{FF2B5EF4-FFF2-40B4-BE49-F238E27FC236}">
                <a16:creationId xmlns:a16="http://schemas.microsoft.com/office/drawing/2014/main" id="{8110375D-EF8A-4BE2-BCEE-7243348724E4}"/>
              </a:ext>
            </a:extLst>
          </p:cNvPr>
          <p:cNvSpPr txBox="1"/>
          <p:nvPr/>
        </p:nvSpPr>
        <p:spPr>
          <a:xfrm>
            <a:off x="3464311" y="1209624"/>
            <a:ext cx="3993418" cy="461665"/>
          </a:xfrm>
          <a:prstGeom prst="rect">
            <a:avLst/>
          </a:prstGeom>
          <a:solidFill>
            <a:schemeClr val="bg1"/>
          </a:solidFill>
          <a:ln>
            <a:solidFill>
              <a:schemeClr val="tx1"/>
            </a:solidFill>
          </a:ln>
        </p:spPr>
        <p:txBody>
          <a:bodyPr wrap="square" rtlCol="0">
            <a:spAutoFit/>
          </a:bodyPr>
          <a:lstStyle/>
          <a:p>
            <a:r>
              <a:rPr lang="it-IT" sz="2400" dirty="0"/>
              <a:t>timestamp == </a:t>
            </a:r>
            <a:r>
              <a:rPr lang="en-GB" dirty="0"/>
              <a:t>2016-01-01 00:00:00</a:t>
            </a:r>
            <a:endParaRPr lang="it-IT" sz="2400" dirty="0"/>
          </a:p>
        </p:txBody>
      </p:sp>
      <p:cxnSp>
        <p:nvCxnSpPr>
          <p:cNvPr id="5" name="Straight Arrow Connector 4">
            <a:extLst>
              <a:ext uri="{FF2B5EF4-FFF2-40B4-BE49-F238E27FC236}">
                <a16:creationId xmlns:a16="http://schemas.microsoft.com/office/drawing/2014/main" id="{F88BDE75-72B5-49D3-B01E-18498C70F6D9}"/>
              </a:ext>
            </a:extLst>
          </p:cNvPr>
          <p:cNvCxnSpPr>
            <a:cxnSpLocks/>
            <a:stCxn id="8" idx="3"/>
          </p:cNvCxnSpPr>
          <p:nvPr/>
        </p:nvCxnSpPr>
        <p:spPr>
          <a:xfrm>
            <a:off x="2996119" y="1463003"/>
            <a:ext cx="45882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C7F5033-8AC1-41D5-9A83-F4072662576E}"/>
              </a:ext>
            </a:extLst>
          </p:cNvPr>
          <p:cNvSpPr txBox="1"/>
          <p:nvPr/>
        </p:nvSpPr>
        <p:spPr>
          <a:xfrm>
            <a:off x="1261918" y="1232170"/>
            <a:ext cx="1734201" cy="461665"/>
          </a:xfrm>
          <a:prstGeom prst="rect">
            <a:avLst/>
          </a:prstGeom>
          <a:solidFill>
            <a:schemeClr val="bg1"/>
          </a:solidFill>
          <a:ln>
            <a:solidFill>
              <a:schemeClr val="tx1"/>
            </a:solidFill>
          </a:ln>
        </p:spPr>
        <p:txBody>
          <a:bodyPr wrap="square" rtlCol="0">
            <a:spAutoFit/>
          </a:bodyPr>
          <a:lstStyle/>
          <a:p>
            <a:r>
              <a:rPr lang="it-IT" sz="2400" dirty="0"/>
              <a:t>Site_id == 1</a:t>
            </a:r>
            <a:endParaRPr lang="en-GB" sz="2400" dirty="0"/>
          </a:p>
        </p:txBody>
      </p:sp>
      <p:cxnSp>
        <p:nvCxnSpPr>
          <p:cNvPr id="9" name="Straight Arrow Connector 8">
            <a:extLst>
              <a:ext uri="{FF2B5EF4-FFF2-40B4-BE49-F238E27FC236}">
                <a16:creationId xmlns:a16="http://schemas.microsoft.com/office/drawing/2014/main" id="{0157751F-512B-4878-ACD4-56E7BB11AE81}"/>
              </a:ext>
            </a:extLst>
          </p:cNvPr>
          <p:cNvCxnSpPr>
            <a:cxnSpLocks/>
          </p:cNvCxnSpPr>
          <p:nvPr/>
        </p:nvCxnSpPr>
        <p:spPr>
          <a:xfrm>
            <a:off x="7457729" y="1463002"/>
            <a:ext cx="69729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6DAE9BD-EA4E-42B6-AEC3-C8C1EE6DB252}"/>
              </a:ext>
            </a:extLst>
          </p:cNvPr>
          <p:cNvSpPr txBox="1"/>
          <p:nvPr/>
        </p:nvSpPr>
        <p:spPr>
          <a:xfrm>
            <a:off x="1261918" y="6002580"/>
            <a:ext cx="1889844" cy="461665"/>
          </a:xfrm>
          <a:prstGeom prst="rect">
            <a:avLst/>
          </a:prstGeom>
          <a:solidFill>
            <a:schemeClr val="bg1"/>
          </a:solidFill>
          <a:ln>
            <a:solidFill>
              <a:schemeClr val="tx1"/>
            </a:solidFill>
          </a:ln>
        </p:spPr>
        <p:txBody>
          <a:bodyPr wrap="square" rtlCol="0">
            <a:spAutoFit/>
          </a:bodyPr>
          <a:lstStyle/>
          <a:p>
            <a:r>
              <a:rPr lang="it-IT" sz="2400" dirty="0"/>
              <a:t>Site_id == 15</a:t>
            </a:r>
            <a:endParaRPr lang="en-GB" sz="2400" dirty="0"/>
          </a:p>
        </p:txBody>
      </p:sp>
      <p:sp>
        <p:nvSpPr>
          <p:cNvPr id="13" name="TextBox 12">
            <a:extLst>
              <a:ext uri="{FF2B5EF4-FFF2-40B4-BE49-F238E27FC236}">
                <a16:creationId xmlns:a16="http://schemas.microsoft.com/office/drawing/2014/main" id="{B2D2CFAD-D9DA-4F33-84F7-E5F9B0901AF7}"/>
              </a:ext>
            </a:extLst>
          </p:cNvPr>
          <p:cNvSpPr txBox="1"/>
          <p:nvPr/>
        </p:nvSpPr>
        <p:spPr>
          <a:xfrm>
            <a:off x="1261918" y="5202466"/>
            <a:ext cx="1889844" cy="461665"/>
          </a:xfrm>
          <a:prstGeom prst="rect">
            <a:avLst/>
          </a:prstGeom>
          <a:solidFill>
            <a:schemeClr val="bg1"/>
          </a:solidFill>
          <a:ln>
            <a:solidFill>
              <a:schemeClr val="tx1"/>
            </a:solidFill>
          </a:ln>
        </p:spPr>
        <p:txBody>
          <a:bodyPr wrap="square" rtlCol="0">
            <a:spAutoFit/>
          </a:bodyPr>
          <a:lstStyle/>
          <a:p>
            <a:r>
              <a:rPr lang="it-IT" sz="2400" dirty="0"/>
              <a:t>Site_id == ...</a:t>
            </a:r>
            <a:endParaRPr lang="en-GB" sz="2400" dirty="0"/>
          </a:p>
        </p:txBody>
      </p:sp>
      <p:cxnSp>
        <p:nvCxnSpPr>
          <p:cNvPr id="14" name="Straight Arrow Connector 13">
            <a:extLst>
              <a:ext uri="{FF2B5EF4-FFF2-40B4-BE49-F238E27FC236}">
                <a16:creationId xmlns:a16="http://schemas.microsoft.com/office/drawing/2014/main" id="{DA47566F-2974-40ED-8CDD-25A4FED2DEBC}"/>
              </a:ext>
            </a:extLst>
          </p:cNvPr>
          <p:cNvCxnSpPr>
            <a:cxnSpLocks/>
          </p:cNvCxnSpPr>
          <p:nvPr/>
        </p:nvCxnSpPr>
        <p:spPr>
          <a:xfrm>
            <a:off x="3191936" y="4629940"/>
            <a:ext cx="2723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FCDF4AA-625D-4C1C-A822-EC19307C0DF7}"/>
              </a:ext>
            </a:extLst>
          </p:cNvPr>
          <p:cNvCxnSpPr>
            <a:cxnSpLocks/>
          </p:cNvCxnSpPr>
          <p:nvPr/>
        </p:nvCxnSpPr>
        <p:spPr>
          <a:xfrm>
            <a:off x="3182566" y="6226622"/>
            <a:ext cx="116160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7448B6E-C928-4005-AC6F-79B13276D02B}"/>
              </a:ext>
            </a:extLst>
          </p:cNvPr>
          <p:cNvCxnSpPr>
            <a:cxnSpLocks/>
          </p:cNvCxnSpPr>
          <p:nvPr/>
        </p:nvCxnSpPr>
        <p:spPr>
          <a:xfrm flipH="1">
            <a:off x="3182566" y="1463002"/>
            <a:ext cx="9370" cy="31669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F0CC26C-C9A2-4AE9-8725-5838BC8A579D}"/>
              </a:ext>
            </a:extLst>
          </p:cNvPr>
          <p:cNvCxnSpPr>
            <a:cxnSpLocks/>
          </p:cNvCxnSpPr>
          <p:nvPr/>
        </p:nvCxnSpPr>
        <p:spPr>
          <a:xfrm flipV="1">
            <a:off x="3151762" y="5433298"/>
            <a:ext cx="606358" cy="135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CE526D9-A48E-4F33-8B4E-91496BFA13AF}"/>
              </a:ext>
            </a:extLst>
          </p:cNvPr>
          <p:cNvSpPr txBox="1"/>
          <p:nvPr/>
        </p:nvSpPr>
        <p:spPr>
          <a:xfrm>
            <a:off x="3788924" y="5216047"/>
            <a:ext cx="753893" cy="461665"/>
          </a:xfrm>
          <a:prstGeom prst="rect">
            <a:avLst/>
          </a:prstGeom>
          <a:solidFill>
            <a:schemeClr val="bg1"/>
          </a:solidFill>
          <a:ln>
            <a:solidFill>
              <a:schemeClr val="tx1"/>
            </a:solidFill>
          </a:ln>
        </p:spPr>
        <p:txBody>
          <a:bodyPr wrap="square" rtlCol="0">
            <a:spAutoFit/>
          </a:bodyPr>
          <a:lstStyle/>
          <a:p>
            <a:r>
              <a:rPr lang="it-IT" sz="2400" dirty="0"/>
              <a:t>...</a:t>
            </a:r>
          </a:p>
        </p:txBody>
      </p:sp>
      <p:sp>
        <p:nvSpPr>
          <p:cNvPr id="27" name="TextBox 26">
            <a:extLst>
              <a:ext uri="{FF2B5EF4-FFF2-40B4-BE49-F238E27FC236}">
                <a16:creationId xmlns:a16="http://schemas.microsoft.com/office/drawing/2014/main" id="{83BD3BB3-F450-4C28-AEA0-99B4176BE62B}"/>
              </a:ext>
            </a:extLst>
          </p:cNvPr>
          <p:cNvSpPr txBox="1"/>
          <p:nvPr/>
        </p:nvSpPr>
        <p:spPr>
          <a:xfrm>
            <a:off x="8155019" y="754792"/>
            <a:ext cx="2906044" cy="2677656"/>
          </a:xfrm>
          <a:prstGeom prst="rect">
            <a:avLst/>
          </a:prstGeom>
          <a:solidFill>
            <a:schemeClr val="bg1"/>
          </a:solidFill>
          <a:ln>
            <a:solidFill>
              <a:schemeClr val="tx1"/>
            </a:solidFill>
          </a:ln>
        </p:spPr>
        <p:txBody>
          <a:bodyPr wrap="square" rtlCol="0">
            <a:spAutoFit/>
          </a:bodyPr>
          <a:lstStyle/>
          <a:p>
            <a:pPr marL="342900" indent="-342900">
              <a:buFontTx/>
              <a:buChar char="-"/>
            </a:pPr>
            <a:r>
              <a:rPr lang="it-IT" sz="2400" dirty="0"/>
              <a:t>air_temperature</a:t>
            </a:r>
          </a:p>
          <a:p>
            <a:pPr marL="342900" indent="-342900">
              <a:buFontTx/>
              <a:buChar char="-"/>
            </a:pPr>
            <a:r>
              <a:rPr lang="it-IT" sz="2400" dirty="0"/>
              <a:t>cloud_coverage</a:t>
            </a:r>
          </a:p>
          <a:p>
            <a:pPr marL="342900" indent="-342900">
              <a:buFontTx/>
              <a:buChar char="-"/>
            </a:pPr>
            <a:r>
              <a:rPr lang="it-IT" sz="2400" dirty="0"/>
              <a:t>dew_temperature</a:t>
            </a:r>
          </a:p>
          <a:p>
            <a:pPr marL="342900" indent="-342900">
              <a:buFontTx/>
              <a:buChar char="-"/>
            </a:pPr>
            <a:r>
              <a:rPr lang="it-IT" sz="2400" dirty="0"/>
              <a:t>precip_depth_1hr</a:t>
            </a:r>
          </a:p>
          <a:p>
            <a:pPr marL="342900" indent="-342900">
              <a:buFontTx/>
              <a:buChar char="-"/>
            </a:pPr>
            <a:r>
              <a:rPr lang="it-IT" sz="2400" dirty="0"/>
              <a:t>sea_level_pressure</a:t>
            </a:r>
          </a:p>
          <a:p>
            <a:pPr marL="342900" indent="-342900">
              <a:buFontTx/>
              <a:buChar char="-"/>
            </a:pPr>
            <a:r>
              <a:rPr lang="it-IT" sz="2400" dirty="0"/>
              <a:t>wind_direction</a:t>
            </a:r>
          </a:p>
          <a:p>
            <a:pPr marL="342900" indent="-342900">
              <a:buFontTx/>
              <a:buChar char="-"/>
            </a:pPr>
            <a:r>
              <a:rPr lang="it-IT" sz="2400" dirty="0"/>
              <a:t>wind_speed</a:t>
            </a:r>
          </a:p>
        </p:txBody>
      </p:sp>
      <p:sp>
        <p:nvSpPr>
          <p:cNvPr id="31" name="TextBox 30">
            <a:extLst>
              <a:ext uri="{FF2B5EF4-FFF2-40B4-BE49-F238E27FC236}">
                <a16:creationId xmlns:a16="http://schemas.microsoft.com/office/drawing/2014/main" id="{F3AC77AC-2614-436E-879D-59DBFC346790}"/>
              </a:ext>
            </a:extLst>
          </p:cNvPr>
          <p:cNvSpPr txBox="1"/>
          <p:nvPr/>
        </p:nvSpPr>
        <p:spPr>
          <a:xfrm>
            <a:off x="4344174" y="6038911"/>
            <a:ext cx="753893" cy="461665"/>
          </a:xfrm>
          <a:prstGeom prst="rect">
            <a:avLst/>
          </a:prstGeom>
          <a:solidFill>
            <a:schemeClr val="bg1"/>
          </a:solidFill>
          <a:ln>
            <a:solidFill>
              <a:schemeClr val="tx1"/>
            </a:solidFill>
          </a:ln>
        </p:spPr>
        <p:txBody>
          <a:bodyPr wrap="square" rtlCol="0">
            <a:spAutoFit/>
          </a:bodyPr>
          <a:lstStyle/>
          <a:p>
            <a:r>
              <a:rPr lang="it-IT" sz="2400" dirty="0"/>
              <a:t>...</a:t>
            </a:r>
          </a:p>
        </p:txBody>
      </p:sp>
      <p:cxnSp>
        <p:nvCxnSpPr>
          <p:cNvPr id="36" name="Straight Arrow Connector 35">
            <a:extLst>
              <a:ext uri="{FF2B5EF4-FFF2-40B4-BE49-F238E27FC236}">
                <a16:creationId xmlns:a16="http://schemas.microsoft.com/office/drawing/2014/main" id="{0F3679D5-0743-48FF-A3B2-012E625BBD15}"/>
              </a:ext>
            </a:extLst>
          </p:cNvPr>
          <p:cNvCxnSpPr>
            <a:cxnSpLocks/>
            <a:stCxn id="33" idx="3"/>
          </p:cNvCxnSpPr>
          <p:nvPr/>
        </p:nvCxnSpPr>
        <p:spPr>
          <a:xfrm>
            <a:off x="7457729" y="4629940"/>
            <a:ext cx="69729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852773E6-1701-4C1E-873A-CEB6383DC25D}"/>
              </a:ext>
            </a:extLst>
          </p:cNvPr>
          <p:cNvSpPr txBox="1"/>
          <p:nvPr/>
        </p:nvSpPr>
        <p:spPr>
          <a:xfrm>
            <a:off x="8155019" y="4399107"/>
            <a:ext cx="2367068" cy="461665"/>
          </a:xfrm>
          <a:prstGeom prst="rect">
            <a:avLst/>
          </a:prstGeom>
          <a:solidFill>
            <a:schemeClr val="bg1"/>
          </a:solidFill>
          <a:ln>
            <a:solidFill>
              <a:schemeClr val="tx1"/>
            </a:solidFill>
          </a:ln>
        </p:spPr>
        <p:txBody>
          <a:bodyPr wrap="square" rtlCol="0">
            <a:spAutoFit/>
          </a:bodyPr>
          <a:lstStyle/>
          <a:p>
            <a:pPr marL="342900" indent="-342900">
              <a:buFontTx/>
              <a:buChar char="-"/>
            </a:pPr>
            <a:r>
              <a:rPr lang="it-IT" sz="2400" dirty="0"/>
              <a:t>...</a:t>
            </a:r>
          </a:p>
        </p:txBody>
      </p:sp>
      <p:cxnSp>
        <p:nvCxnSpPr>
          <p:cNvPr id="45" name="Straight Arrow Connector 44">
            <a:extLst>
              <a:ext uri="{FF2B5EF4-FFF2-40B4-BE49-F238E27FC236}">
                <a16:creationId xmlns:a16="http://schemas.microsoft.com/office/drawing/2014/main" id="{5C704EE3-8B21-4DE8-89A0-0A3848A6E69B}"/>
              </a:ext>
            </a:extLst>
          </p:cNvPr>
          <p:cNvCxnSpPr>
            <a:cxnSpLocks/>
          </p:cNvCxnSpPr>
          <p:nvPr/>
        </p:nvCxnSpPr>
        <p:spPr>
          <a:xfrm>
            <a:off x="4551840" y="5446879"/>
            <a:ext cx="139457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30BFBB2-DD94-4ED0-B6F6-06D01C5B0C8A}"/>
              </a:ext>
            </a:extLst>
          </p:cNvPr>
          <p:cNvCxnSpPr>
            <a:cxnSpLocks/>
          </p:cNvCxnSpPr>
          <p:nvPr/>
        </p:nvCxnSpPr>
        <p:spPr>
          <a:xfrm>
            <a:off x="5098067" y="6269743"/>
            <a:ext cx="139457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794D0153-3D2C-483B-85F7-ADCAE19975A8}"/>
              </a:ext>
            </a:extLst>
          </p:cNvPr>
          <p:cNvSpPr txBox="1"/>
          <p:nvPr/>
        </p:nvSpPr>
        <p:spPr>
          <a:xfrm>
            <a:off x="5933875" y="5216047"/>
            <a:ext cx="753893" cy="461665"/>
          </a:xfrm>
          <a:prstGeom prst="rect">
            <a:avLst/>
          </a:prstGeom>
          <a:solidFill>
            <a:schemeClr val="bg1"/>
          </a:solidFill>
          <a:ln>
            <a:solidFill>
              <a:schemeClr val="tx1"/>
            </a:solidFill>
          </a:ln>
        </p:spPr>
        <p:txBody>
          <a:bodyPr wrap="square" rtlCol="0">
            <a:spAutoFit/>
          </a:bodyPr>
          <a:lstStyle/>
          <a:p>
            <a:r>
              <a:rPr lang="it-IT" sz="2400" dirty="0"/>
              <a:t>...</a:t>
            </a:r>
          </a:p>
        </p:txBody>
      </p:sp>
      <p:sp>
        <p:nvSpPr>
          <p:cNvPr id="48" name="TextBox 47">
            <a:extLst>
              <a:ext uri="{FF2B5EF4-FFF2-40B4-BE49-F238E27FC236}">
                <a16:creationId xmlns:a16="http://schemas.microsoft.com/office/drawing/2014/main" id="{F9E1438B-1011-4C69-8688-5622ECFC58A6}"/>
              </a:ext>
            </a:extLst>
          </p:cNvPr>
          <p:cNvSpPr txBox="1"/>
          <p:nvPr/>
        </p:nvSpPr>
        <p:spPr>
          <a:xfrm>
            <a:off x="6492646" y="6044808"/>
            <a:ext cx="753893" cy="461665"/>
          </a:xfrm>
          <a:prstGeom prst="rect">
            <a:avLst/>
          </a:prstGeom>
          <a:solidFill>
            <a:schemeClr val="bg1"/>
          </a:solidFill>
          <a:ln>
            <a:solidFill>
              <a:schemeClr val="tx1"/>
            </a:solidFill>
          </a:ln>
        </p:spPr>
        <p:txBody>
          <a:bodyPr wrap="square" rtlCol="0">
            <a:spAutoFit/>
          </a:bodyPr>
          <a:lstStyle/>
          <a:p>
            <a:r>
              <a:rPr lang="it-IT" sz="2400" dirty="0"/>
              <a:t>...</a:t>
            </a:r>
          </a:p>
        </p:txBody>
      </p:sp>
      <p:sp>
        <p:nvSpPr>
          <p:cNvPr id="33" name="TextBox 32">
            <a:extLst>
              <a:ext uri="{FF2B5EF4-FFF2-40B4-BE49-F238E27FC236}">
                <a16:creationId xmlns:a16="http://schemas.microsoft.com/office/drawing/2014/main" id="{77AA2128-1C5A-41AF-AFCE-9D4537D7A6C2}"/>
              </a:ext>
            </a:extLst>
          </p:cNvPr>
          <p:cNvSpPr txBox="1"/>
          <p:nvPr/>
        </p:nvSpPr>
        <p:spPr>
          <a:xfrm>
            <a:off x="3464311" y="4399107"/>
            <a:ext cx="3993418" cy="461665"/>
          </a:xfrm>
          <a:prstGeom prst="rect">
            <a:avLst/>
          </a:prstGeom>
          <a:solidFill>
            <a:schemeClr val="bg1"/>
          </a:solidFill>
          <a:ln>
            <a:solidFill>
              <a:schemeClr val="tx1"/>
            </a:solidFill>
          </a:ln>
        </p:spPr>
        <p:txBody>
          <a:bodyPr wrap="square" rtlCol="0">
            <a:spAutoFit/>
          </a:bodyPr>
          <a:lstStyle/>
          <a:p>
            <a:r>
              <a:rPr lang="it-IT" sz="2400" dirty="0"/>
              <a:t>timestamp == </a:t>
            </a:r>
            <a:r>
              <a:rPr lang="en-GB" dirty="0"/>
              <a:t>2016-12-31 23:00:00</a:t>
            </a:r>
            <a:endParaRPr lang="it-IT" sz="2400" dirty="0"/>
          </a:p>
        </p:txBody>
      </p:sp>
      <p:cxnSp>
        <p:nvCxnSpPr>
          <p:cNvPr id="35" name="Straight Arrow Connector 34">
            <a:extLst>
              <a:ext uri="{FF2B5EF4-FFF2-40B4-BE49-F238E27FC236}">
                <a16:creationId xmlns:a16="http://schemas.microsoft.com/office/drawing/2014/main" id="{AD8DC2AE-E80E-4293-8A49-4A25140BC969}"/>
              </a:ext>
            </a:extLst>
          </p:cNvPr>
          <p:cNvCxnSpPr>
            <a:cxnSpLocks/>
          </p:cNvCxnSpPr>
          <p:nvPr/>
        </p:nvCxnSpPr>
        <p:spPr>
          <a:xfrm>
            <a:off x="3191936" y="3845782"/>
            <a:ext cx="2723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10BD957-6753-44D6-A0A3-23D607057C0A}"/>
              </a:ext>
            </a:extLst>
          </p:cNvPr>
          <p:cNvSpPr txBox="1"/>
          <p:nvPr/>
        </p:nvSpPr>
        <p:spPr>
          <a:xfrm>
            <a:off x="3464311" y="3591193"/>
            <a:ext cx="3993418" cy="461665"/>
          </a:xfrm>
          <a:prstGeom prst="rect">
            <a:avLst/>
          </a:prstGeom>
          <a:solidFill>
            <a:schemeClr val="bg1"/>
          </a:solidFill>
          <a:ln>
            <a:solidFill>
              <a:schemeClr val="tx1"/>
            </a:solidFill>
          </a:ln>
        </p:spPr>
        <p:txBody>
          <a:bodyPr wrap="square" rtlCol="0">
            <a:spAutoFit/>
          </a:bodyPr>
          <a:lstStyle/>
          <a:p>
            <a:r>
              <a:rPr lang="it-IT" sz="2400" dirty="0"/>
              <a:t>timestamp == </a:t>
            </a:r>
            <a:r>
              <a:rPr lang="en-GB" sz="2400" dirty="0"/>
              <a:t>…</a:t>
            </a:r>
            <a:endParaRPr lang="it-IT" sz="2400" dirty="0"/>
          </a:p>
        </p:txBody>
      </p:sp>
      <p:cxnSp>
        <p:nvCxnSpPr>
          <p:cNvPr id="41" name="Straight Arrow Connector 40">
            <a:extLst>
              <a:ext uri="{FF2B5EF4-FFF2-40B4-BE49-F238E27FC236}">
                <a16:creationId xmlns:a16="http://schemas.microsoft.com/office/drawing/2014/main" id="{F8881578-00F3-4B07-9067-0BFE62F3F459}"/>
              </a:ext>
            </a:extLst>
          </p:cNvPr>
          <p:cNvCxnSpPr>
            <a:cxnSpLocks/>
          </p:cNvCxnSpPr>
          <p:nvPr/>
        </p:nvCxnSpPr>
        <p:spPr>
          <a:xfrm>
            <a:off x="7457729" y="3831612"/>
            <a:ext cx="69729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4FA04A2B-9259-4E81-9393-A2024FC3334D}"/>
              </a:ext>
            </a:extLst>
          </p:cNvPr>
          <p:cNvSpPr txBox="1"/>
          <p:nvPr/>
        </p:nvSpPr>
        <p:spPr>
          <a:xfrm>
            <a:off x="8155019" y="3600779"/>
            <a:ext cx="2367068" cy="461665"/>
          </a:xfrm>
          <a:prstGeom prst="rect">
            <a:avLst/>
          </a:prstGeom>
          <a:solidFill>
            <a:schemeClr val="bg1"/>
          </a:solidFill>
          <a:ln>
            <a:solidFill>
              <a:schemeClr val="tx1"/>
            </a:solidFill>
          </a:ln>
        </p:spPr>
        <p:txBody>
          <a:bodyPr wrap="square" rtlCol="0">
            <a:spAutoFit/>
          </a:bodyPr>
          <a:lstStyle/>
          <a:p>
            <a:pPr marL="342900" indent="-342900">
              <a:buFontTx/>
              <a:buChar char="-"/>
            </a:pPr>
            <a:r>
              <a:rPr lang="it-IT" sz="2400" dirty="0"/>
              <a:t>...</a:t>
            </a:r>
          </a:p>
        </p:txBody>
      </p:sp>
    </p:spTree>
    <p:extLst>
      <p:ext uri="{BB962C8B-B14F-4D97-AF65-F5344CB8AC3E}">
        <p14:creationId xmlns:p14="http://schemas.microsoft.com/office/powerpoint/2010/main" val="1861063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12668</TotalTime>
  <Words>1577</Words>
  <Application>Microsoft Office PowerPoint</Application>
  <PresentationFormat>Widescreen</PresentationFormat>
  <Paragraphs>134</Paragraphs>
  <Slides>33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ASHRAE – Great Energy Predictor III  How much energy will a building consume?</vt:lpstr>
      <vt:lpstr>CONTENT  - Background  - Plan of Approach  - Checklist AI/ML  - Dataset &amp; Correlations  - Approach  - Solution and Results  - Conclusions &amp; Recommendations          </vt:lpstr>
      <vt:lpstr>Background  Q: How much does it cost to cool a skyscreaper in the summer?  A: A lot! And not just in dollars, but in environmental impact.             </vt:lpstr>
      <vt:lpstr>Background     </vt:lpstr>
      <vt:lpstr>Background  THE CHALLENGE:  Building counterfactual models across four energy types based on historic usage rates and observed weather.   The dataset includes three years of hourly meter readings from over one thousand buildings at several different sites around the world             </vt:lpstr>
      <vt:lpstr>PowerPoint Presentation</vt:lpstr>
      <vt:lpstr>PowerPoint Presentation</vt:lpstr>
      <vt:lpstr>Dataset – ‘building_metadata’                </vt:lpstr>
      <vt:lpstr>Dataset – ‘weather_train’                </vt:lpstr>
      <vt:lpstr>PowerPoint Presentation</vt:lpstr>
      <vt:lpstr>Dataset – ‘train’                </vt:lpstr>
      <vt:lpstr>Training dataset – combined       - ~20,000,000 rows (!)  - 15 features (numerical and categorical)  - missing values  - outliers (?)  - continuous target      </vt:lpstr>
      <vt:lpstr>Approach: Evaluation Metric  Root Mean Squared Logaritmic Error (RMSLE)       - robustness to outliers  - quantifies relative error -&gt;   - biased penalty -&gt; more penalty is incurred when the predicted value is lower than                the actual      </vt:lpstr>
      <vt:lpstr>Target ‘meter_reading’ log-transform              ‘Note that this is real data with measurement error, which we expect will impose a baseline level of modelling error.’  --&gt; Should zero meter_readings be excluded or not?</vt:lpstr>
      <vt:lpstr>Target ‘meter_reading’ removed zero measurements              </vt:lpstr>
      <vt:lpstr>Consumption per meter type              steam (‘meter’==2) shows much higher daily consumption. Let’s dig in... </vt:lpstr>
      <vt:lpstr>...it turns out 1 building measurement is responsible for the anomaly       Let’s get rid of it. </vt:lpstr>
      <vt:lpstr>        </vt:lpstr>
      <vt:lpstr>        </vt:lpstr>
      <vt:lpstr>        </vt:lpstr>
      <vt:lpstr>Approach: feature engineering            </vt:lpstr>
      <vt:lpstr>Approach: feature engineering             </vt:lpstr>
      <vt:lpstr>Approach: engineered dataframe             </vt:lpstr>
      <vt:lpstr>Solution and Results   Gradient boosting framework that uses tree based learning algorithms  - fast training speed and higher efficiency  - low memory usage  - accuracy  - support of parallel and GPU learning   https://github.com/microsoft/LightGBM       </vt:lpstr>
      <vt:lpstr>PowerPoint Presentation</vt:lpstr>
      <vt:lpstr>PowerPoint Presentation</vt:lpstr>
      <vt:lpstr>Solution and Results             </vt:lpstr>
      <vt:lpstr>Solution and Results             </vt:lpstr>
      <vt:lpstr>Conclusions and Recommendations  Challenges:  - dealing with bulky datasets (exploration, training time, etc.)    - dealing with state-of-the-art algorithms (many parameters)   - planning and workload coordination -&gt; setting realistic goals   - understand what some kagglers do (good to try something on your   own first)               </vt:lpstr>
      <vt:lpstr>Conclusions and Recommendations  Takeaways:  - kaggle competitions are great for learning (hands on experience,   resources, q&amp;a, peers, etc.)   - Domain expertise does helps   - Importance of knowing your data                </vt:lpstr>
      <vt:lpstr>Conclusions and Recommendations  Improvements:  - replacing missing values using regression (building dataset)  - more thoughts on target i.e. meter readings  - feature engineering  - hyperparameter tuning (lgb)  - other algorithms (neural networks?)                </vt:lpstr>
      <vt:lpstr>Conclusions and Recommendations  Check it out (not sponsored):  - pandas profiling    https://pandas-profiling.github.io/pandas-profiling/docs/       - featuretools – automated feature engineering    https://github.com/FeatureLabs/featuretools          </vt:lpstr>
      <vt:lpstr>Thank You For Your Kind Attention!  From her                  and from the Deep(ly) Challenge(d) team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Alessandro Carinato</dc:creator>
  <cp:lastModifiedBy>Mete Mersinli</cp:lastModifiedBy>
  <cp:revision>125</cp:revision>
  <dcterms:created xsi:type="dcterms:W3CDTF">2019-12-05T16:35:34Z</dcterms:created>
  <dcterms:modified xsi:type="dcterms:W3CDTF">2019-12-17T15:34:53Z</dcterms:modified>
</cp:coreProperties>
</file>