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1" r:id="rId3"/>
  </p:sldMasterIdLst>
  <p:notesMasterIdLst>
    <p:notesMasterId r:id="rId28"/>
  </p:notesMasterIdLst>
  <p:sldIdLst>
    <p:sldId id="257" r:id="rId4"/>
    <p:sldId id="364" r:id="rId5"/>
    <p:sldId id="342" r:id="rId6"/>
    <p:sldId id="343" r:id="rId7"/>
    <p:sldId id="34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58" r:id="rId22"/>
    <p:sldId id="360" r:id="rId23"/>
    <p:sldId id="330" r:id="rId24"/>
    <p:sldId id="331" r:id="rId25"/>
    <p:sldId id="332" r:id="rId26"/>
    <p:sldId id="34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D9A30-3139-487B-ADBC-521465894CCB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88857-57F6-4B2C-B1C7-78DAD90664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19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7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94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80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059309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454349"/>
            <a:ext cx="11796668" cy="3949299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4902980" y="5704464"/>
            <a:ext cx="7307771" cy="577328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099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085700" y="2050649"/>
            <a:ext cx="4504400" cy="36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buSzPct val="100000"/>
              <a:defRPr sz="2667"/>
            </a:lvl2pPr>
            <a:lvl3pPr lvl="2">
              <a:spcBef>
                <a:spcPts val="0"/>
              </a:spcBef>
              <a:buSzPct val="100000"/>
              <a:defRPr sz="2667"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861498" y="2050649"/>
            <a:ext cx="4504399" cy="36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buSzPct val="100000"/>
              <a:defRPr sz="2667"/>
            </a:lvl2pPr>
            <a:lvl3pPr lvl="2">
              <a:spcBef>
                <a:spcPts val="0"/>
              </a:spcBef>
              <a:buSzPct val="100000"/>
              <a:defRPr sz="2667"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650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160600" y="2060100"/>
            <a:ext cx="2997200" cy="3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4311516" y="2060100"/>
            <a:ext cx="2997200" cy="3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7387532" y="2060100"/>
            <a:ext cx="2997200" cy="3613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831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727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3288183" y="5963629"/>
            <a:ext cx="8915767" cy="894392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733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10" y="-3"/>
            <a:ext cx="2937105" cy="894392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88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10" y="-3"/>
            <a:ext cx="2937105" cy="894392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015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0059309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454349"/>
            <a:ext cx="11796668" cy="3949299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4902980" y="5704464"/>
            <a:ext cx="7307771" cy="577328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410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588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7596284" y="3514024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3899767"/>
            <a:ext cx="8785448" cy="2703023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618033" y="5300597"/>
            <a:ext cx="54592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667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861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0059309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121900" tIns="121900" rIns="121900" bIns="121900" anchor="ctr" anchorCtr="0">
            <a:noAutofit/>
          </a:bodyPr>
          <a:lstStyle/>
          <a:p>
            <a:endParaRPr sz="1867" kern="0" dirty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1" y="1454349"/>
            <a:ext cx="11796668" cy="3949299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algn="ctr"/>
            <a:r>
              <a:rPr lang="en" sz="9600" b="1" kern="0">
                <a:solidFill>
                  <a:srgbClr val="FF9800"/>
                </a:solidFill>
                <a:cs typeface="Arial"/>
                <a:sym typeface="Arial"/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8134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97790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085700" y="2050649"/>
            <a:ext cx="4504400" cy="36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buSzPct val="100000"/>
              <a:defRPr sz="2667"/>
            </a:lvl2pPr>
            <a:lvl3pPr lvl="2">
              <a:spcBef>
                <a:spcPts val="0"/>
              </a:spcBef>
              <a:buSzPct val="100000"/>
              <a:defRPr sz="2667"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5861498" y="2050649"/>
            <a:ext cx="4504399" cy="363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7"/>
            </a:lvl1pPr>
            <a:lvl2pPr lvl="1">
              <a:spcBef>
                <a:spcPts val="0"/>
              </a:spcBef>
              <a:buSzPct val="100000"/>
              <a:defRPr sz="2667"/>
            </a:lvl2pPr>
            <a:lvl3pPr lvl="2">
              <a:spcBef>
                <a:spcPts val="0"/>
              </a:spcBef>
              <a:buSzPct val="100000"/>
              <a:defRPr sz="2667"/>
            </a:lvl3pPr>
            <a:lvl4pPr lvl="3">
              <a:spcBef>
                <a:spcPts val="0"/>
              </a:spcBef>
              <a:buSzPct val="100000"/>
              <a:defRPr sz="2667"/>
            </a:lvl4pPr>
            <a:lvl5pPr lvl="4">
              <a:spcBef>
                <a:spcPts val="0"/>
              </a:spcBef>
              <a:buSzPct val="100000"/>
              <a:defRPr sz="2667"/>
            </a:lvl5pPr>
            <a:lvl6pPr lvl="5">
              <a:spcBef>
                <a:spcPts val="0"/>
              </a:spcBef>
              <a:buSzPct val="100000"/>
              <a:defRPr sz="2667"/>
            </a:lvl6pPr>
            <a:lvl7pPr lvl="6">
              <a:spcBef>
                <a:spcPts val="0"/>
              </a:spcBef>
              <a:buSzPct val="100000"/>
              <a:defRPr sz="2667"/>
            </a:lvl7pPr>
            <a:lvl8pPr lvl="7">
              <a:spcBef>
                <a:spcPts val="0"/>
              </a:spcBef>
              <a:buSzPct val="100000"/>
              <a:defRPr sz="2667"/>
            </a:lvl8pPr>
            <a:lvl9pPr lvl="8">
              <a:spcBef>
                <a:spcPts val="0"/>
              </a:spcBef>
              <a:buSzPct val="100000"/>
              <a:defRPr sz="2667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62486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53"/>
            <a:ext cx="9429907" cy="1769752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9300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3288183" y="5963629"/>
            <a:ext cx="8915767" cy="894392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733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10" y="-3"/>
            <a:ext cx="2937105" cy="894392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45507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9262456" y="5963629"/>
            <a:ext cx="2937105" cy="894392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10" y="-3"/>
            <a:ext cx="2937105" cy="894392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endParaRPr sz="1867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endParaRPr sz="1867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364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1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84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2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015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3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51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2832-9276-48C3-8DE8-18786BFC1B1F}" type="datetimeFigureOut">
              <a:rPr lang="ru-RU" smtClean="0"/>
              <a:t>30.09.2020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1BE-E848-4CA0-AE26-4322293BDD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0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600" b="1" ker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889108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600" b="1" ker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algn="r"/>
              <a:t>‹#›</a:t>
            </a:fld>
            <a:endParaRPr lang="en" sz="1600" b="1" kern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9729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8" r:id="rId6"/>
    <p:sldLayoutId id="2147483689" r:id="rId7"/>
    <p:sldLayoutId id="2147483690" r:id="rId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8064" y="1472440"/>
            <a:ext cx="7157200" cy="3949200"/>
          </a:xfrm>
          <a:prstGeom prst="rect">
            <a:avLst/>
          </a:prstGeom>
        </p:spPr>
        <p:txBody>
          <a:bodyPr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Neural Networks</a:t>
            </a:r>
            <a:br>
              <a:rPr lang="en" dirty="0" smtClean="0"/>
            </a:br>
            <a:r>
              <a:rPr lang="en-US" sz="4400" dirty="0"/>
              <a:t>Semester 1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Practical works for GRIAT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RCSE master program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smtClean="0"/>
              <a:t>Teacher</a:t>
            </a:r>
            <a:r>
              <a:rPr lang="en-US" sz="2400" dirty="0"/>
              <a:t>: </a:t>
            </a:r>
            <a:r>
              <a:rPr lang="en-US" sz="2400" dirty="0" err="1"/>
              <a:t>Makhmutova</a:t>
            </a:r>
            <a:r>
              <a:rPr lang="en-US" sz="2400" dirty="0"/>
              <a:t> </a:t>
            </a:r>
            <a:r>
              <a:rPr lang="en-US" sz="2400" dirty="0" smtClean="0"/>
              <a:t>Alisa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AZMakhmutova@kai.ru 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37127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Selection, </a:t>
            </a:r>
            <a:r>
              <a:rPr lang="en-US" sz="2800" dirty="0" err="1"/>
              <a:t>Underfitting</a:t>
            </a:r>
            <a:r>
              <a:rPr lang="en-US" sz="2800" dirty="0"/>
              <a:t>, and Overfitting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3314" name="Picture 2" descr="What is underfitting and overfitting in machine learning and how to deal  with it. | by Anup Bhande | GreyAto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99" y="2149157"/>
            <a:ext cx="107156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Training Error and Generalization Error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2290" name="Picture 2" descr="IAML8.5 Generalization error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r="12760"/>
          <a:stretch/>
        </p:blipFill>
        <p:spPr bwMode="auto">
          <a:xfrm>
            <a:off x="1591055" y="1792015"/>
            <a:ext cx="6172201" cy="468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Model complexity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1266" name="Picture 2" descr="Debugging the process of applying a machine learning algorithm to a dataset  | The Bayesian 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9" y="2205883"/>
            <a:ext cx="888682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Datasets and K </a:t>
            </a:r>
            <a:r>
              <a:rPr lang="en-GB" sz="2800" dirty="0"/>
              <a:t>-Fold Cross-Validation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242" name="Picture 2" descr="HOLDOUT CROSS-VALIDATION | Data Ved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49" y="2278380"/>
            <a:ext cx="6731557" cy="40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10-k cross validation method.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77" y="2679191"/>
            <a:ext cx="4090967" cy="264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Underfitting</a:t>
            </a:r>
            <a:r>
              <a:rPr lang="en-GB" sz="2800" dirty="0"/>
              <a:t> or Overfitting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49" y="3525964"/>
            <a:ext cx="1576772" cy="104734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318" y="2221992"/>
            <a:ext cx="6004255" cy="40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Polynomial </a:t>
            </a:r>
            <a:r>
              <a:rPr lang="en-GB" sz="2800" dirty="0" smtClean="0"/>
              <a:t>Regression example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0" y="1910524"/>
            <a:ext cx="5181600" cy="714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" y="3018662"/>
            <a:ext cx="3975294" cy="277947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990390"/>
            <a:ext cx="3977640" cy="280774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055" y="3084329"/>
            <a:ext cx="3882903" cy="26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Norms and Weight Decay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7170" name="Picture 2" descr="Image for po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" b="4589"/>
          <a:stretch/>
        </p:blipFill>
        <p:spPr bwMode="auto">
          <a:xfrm>
            <a:off x="380087" y="1802199"/>
            <a:ext cx="8727337" cy="458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67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Regularization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6146" name="Picture 2" descr="8 Simple Techniques to Prevent Overfitting | by Chuan-en Lin (David)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85" y="2318883"/>
            <a:ext cx="8242748" cy="285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6" y="5313137"/>
            <a:ext cx="3933825" cy="8953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22" y="5335061"/>
            <a:ext cx="1762125" cy="6762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41" y="5539848"/>
            <a:ext cx="1981200" cy="26670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235398" y="1949551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ridge regression 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138719" y="1949551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lasso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9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Dropout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88" y="2029968"/>
            <a:ext cx="8917348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Feed-forward and backpropagation</a:t>
            </a: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2025" y="1769800"/>
            <a:ext cx="11948508" cy="4194000"/>
          </a:xfrm>
        </p:spPr>
        <p:txBody>
          <a:bodyPr/>
          <a:lstStyle/>
          <a:p>
            <a:r>
              <a:rPr lang="en-US" dirty="0"/>
              <a:t>The backpropagation algorithm aims to minimize the error between the current and the desired </a:t>
            </a:r>
            <a:r>
              <a:rPr lang="en-US" dirty="0" smtClean="0"/>
              <a:t>output</a:t>
            </a:r>
            <a:r>
              <a:rPr lang="ru-RU" dirty="0" smtClean="0"/>
              <a:t>. </a:t>
            </a:r>
            <a:r>
              <a:rPr lang="en-US" dirty="0" smtClean="0"/>
              <a:t>The </a:t>
            </a:r>
            <a:r>
              <a:rPr lang="en-US" dirty="0"/>
              <a:t>feed-forward learning models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Forward </a:t>
            </a:r>
            <a:r>
              <a:rPr lang="en-US" dirty="0"/>
              <a:t>pass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Backward pass</a:t>
            </a:r>
            <a:endParaRPr lang="ru-RU" dirty="0" smtClean="0"/>
          </a:p>
          <a:p>
            <a:pPr>
              <a:buNone/>
            </a:pPr>
            <a:r>
              <a:rPr lang="en-GB" dirty="0" smtClean="0"/>
              <a:t>T</a:t>
            </a:r>
            <a:r>
              <a:rPr lang="en-US" dirty="0" smtClean="0"/>
              <a:t>here </a:t>
            </a:r>
            <a:r>
              <a:rPr lang="en-US" dirty="0"/>
              <a:t>are two types of auto differentiation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Reverse-mode</a:t>
            </a:r>
            <a:r>
              <a:rPr lang="en-US" dirty="0"/>
              <a:t>: Derivation of a single output with respect to all inputs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Forward-mode</a:t>
            </a:r>
            <a:r>
              <a:rPr lang="en-US" dirty="0"/>
              <a:t>: Derivation of all outputs with respect to one input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0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50" y="2601277"/>
            <a:ext cx="4057650" cy="275272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428" y="2328862"/>
            <a:ext cx="55911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Feed-forward and backpropagation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3464" y="1769800"/>
            <a:ext cx="11658600" cy="1037408"/>
          </a:xfrm>
        </p:spPr>
        <p:txBody>
          <a:bodyPr/>
          <a:lstStyle/>
          <a:p>
            <a:r>
              <a:rPr lang="en-US" dirty="0"/>
              <a:t>Xavier initialization is nowadays used for training neural networks. It is similar to random initialization but often turns out to work much better.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0242" name="Picture 2" descr="https://miro.medium.com/max/3595/1*XWlcMkDcosYwIAcTO2cCQ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32" y="2733786"/>
            <a:ext cx="10419984" cy="17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miro.medium.com/max/3575/1*5A9bmIhGt_Rx8piZ_ybts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72" y="4494604"/>
            <a:ext cx="9762259" cy="217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4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39773" y="6464300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1000"/>
              </a:spcAft>
              <a:buClr>
                <a:srgbClr val="002060"/>
              </a:buClr>
              <a:buSzPct val="100000"/>
            </a:pP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KNRTU-KAI | TU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ILMENAU </a:t>
            </a: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|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Neural Networks</a:t>
            </a:r>
            <a:endParaRPr lang="en-US" sz="1200" kern="0" dirty="0">
              <a:solidFill>
                <a:srgbClr val="263248"/>
              </a:solidFill>
              <a:latin typeface="Roboto Condensed Light"/>
              <a:sym typeface="Roboto Condensed Light"/>
            </a:endParaRPr>
          </a:p>
        </p:txBody>
      </p:sp>
      <p:grpSp>
        <p:nvGrpSpPr>
          <p:cNvPr id="6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7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</p:spPr>
        <p:txBody>
          <a:bodyPr/>
          <a:lstStyle/>
          <a:p>
            <a:r>
              <a:rPr lang="en-US" dirty="0" smtClean="0"/>
              <a:t>Derivatives of computational graph of function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127" y="3953213"/>
            <a:ext cx="3191913" cy="50970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59" y="2856438"/>
            <a:ext cx="7590185" cy="3218123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139773" y="1815202"/>
            <a:ext cx="11914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computation graph is a graph whose nodes are functions (usually fairly simple, taken from a predetermined set),</a:t>
            </a:r>
          </a:p>
          <a:p>
            <a:r>
              <a:rPr lang="en-US" dirty="0"/>
              <a:t>and the edges associate functions with their arguments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7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5391" y="1769799"/>
                <a:ext cx="11778558" cy="4659453"/>
              </a:xfrm>
            </p:spPr>
            <p:txBody>
              <a:bodyPr/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           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∘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dirty="0" smtClean="0"/>
                  <a:t> - </a:t>
                </a:r>
                <a:r>
                  <a:rPr lang="en-US" sz="2000" dirty="0" smtClean="0"/>
                  <a:t>Jacobian </a:t>
                </a:r>
                <a:r>
                  <a:rPr lang="en-US" sz="2000" dirty="0"/>
                  <a:t>matrix</a:t>
                </a:r>
              </a:p>
              <a:p>
                <a:pPr>
                  <a:buNone/>
                </a:pPr>
                <a:endParaRPr lang="en-US" sz="2000" b="0" dirty="0" smtClean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5391" y="1769799"/>
                <a:ext cx="11778558" cy="4659453"/>
              </a:xfrm>
              <a:blipFill rotWithShape="0">
                <a:blip r:embed="rId2"/>
                <a:stretch>
                  <a:fillRect t="-8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39773" y="6464300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1000"/>
              </a:spcAft>
              <a:buClr>
                <a:srgbClr val="002060"/>
              </a:buClr>
              <a:buSzPct val="100000"/>
            </a:pP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KNRTU-KAI | TU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ILMENAU </a:t>
            </a: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|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Neural Networks</a:t>
            </a:r>
            <a:endParaRPr lang="en-US" sz="1200" kern="0" dirty="0">
              <a:solidFill>
                <a:srgbClr val="263248"/>
              </a:solidFill>
              <a:latin typeface="Roboto Condensed Light"/>
              <a:sym typeface="Roboto Condensed Light"/>
            </a:endParaRPr>
          </a:p>
        </p:txBody>
      </p:sp>
      <p:grpSp>
        <p:nvGrpSpPr>
          <p:cNvPr id="6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7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</p:spPr>
        <p:txBody>
          <a:bodyPr/>
          <a:lstStyle/>
          <a:p>
            <a:r>
              <a:rPr lang="en-US" dirty="0" smtClean="0"/>
              <a:t>Derivatives of computational graph of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2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39773" y="6464300"/>
            <a:ext cx="333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Aft>
                <a:spcPts val="1000"/>
              </a:spcAft>
              <a:buClr>
                <a:srgbClr val="002060"/>
              </a:buClr>
              <a:buSzPct val="100000"/>
            </a:pP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KNRTU-KAI | TU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ILMENAU </a:t>
            </a:r>
            <a:r>
              <a:rPr lang="en-US" sz="1200" kern="0" dirty="0">
                <a:solidFill>
                  <a:srgbClr val="263248"/>
                </a:solidFill>
                <a:latin typeface="Roboto Condensed Light"/>
                <a:sym typeface="Roboto Condensed Light"/>
              </a:rPr>
              <a:t>| </a:t>
            </a:r>
            <a:r>
              <a:rPr lang="en-US" sz="1200" kern="0" dirty="0" smtClean="0">
                <a:solidFill>
                  <a:srgbClr val="263248"/>
                </a:solidFill>
                <a:latin typeface="Roboto Condensed Light"/>
                <a:sym typeface="Roboto Condensed Light"/>
              </a:rPr>
              <a:t>Neural Networks</a:t>
            </a:r>
            <a:endParaRPr lang="en-US" sz="1200" kern="0" dirty="0">
              <a:solidFill>
                <a:srgbClr val="263248"/>
              </a:solidFill>
              <a:latin typeface="Roboto Condensed Light"/>
              <a:sym typeface="Roboto Condensed Light"/>
            </a:endParaRPr>
          </a:p>
        </p:txBody>
      </p:sp>
      <p:grpSp>
        <p:nvGrpSpPr>
          <p:cNvPr id="6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7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</p:spPr>
        <p:txBody>
          <a:bodyPr/>
          <a:lstStyle/>
          <a:p>
            <a:r>
              <a:rPr lang="en-US" dirty="0" smtClean="0"/>
              <a:t>Derivatives of computational graph of function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92" y="1821238"/>
            <a:ext cx="3191913" cy="50970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677"/>
            <a:ext cx="8808681" cy="4834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882392" y="2999206"/>
                <a:ext cx="3166188" cy="108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392" y="2999206"/>
                <a:ext cx="3166188" cy="1080745"/>
              </a:xfrm>
              <a:prstGeom prst="rect">
                <a:avLst/>
              </a:prstGeom>
              <a:blipFill rotWithShape="0">
                <a:blip r:embed="rId4"/>
                <a:stretch>
                  <a:fillRect b="-90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Numerical Stability and Initialization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8434" name="Picture 2" descr="Exploding And Vanishing Gradient Problem: Math Behind The Truth | Hacker  N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02" y="3169031"/>
            <a:ext cx="10154393" cy="272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8402" y="2164313"/>
            <a:ext cx="61497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Vanishing and Exploding Gradients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252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Incorporating Hidden Layers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08" y="2142634"/>
            <a:ext cx="5797892" cy="300543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" y="2079661"/>
            <a:ext cx="5867400" cy="353377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68" y="5012248"/>
            <a:ext cx="2000250" cy="73342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222" y="5716049"/>
            <a:ext cx="7200900" cy="4572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30" y="6126169"/>
            <a:ext cx="22193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MLP as Universal </a:t>
            </a:r>
            <a:r>
              <a:rPr lang="en-GB" sz="2800" dirty="0" err="1"/>
              <a:t>Approximators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2050" name="Picture 2" descr="Approximate the sine function with shallow neural network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29" y="1867181"/>
            <a:ext cx="6142361" cy="460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2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Activation Functions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4098" name="Picture 2" descr="Complete Guide of Activation Functions – mc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0" y="2011894"/>
            <a:ext cx="9281627" cy="397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ReLU</a:t>
            </a:r>
            <a:r>
              <a:rPr lang="en-GB" sz="2800" dirty="0"/>
              <a:t> Function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" y="2431542"/>
            <a:ext cx="5708142" cy="313027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70" y="2561328"/>
            <a:ext cx="5851237" cy="30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Sigmoid Function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1" y="2561366"/>
            <a:ext cx="5614120" cy="30695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71" y="2543076"/>
            <a:ext cx="6092987" cy="31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Tanh</a:t>
            </a:r>
            <a:r>
              <a:rPr lang="en-GB" sz="2800" dirty="0"/>
              <a:t> Function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" y="2462213"/>
            <a:ext cx="5700713" cy="302932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8" y="2417203"/>
            <a:ext cx="5843016" cy="311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Implementation of Multilayer </a:t>
            </a:r>
            <a:r>
              <a:rPr lang="en-US" sz="2800" dirty="0" err="1"/>
              <a:t>Perceptrons</a:t>
            </a:r>
            <a:r>
              <a:rPr lang="en-US" sz="2800" dirty="0"/>
              <a:t> from Scratch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pSp>
        <p:nvGrpSpPr>
          <p:cNvPr id="5" name="Shape 271"/>
          <p:cNvGrpSpPr/>
          <p:nvPr/>
        </p:nvGrpSpPr>
        <p:grpSpPr>
          <a:xfrm>
            <a:off x="416620" y="783013"/>
            <a:ext cx="412029" cy="502449"/>
            <a:chOff x="596350" y="929175"/>
            <a:chExt cx="407950" cy="497475"/>
          </a:xfrm>
        </p:grpSpPr>
        <p:sp>
          <p:nvSpPr>
            <p:cNvPr id="6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121900" tIns="121900" rIns="121900" bIns="121900" anchor="ctr" anchorCtr="0">
              <a:noAutofit/>
            </a:bodyPr>
            <a:lstStyle/>
            <a:p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0" y="2342578"/>
            <a:ext cx="4638675" cy="33432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5" y="2887587"/>
            <a:ext cx="7276289" cy="18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4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E14E3CA7207014CAF18F49256A043BA" ma:contentTypeVersion="6" ma:contentTypeDescription="Создание документа." ma:contentTypeScope="" ma:versionID="d865cc20a2166878c2faae52913a8add">
  <xsd:schema xmlns:xsd="http://www.w3.org/2001/XMLSchema" xmlns:xs="http://www.w3.org/2001/XMLSchema" xmlns:p="http://schemas.microsoft.com/office/2006/metadata/properties" xmlns:ns2="a5458c2b-6165-417f-9e0f-9c77919c4799" targetNamespace="http://schemas.microsoft.com/office/2006/metadata/properties" ma:root="true" ma:fieldsID="c4fa351efae675bd195dc2477b5d0027" ns2:_="">
    <xsd:import namespace="a5458c2b-6165-417f-9e0f-9c77919c47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58c2b-6165-417f-9e0f-9c77919c4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45A14-8918-4C84-90DF-F89B90102EB6}"/>
</file>

<file path=customXml/itemProps2.xml><?xml version="1.0" encoding="utf-8"?>
<ds:datastoreItem xmlns:ds="http://schemas.openxmlformats.org/officeDocument/2006/customXml" ds:itemID="{5D7F9435-FBAA-4820-8BA6-C41533505E0C}"/>
</file>

<file path=customXml/itemProps3.xml><?xml version="1.0" encoding="utf-8"?>
<ds:datastoreItem xmlns:ds="http://schemas.openxmlformats.org/officeDocument/2006/customXml" ds:itemID="{06D9A03E-CE73-427D-8068-679514074217}"/>
</file>

<file path=docProps/app.xml><?xml version="1.0" encoding="utf-8"?>
<Properties xmlns="http://schemas.openxmlformats.org/officeDocument/2006/extended-properties" xmlns:vt="http://schemas.openxmlformats.org/officeDocument/2006/docPropsVTypes">
  <TotalTime>10083</TotalTime>
  <Words>250</Words>
  <Application>Microsoft Office PowerPoint</Application>
  <PresentationFormat>Широкоэкранный</PresentationFormat>
  <Paragraphs>68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Arial</vt:lpstr>
      <vt:lpstr>Arvo</vt:lpstr>
      <vt:lpstr>Calibri</vt:lpstr>
      <vt:lpstr>Calibri Light</vt:lpstr>
      <vt:lpstr>Cambria Math</vt:lpstr>
      <vt:lpstr>Roboto Condensed</vt:lpstr>
      <vt:lpstr>Roboto Condensed Light</vt:lpstr>
      <vt:lpstr>Тема Office</vt:lpstr>
      <vt:lpstr>Salerio template</vt:lpstr>
      <vt:lpstr>1_Salerio template</vt:lpstr>
      <vt:lpstr>Neural Networks Semester 1 Practical works for GRIAT  RCSE master program  Teacher: Makhmutova Alisa AZMakhmutova@kai.ru  </vt:lpstr>
      <vt:lpstr>Linear Models</vt:lpstr>
      <vt:lpstr>Incorporating Hidden Layers</vt:lpstr>
      <vt:lpstr>MLP as Universal Approximators</vt:lpstr>
      <vt:lpstr>Activation Functions</vt:lpstr>
      <vt:lpstr>ReLU Function</vt:lpstr>
      <vt:lpstr>Sigmoid Function</vt:lpstr>
      <vt:lpstr>Tanh Function</vt:lpstr>
      <vt:lpstr>Implementation of Multilayer Perceptrons from Scratch</vt:lpstr>
      <vt:lpstr>Model Selection, Underfitting, and Overfitting</vt:lpstr>
      <vt:lpstr>Training Error and Generalization Error</vt:lpstr>
      <vt:lpstr>Model complexity</vt:lpstr>
      <vt:lpstr>Datasets and K -Fold Cross-Validation </vt:lpstr>
      <vt:lpstr>Underfitting or Overfitting</vt:lpstr>
      <vt:lpstr>Polynomial Regression example</vt:lpstr>
      <vt:lpstr>Norms and Weight Decay</vt:lpstr>
      <vt:lpstr>Regularization</vt:lpstr>
      <vt:lpstr>Dropout</vt:lpstr>
      <vt:lpstr>Feed-forward and backpropagation</vt:lpstr>
      <vt:lpstr>Feed-forward and backpropagation</vt:lpstr>
      <vt:lpstr>Derivatives of computational graph of function</vt:lpstr>
      <vt:lpstr>Derivatives of computational graph of function</vt:lpstr>
      <vt:lpstr>Derivatives of computational graph of function</vt:lpstr>
      <vt:lpstr>Numerical Stability and Initialization</vt:lpstr>
    </vt:vector>
  </TitlesOfParts>
  <Company>KNITU-KAI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Semester 1 Practical works for GRIAT RCSE program  Teacher: Makhmutova Alisa</dc:title>
  <dc:creator>Махмутова Алиса Зуфаровна</dc:creator>
  <cp:lastModifiedBy>alice</cp:lastModifiedBy>
  <cp:revision>288</cp:revision>
  <dcterms:created xsi:type="dcterms:W3CDTF">2018-08-06T14:43:45Z</dcterms:created>
  <dcterms:modified xsi:type="dcterms:W3CDTF">2020-10-01T14:24:42Z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0x0101008E14E3CA7207014CAF18F49256A043BA</vt:lpwstr>
  </property>
</Properties>
</file>