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311" r:id="rId5"/>
    <p:sldId id="312" r:id="rId6"/>
    <p:sldId id="322" r:id="rId7"/>
    <p:sldId id="313" r:id="rId8"/>
    <p:sldId id="314" r:id="rId9"/>
    <p:sldId id="315" r:id="rId10"/>
    <p:sldId id="316" r:id="rId11"/>
    <p:sldId id="319" r:id="rId12"/>
    <p:sldId id="317" r:id="rId13"/>
    <p:sldId id="318" r:id="rId14"/>
    <p:sldId id="320" r:id="rId15"/>
    <p:sldId id="321" r:id="rId16"/>
    <p:sldId id="323" r:id="rId17"/>
    <p:sldId id="331" r:id="rId18"/>
    <p:sldId id="333" r:id="rId19"/>
    <p:sldId id="336" r:id="rId20"/>
    <p:sldId id="328" r:id="rId21"/>
    <p:sldId id="324" r:id="rId22"/>
    <p:sldId id="325" r:id="rId23"/>
    <p:sldId id="326" r:id="rId24"/>
    <p:sldId id="327" r:id="rId25"/>
    <p:sldId id="329" r:id="rId26"/>
    <p:sldId id="334" r:id="rId27"/>
    <p:sldId id="335"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9BD27-3A19-45A2-9471-A079D9ADF3EF}" v="1" dt="2018-12-04T19:07:13.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09" autoAdjust="0"/>
  </p:normalViewPr>
  <p:slideViewPr>
    <p:cSldViewPr snapToGrid="0">
      <p:cViewPr varScale="1">
        <p:scale>
          <a:sx n="72" d="100"/>
          <a:sy n="72"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63"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64"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a Makhmutova" userId="S::phd.makhmutova@griat.kai.ru::64a3150c-af19-4f9b-b724-854d9905a201" providerId="AD" clId="Web-{FE5BCFAA-2A02-26CE-D217-C176CA37D80B}"/>
    <pc:docChg chg="addSld modSld">
      <pc:chgData name="Alisa Makhmutova" userId="S::phd.makhmutova@griat.kai.ru::64a3150c-af19-4f9b-b724-854d9905a201" providerId="AD" clId="Web-{FE5BCFAA-2A02-26CE-D217-C176CA37D80B}" dt="2018-12-05T08:58:03.949" v="100" actId="1076"/>
      <pc:docMkLst>
        <pc:docMk/>
      </pc:docMkLst>
      <pc:sldChg chg="addSp modSp">
        <pc:chgData name="Alisa Makhmutova" userId="S::phd.makhmutova@griat.kai.ru::64a3150c-af19-4f9b-b724-854d9905a201" providerId="AD" clId="Web-{FE5BCFAA-2A02-26CE-D217-C176CA37D80B}" dt="2018-12-05T08:54:08.276" v="74" actId="1076"/>
        <pc:sldMkLst>
          <pc:docMk/>
          <pc:sldMk cId="1854551722" sldId="271"/>
        </pc:sldMkLst>
        <pc:spChg chg="mod">
          <ac:chgData name="Alisa Makhmutova" userId="S::phd.makhmutova@griat.kai.ru::64a3150c-af19-4f9b-b724-854d9905a201" providerId="AD" clId="Web-{FE5BCFAA-2A02-26CE-D217-C176CA37D80B}" dt="2018-12-05T08:53:53.591" v="71" actId="20577"/>
          <ac:spMkLst>
            <pc:docMk/>
            <pc:sldMk cId="1854551722" sldId="271"/>
            <ac:spMk id="16" creationId="{CD1D0105-A856-48D1-AEC1-AD8DE3301D05}"/>
          </ac:spMkLst>
        </pc:spChg>
        <pc:picChg chg="add mod">
          <ac:chgData name="Alisa Makhmutova" userId="S::phd.makhmutova@griat.kai.ru::64a3150c-af19-4f9b-b724-854d9905a201" providerId="AD" clId="Web-{FE5BCFAA-2A02-26CE-D217-C176CA37D80B}" dt="2018-12-05T08:54:08.276" v="74" actId="1076"/>
          <ac:picMkLst>
            <pc:docMk/>
            <pc:sldMk cId="1854551722" sldId="271"/>
            <ac:picMk id="7" creationId="{9E7F524D-2EB6-451F-B0C0-24F7E371F9D3}"/>
          </ac:picMkLst>
        </pc:picChg>
      </pc:sldChg>
      <pc:sldChg chg="addSp delSp modSp new">
        <pc:chgData name="Alisa Makhmutova" userId="S::phd.makhmutova@griat.kai.ru::64a3150c-af19-4f9b-b724-854d9905a201" providerId="AD" clId="Web-{FE5BCFAA-2A02-26CE-D217-C176CA37D80B}" dt="2018-12-05T08:58:03.949" v="100" actId="1076"/>
        <pc:sldMkLst>
          <pc:docMk/>
          <pc:sldMk cId="2611196489" sldId="272"/>
        </pc:sldMkLst>
        <pc:spChg chg="del">
          <ac:chgData name="Alisa Makhmutova" userId="S::phd.makhmutova@griat.kai.ru::64a3150c-af19-4f9b-b724-854d9905a201" providerId="AD" clId="Web-{FE5BCFAA-2A02-26CE-D217-C176CA37D80B}" dt="2018-12-05T08:54:23.292" v="76"/>
          <ac:spMkLst>
            <pc:docMk/>
            <pc:sldMk cId="2611196489" sldId="272"/>
            <ac:spMk id="2" creationId="{68D0CE7C-DAC0-4BD5-9160-FD32562A1E4A}"/>
          </ac:spMkLst>
        </pc:spChg>
        <pc:spChg chg="mod">
          <ac:chgData name="Alisa Makhmutova" userId="S::phd.makhmutova@griat.kai.ru::64a3150c-af19-4f9b-b724-854d9905a201" providerId="AD" clId="Web-{FE5BCFAA-2A02-26CE-D217-C176CA37D80B}" dt="2018-12-05T08:56:18.620" v="88" actId="20577"/>
          <ac:spMkLst>
            <pc:docMk/>
            <pc:sldMk cId="2611196489" sldId="272"/>
            <ac:spMk id="3" creationId="{4734866A-5043-4D75-A980-03137D93487B}"/>
          </ac:spMkLst>
        </pc:spChg>
        <pc:spChg chg="add mod">
          <ac:chgData name="Alisa Makhmutova" userId="S::phd.makhmutova@griat.kai.ru::64a3150c-af19-4f9b-b724-854d9905a201" providerId="AD" clId="Web-{FE5BCFAA-2A02-26CE-D217-C176CA37D80B}" dt="2018-12-05T08:54:24.292" v="77"/>
          <ac:spMkLst>
            <pc:docMk/>
            <pc:sldMk cId="2611196489" sldId="272"/>
            <ac:spMk id="6" creationId="{AD61AD54-8BF1-41C3-9A99-819A5F2E0049}"/>
          </ac:spMkLst>
        </pc:spChg>
        <pc:spChg chg="add">
          <ac:chgData name="Alisa Makhmutova" userId="S::phd.makhmutova@griat.kai.ru::64a3150c-af19-4f9b-b724-854d9905a201" providerId="AD" clId="Web-{FE5BCFAA-2A02-26CE-D217-C176CA37D80B}" dt="2018-12-05T08:54:24.307" v="78"/>
          <ac:spMkLst>
            <pc:docMk/>
            <pc:sldMk cId="2611196489" sldId="272"/>
            <ac:spMk id="8" creationId="{EB00806C-0265-4151-98B1-A12FB81A4CC6}"/>
          </ac:spMkLst>
        </pc:spChg>
        <pc:spChg chg="add mod">
          <ac:chgData name="Alisa Makhmutova" userId="S::phd.makhmutova@griat.kai.ru::64a3150c-af19-4f9b-b724-854d9905a201" providerId="AD" clId="Web-{FE5BCFAA-2A02-26CE-D217-C176CA37D80B}" dt="2018-12-05T08:58:03.949" v="100" actId="1076"/>
          <ac:spMkLst>
            <pc:docMk/>
            <pc:sldMk cId="2611196489" sldId="272"/>
            <ac:spMk id="23" creationId="{82BC46D5-2168-40DA-B322-ACC853570558}"/>
          </ac:spMkLst>
        </pc:spChg>
        <pc:grpChg chg="add">
          <ac:chgData name="Alisa Makhmutova" userId="S::phd.makhmutova@griat.kai.ru::64a3150c-af19-4f9b-b724-854d9905a201" providerId="AD" clId="Web-{FE5BCFAA-2A02-26CE-D217-C176CA37D80B}" dt="2018-12-05T08:54:24.323" v="79"/>
          <ac:grpSpMkLst>
            <pc:docMk/>
            <pc:sldMk cId="2611196489" sldId="272"/>
            <ac:grpSpMk id="17" creationId="{2BC2D0B9-8C6B-4C64-9A1D-8E2D996192C4}"/>
          </ac:grpSpMkLst>
        </pc:grpChg>
        <pc:picChg chg="add mod">
          <ac:chgData name="Alisa Makhmutova" userId="S::phd.makhmutova@griat.kai.ru::64a3150c-af19-4f9b-b724-854d9905a201" providerId="AD" clId="Web-{FE5BCFAA-2A02-26CE-D217-C176CA37D80B}" dt="2018-12-05T08:57:04.464" v="92" actId="1076"/>
          <ac:picMkLst>
            <pc:docMk/>
            <pc:sldMk cId="2611196489" sldId="272"/>
            <ac:picMk id="18" creationId="{A1E035E6-3D9B-4537-B7E7-38BB13629033}"/>
          </ac:picMkLst>
        </pc:picChg>
        <pc:picChg chg="add del mod">
          <ac:chgData name="Alisa Makhmutova" userId="S::phd.makhmutova@griat.kai.ru::64a3150c-af19-4f9b-b724-854d9905a201" providerId="AD" clId="Web-{FE5BCFAA-2A02-26CE-D217-C176CA37D80B}" dt="2018-12-05T08:57:11.527" v="94"/>
          <ac:picMkLst>
            <pc:docMk/>
            <pc:sldMk cId="2611196489" sldId="272"/>
            <ac:picMk id="20" creationId="{A3B1FEB4-36BF-4420-AD61-3FC586AD5530}"/>
          </ac:picMkLst>
        </pc:picChg>
        <pc:picChg chg="add mod">
          <ac:chgData name="Alisa Makhmutova" userId="S::phd.makhmutova@griat.kai.ru::64a3150c-af19-4f9b-b724-854d9905a201" providerId="AD" clId="Web-{FE5BCFAA-2A02-26CE-D217-C176CA37D80B}" dt="2018-12-05T08:57:59.748" v="99" actId="1076"/>
          <ac:picMkLst>
            <pc:docMk/>
            <pc:sldMk cId="2611196489" sldId="272"/>
            <ac:picMk id="24" creationId="{79FF368F-57D8-4A58-8A0B-1469FBA374B2}"/>
          </ac:picMkLst>
        </pc:picChg>
      </pc:sldChg>
    </pc:docChg>
  </pc:docChgLst>
  <pc:docChgLst>
    <pc:chgData name="Alisa Makhmutova" userId="S::phd.makhmutova@griat.kai.ru::64a3150c-af19-4f9b-b724-854d9905a201" providerId="AD" clId="Web-{4F59BD27-3A19-45A2-9471-A079D9ADF3EF}"/>
    <pc:docChg chg="addSld modSld sldOrd">
      <pc:chgData name="Alisa Makhmutova" userId="S::phd.makhmutova@griat.kai.ru::64a3150c-af19-4f9b-b724-854d9905a201" providerId="AD" clId="Web-{4F59BD27-3A19-45A2-9471-A079D9ADF3EF}" dt="2018-12-04T19:39:25.326" v="135" actId="20577"/>
      <pc:docMkLst>
        <pc:docMk/>
      </pc:docMkLst>
      <pc:sldChg chg="addSp modSp new ord">
        <pc:chgData name="Alisa Makhmutova" userId="S::phd.makhmutova@griat.kai.ru::64a3150c-af19-4f9b-b724-854d9905a201" providerId="AD" clId="Web-{4F59BD27-3A19-45A2-9471-A079D9ADF3EF}" dt="2018-12-04T19:07:13.047" v="58" actId="14100"/>
        <pc:sldMkLst>
          <pc:docMk/>
          <pc:sldMk cId="2519849660" sldId="269"/>
        </pc:sldMkLst>
        <pc:spChg chg="mod">
          <ac:chgData name="Alisa Makhmutova" userId="S::phd.makhmutova@griat.kai.ru::64a3150c-af19-4f9b-b724-854d9905a201" providerId="AD" clId="Web-{4F59BD27-3A19-45A2-9471-A079D9ADF3EF}" dt="2018-12-04T19:07:13.047" v="58" actId="14100"/>
          <ac:spMkLst>
            <pc:docMk/>
            <pc:sldMk cId="2519849660" sldId="269"/>
            <ac:spMk id="2" creationId="{11AECE56-789E-48CE-914B-C7F4A4BF58E0}"/>
          </ac:spMkLst>
        </pc:spChg>
        <pc:spChg chg="mod">
          <ac:chgData name="Alisa Makhmutova" userId="S::phd.makhmutova@griat.kai.ru::64a3150c-af19-4f9b-b724-854d9905a201" providerId="AD" clId="Web-{4F59BD27-3A19-45A2-9471-A079D9ADF3EF}" dt="2018-12-04T19:06:54.343" v="55" actId="20577"/>
          <ac:spMkLst>
            <pc:docMk/>
            <pc:sldMk cId="2519849660" sldId="269"/>
            <ac:spMk id="3" creationId="{0A5DE225-D698-433F-A85A-F25FBD082F66}"/>
          </ac:spMkLst>
        </pc:spChg>
        <pc:spChg chg="add">
          <ac:chgData name="Alisa Makhmutova" userId="S::phd.makhmutova@griat.kai.ru::64a3150c-af19-4f9b-b724-854d9905a201" providerId="AD" clId="Web-{4F59BD27-3A19-45A2-9471-A079D9ADF3EF}" dt="2018-12-04T18:54:02.401" v="2"/>
          <ac:spMkLst>
            <pc:docMk/>
            <pc:sldMk cId="2519849660" sldId="269"/>
            <ac:spMk id="6" creationId="{5FFD425A-5364-482F-B0E8-6880475978E2}"/>
          </ac:spMkLst>
        </pc:spChg>
        <pc:grpChg chg="add">
          <ac:chgData name="Alisa Makhmutova" userId="S::phd.makhmutova@griat.kai.ru::64a3150c-af19-4f9b-b724-854d9905a201" providerId="AD" clId="Web-{4F59BD27-3A19-45A2-9471-A079D9ADF3EF}" dt="2018-12-04T18:54:02.416" v="3"/>
          <ac:grpSpMkLst>
            <pc:docMk/>
            <pc:sldMk cId="2519849660" sldId="269"/>
            <ac:grpSpMk id="15" creationId="{2F666F0A-2D70-4302-8F41-105B52AA8BC8}"/>
          </ac:grpSpMkLst>
        </pc:grpChg>
        <pc:picChg chg="add mod">
          <ac:chgData name="Alisa Makhmutova" userId="S::phd.makhmutova@griat.kai.ru::64a3150c-af19-4f9b-b724-854d9905a201" providerId="AD" clId="Web-{4F59BD27-3A19-45A2-9471-A079D9ADF3EF}" dt="2018-12-04T19:05:49.499" v="49" actId="1076"/>
          <ac:picMkLst>
            <pc:docMk/>
            <pc:sldMk cId="2519849660" sldId="269"/>
            <ac:picMk id="16" creationId="{EF3D494C-78CE-4CBA-B0A4-80B197454A9B}"/>
          </ac:picMkLst>
        </pc:picChg>
      </pc:sldChg>
      <pc:sldChg chg="addSp modSp new">
        <pc:chgData name="Alisa Makhmutova" userId="S::phd.makhmutova@griat.kai.ru::64a3150c-af19-4f9b-b724-854d9905a201" providerId="AD" clId="Web-{4F59BD27-3A19-45A2-9471-A079D9ADF3EF}" dt="2018-12-04T19:13:23.268" v="98" actId="20577"/>
        <pc:sldMkLst>
          <pc:docMk/>
          <pc:sldMk cId="622877660" sldId="270"/>
        </pc:sldMkLst>
        <pc:spChg chg="mod">
          <ac:chgData name="Alisa Makhmutova" userId="S::phd.makhmutova@griat.kai.ru::64a3150c-af19-4f9b-b724-854d9905a201" providerId="AD" clId="Web-{4F59BD27-3A19-45A2-9471-A079D9ADF3EF}" dt="2018-12-04T19:07:25.140" v="60" actId="20577"/>
          <ac:spMkLst>
            <pc:docMk/>
            <pc:sldMk cId="622877660" sldId="270"/>
            <ac:spMk id="2" creationId="{EFCB9F6B-F478-49CF-823D-FD82DC9AA256}"/>
          </ac:spMkLst>
        </pc:spChg>
        <pc:spChg chg="mod">
          <ac:chgData name="Alisa Makhmutova" userId="S::phd.makhmutova@griat.kai.ru::64a3150c-af19-4f9b-b724-854d9905a201" providerId="AD" clId="Web-{4F59BD27-3A19-45A2-9471-A079D9ADF3EF}" dt="2018-12-04T19:13:23.268" v="98" actId="20577"/>
          <ac:spMkLst>
            <pc:docMk/>
            <pc:sldMk cId="622877660" sldId="270"/>
            <ac:spMk id="3" creationId="{675BE08C-3C9A-4FC3-ACEA-BA68ED87BF70}"/>
          </ac:spMkLst>
        </pc:spChg>
        <pc:spChg chg="add">
          <ac:chgData name="Alisa Makhmutova" userId="S::phd.makhmutova@griat.kai.ru::64a3150c-af19-4f9b-b724-854d9905a201" providerId="AD" clId="Web-{4F59BD27-3A19-45A2-9471-A079D9ADF3EF}" dt="2018-12-04T19:07:29.891" v="61"/>
          <ac:spMkLst>
            <pc:docMk/>
            <pc:sldMk cId="622877660" sldId="270"/>
            <ac:spMk id="6" creationId="{A512120B-FB70-458B-BAAD-F897501E03B5}"/>
          </ac:spMkLst>
        </pc:spChg>
        <pc:grpChg chg="add">
          <ac:chgData name="Alisa Makhmutova" userId="S::phd.makhmutova@griat.kai.ru::64a3150c-af19-4f9b-b724-854d9905a201" providerId="AD" clId="Web-{4F59BD27-3A19-45A2-9471-A079D9ADF3EF}" dt="2018-12-04T19:07:29.906" v="62"/>
          <ac:grpSpMkLst>
            <pc:docMk/>
            <pc:sldMk cId="622877660" sldId="270"/>
            <ac:grpSpMk id="15" creationId="{A8ADE4F6-1775-4A44-8856-39CA6C1E3EF5}"/>
          </ac:grpSpMkLst>
        </pc:grpChg>
        <pc:picChg chg="add mod">
          <ac:chgData name="Alisa Makhmutova" userId="S::phd.makhmutova@griat.kai.ru::64a3150c-af19-4f9b-b724-854d9905a201" providerId="AD" clId="Web-{4F59BD27-3A19-45A2-9471-A079D9ADF3EF}" dt="2018-12-04T19:13:20.330" v="97" actId="14100"/>
          <ac:picMkLst>
            <pc:docMk/>
            <pc:sldMk cId="622877660" sldId="270"/>
            <ac:picMk id="16" creationId="{3DC44F69-2F8F-4845-8786-8C0490E8D36C}"/>
          </ac:picMkLst>
        </pc:picChg>
      </pc:sldChg>
      <pc:sldChg chg="addSp modSp new">
        <pc:chgData name="Alisa Makhmutova" userId="S::phd.makhmutova@griat.kai.ru::64a3150c-af19-4f9b-b724-854d9905a201" providerId="AD" clId="Web-{4F59BD27-3A19-45A2-9471-A079D9ADF3EF}" dt="2018-12-04T19:39:25.326" v="134" actId="20577"/>
        <pc:sldMkLst>
          <pc:docMk/>
          <pc:sldMk cId="1854551722" sldId="271"/>
        </pc:sldMkLst>
        <pc:spChg chg="mod">
          <ac:chgData name="Alisa Makhmutova" userId="S::phd.makhmutova@griat.kai.ru::64a3150c-af19-4f9b-b724-854d9905a201" providerId="AD" clId="Web-{4F59BD27-3A19-45A2-9471-A079D9ADF3EF}" dt="2018-12-04T19:15:01.253" v="104" actId="20577"/>
          <ac:spMkLst>
            <pc:docMk/>
            <pc:sldMk cId="1854551722" sldId="271"/>
            <ac:spMk id="2" creationId="{9F423CBB-64F6-4837-9B41-61B6A9B181B8}"/>
          </ac:spMkLst>
        </pc:spChg>
        <pc:spChg chg="mod">
          <ac:chgData name="Alisa Makhmutova" userId="S::phd.makhmutova@griat.kai.ru::64a3150c-af19-4f9b-b724-854d9905a201" providerId="AD" clId="Web-{4F59BD27-3A19-45A2-9471-A079D9ADF3EF}" dt="2018-12-04T19:38:14.701" v="123" actId="1076"/>
          <ac:spMkLst>
            <pc:docMk/>
            <pc:sldMk cId="1854551722" sldId="271"/>
            <ac:spMk id="3" creationId="{A4C0BED0-5624-4568-B4CD-3E2F6BA64C6B}"/>
          </ac:spMkLst>
        </pc:spChg>
        <pc:spChg chg="add">
          <ac:chgData name="Alisa Makhmutova" userId="S::phd.makhmutova@griat.kai.ru::64a3150c-af19-4f9b-b724-854d9905a201" providerId="AD" clId="Web-{4F59BD27-3A19-45A2-9471-A079D9ADF3EF}" dt="2018-12-04T19:14:43.331" v="100"/>
          <ac:spMkLst>
            <pc:docMk/>
            <pc:sldMk cId="1854551722" sldId="271"/>
            <ac:spMk id="6" creationId="{4E8280AD-8381-4AC2-822E-0549F2A537C3}"/>
          </ac:spMkLst>
        </pc:spChg>
        <pc:spChg chg="add mod">
          <ac:chgData name="Alisa Makhmutova" userId="S::phd.makhmutova@griat.kai.ru::64a3150c-af19-4f9b-b724-854d9905a201" providerId="AD" clId="Web-{4F59BD27-3A19-45A2-9471-A079D9ADF3EF}" dt="2018-12-04T19:39:25.326" v="134" actId="20577"/>
          <ac:spMkLst>
            <pc:docMk/>
            <pc:sldMk cId="1854551722" sldId="271"/>
            <ac:spMk id="16" creationId="{CD1D0105-A856-48D1-AEC1-AD8DE3301D05}"/>
          </ac:spMkLst>
        </pc:spChg>
        <pc:grpChg chg="add">
          <ac:chgData name="Alisa Makhmutova" userId="S::phd.makhmutova@griat.kai.ru::64a3150c-af19-4f9b-b724-854d9905a201" providerId="AD" clId="Web-{4F59BD27-3A19-45A2-9471-A079D9ADF3EF}" dt="2018-12-04T19:14:43.331" v="101"/>
          <ac:grpSpMkLst>
            <pc:docMk/>
            <pc:sldMk cId="1854551722" sldId="271"/>
            <ac:grpSpMk id="15" creationId="{31B610E0-5513-4E0C-949D-CE9828DD2A54}"/>
          </ac:grpSpMkLst>
        </pc:grpChg>
        <pc:picChg chg="add mod">
          <ac:chgData name="Alisa Makhmutova" userId="S::phd.makhmutova@griat.kai.ru::64a3150c-af19-4f9b-b724-854d9905a201" providerId="AD" clId="Web-{4F59BD27-3A19-45A2-9471-A079D9ADF3EF}" dt="2018-12-04T19:38:17.217" v="124" actId="1076"/>
          <ac:picMkLst>
            <pc:docMk/>
            <pc:sldMk cId="1854551722" sldId="271"/>
            <ac:picMk id="5" creationId="{349ABACC-01A5-4498-A75C-3DFB39C4E8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1A2F6-963B-464B-95BE-E75BAB7F22C2}" type="datetimeFigureOut">
              <a:rPr lang="ru-RU" smtClean="0"/>
              <a:t>26.11.2020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57A57-45E1-41C2-A77E-1A2077D0D8A9}" type="slidenum">
              <a:rPr lang="ru-RU" smtClean="0"/>
              <a:t>‹#›</a:t>
            </a:fld>
            <a:endParaRPr lang="ru-RU"/>
          </a:p>
        </p:txBody>
      </p:sp>
    </p:spTree>
    <p:extLst>
      <p:ext uri="{BB962C8B-B14F-4D97-AF65-F5344CB8AC3E}">
        <p14:creationId xmlns:p14="http://schemas.microsoft.com/office/powerpoint/2010/main" val="289791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47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E57A57-45E1-41C2-A77E-1A2077D0D8A9}" type="slidenum">
              <a:rPr lang="ru-RU" smtClean="0"/>
              <a:t>2</a:t>
            </a:fld>
            <a:endParaRPr lang="ru-RU"/>
          </a:p>
        </p:txBody>
      </p:sp>
    </p:spTree>
    <p:extLst>
      <p:ext uri="{BB962C8B-B14F-4D97-AF65-F5344CB8AC3E}">
        <p14:creationId xmlns:p14="http://schemas.microsoft.com/office/powerpoint/2010/main" val="1122260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EE57A57-45E1-41C2-A77E-1A2077D0D8A9}" type="slidenum">
              <a:rPr lang="ru-RU" smtClean="0"/>
              <a:t>12</a:t>
            </a:fld>
            <a:endParaRPr lang="ru-RU"/>
          </a:p>
        </p:txBody>
      </p:sp>
    </p:spTree>
    <p:extLst>
      <p:ext uri="{BB962C8B-B14F-4D97-AF65-F5344CB8AC3E}">
        <p14:creationId xmlns:p14="http://schemas.microsoft.com/office/powerpoint/2010/main" val="136483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EE57A57-45E1-41C2-A77E-1A2077D0D8A9}" type="slidenum">
              <a:rPr lang="ru-RU" smtClean="0"/>
              <a:t>24</a:t>
            </a:fld>
            <a:endParaRPr lang="ru-RU"/>
          </a:p>
        </p:txBody>
      </p:sp>
    </p:spTree>
    <p:extLst>
      <p:ext uri="{BB962C8B-B14F-4D97-AF65-F5344CB8AC3E}">
        <p14:creationId xmlns:p14="http://schemas.microsoft.com/office/powerpoint/2010/main" val="10793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898EA5-3AE2-4A8F-9C03-111F2F5DE2E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E749459-4E73-41B2-81A6-F61A5AFD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DBDCFDA-D8E8-47F4-801A-B781797662EB}"/>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90DFAA52-E0E8-45A2-BC41-5022B69C14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F5507E-985D-4C11-A03F-DBB9286D981F}"/>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27772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038B3A-F91C-4377-BD4B-F2764B01F3E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D0D7B82-9937-4A46-898C-43E2D395AD9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CDA92AE-80C7-4568-8ED6-CE3BEE3552DD}"/>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7CF10EBB-E87E-4378-921B-D04B4B74D9D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DD5C460-71E0-42C0-AC74-149B366A2B8C}"/>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3329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78CE441-B18C-49E3-8642-5FA0B48EF96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AEEC3D2-F362-44E7-8E79-E92AA24C2A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A3E66D-C62E-4EB7-922A-746C893B395E}"/>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67C9CCBB-FDE0-4DDC-B5B5-F7740201FA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65A249B-7A43-425C-B70E-75E302800503}"/>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26084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09"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endParaRPr sz="1867" kern="0" dirty="0">
              <a:solidFill>
                <a:srgbClr val="000000"/>
              </a:solidFill>
              <a:latin typeface="Arvo"/>
              <a:ea typeface="Arvo"/>
              <a:cs typeface="Arvo"/>
              <a:sym typeface="Arvo"/>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4" name="Shape 14"/>
          <p:cNvGrpSpPr/>
          <p:nvPr/>
        </p:nvGrpSpPr>
        <p:grpSpPr>
          <a:xfrm rot="10800000" flipH="1">
            <a:off x="1" y="1454349"/>
            <a:ext cx="11796668" cy="3949299"/>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7" name="Shape 17"/>
          <p:cNvGrpSpPr/>
          <p:nvPr/>
        </p:nvGrpSpPr>
        <p:grpSpPr>
          <a:xfrm>
            <a:off x="4902980" y="5704464"/>
            <a:ext cx="7307771" cy="577328"/>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Tree>
    <p:extLst>
      <p:ext uri="{BB962C8B-B14F-4D97-AF65-F5344CB8AC3E}">
        <p14:creationId xmlns:p14="http://schemas.microsoft.com/office/powerpoint/2010/main" val="154659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53"/>
            <a:ext cx="9429907" cy="1769752"/>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70" name="Shape 70"/>
          <p:cNvGrpSpPr/>
          <p:nvPr/>
        </p:nvGrpSpPr>
        <p:grpSpPr>
          <a:xfrm>
            <a:off x="9262456" y="5963629"/>
            <a:ext cx="2937105" cy="894392"/>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7" name="Shape 7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71868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53"/>
            <a:ext cx="9429907" cy="1769752"/>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90" name="Shape 90"/>
          <p:cNvGrpSpPr/>
          <p:nvPr/>
        </p:nvGrpSpPr>
        <p:grpSpPr>
          <a:xfrm>
            <a:off x="9262456" y="5963629"/>
            <a:ext cx="2937105" cy="894392"/>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85700" y="2050649"/>
            <a:ext cx="4504400"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0" name="Shape 100"/>
          <p:cNvSpPr txBox="1">
            <a:spLocks noGrp="1"/>
          </p:cNvSpPr>
          <p:nvPr>
            <p:ph type="body" idx="2"/>
          </p:nvPr>
        </p:nvSpPr>
        <p:spPr>
          <a:xfrm>
            <a:off x="5861498" y="2050649"/>
            <a:ext cx="4504399"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47360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53"/>
            <a:ext cx="9429907" cy="1769752"/>
            <a:chOff x="-3" y="40"/>
            <a:chExt cx="7072430" cy="1327314"/>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05" name="Shape 105"/>
            <p:cNvGrpSpPr/>
            <p:nvPr/>
          </p:nvGrpSpPr>
          <p:grpSpPr>
            <a:xfrm rot="10800000" flipH="1">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08" name="Shape 108"/>
            <p:cNvGrpSpPr/>
            <p:nvPr/>
          </p:nvGrpSpPr>
          <p:grpSpPr>
            <a:xfrm rot="10800000" flipH="1">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11" name="Shape 111"/>
          <p:cNvGrpSpPr/>
          <p:nvPr/>
        </p:nvGrpSpPr>
        <p:grpSpPr>
          <a:xfrm>
            <a:off x="9262456" y="5963629"/>
            <a:ext cx="2937105" cy="894392"/>
            <a:chOff x="5575241" y="4472722"/>
            <a:chExt cx="2202829" cy="670794"/>
          </a:xfrm>
        </p:grpSpPr>
        <p:sp>
          <p:nvSpPr>
            <p:cNvPr id="112" name="Shape 11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8" name="Shape 11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0" name="Shape 120"/>
          <p:cNvSpPr txBox="1">
            <a:spLocks noGrp="1"/>
          </p:cNvSpPr>
          <p:nvPr>
            <p:ph type="body" idx="1"/>
          </p:nvPr>
        </p:nvSpPr>
        <p:spPr>
          <a:xfrm>
            <a:off x="1160600"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1" name="Shape 121"/>
          <p:cNvSpPr txBox="1">
            <a:spLocks noGrp="1"/>
          </p:cNvSpPr>
          <p:nvPr>
            <p:ph type="body" idx="2"/>
          </p:nvPr>
        </p:nvSpPr>
        <p:spPr>
          <a:xfrm>
            <a:off x="4311516"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2" name="Shape 122"/>
          <p:cNvSpPr txBox="1">
            <a:spLocks noGrp="1"/>
          </p:cNvSpPr>
          <p:nvPr>
            <p:ph type="body" idx="3"/>
          </p:nvPr>
        </p:nvSpPr>
        <p:spPr>
          <a:xfrm>
            <a:off x="7387532"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825566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53"/>
            <a:ext cx="9429907" cy="1769752"/>
            <a:chOff x="-3" y="40"/>
            <a:chExt cx="7072430" cy="1327314"/>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27" name="Shape 127"/>
            <p:cNvGrpSpPr/>
            <p:nvPr/>
          </p:nvGrpSpPr>
          <p:grpSpPr>
            <a:xfrm rot="10800000" flipH="1">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30" name="Shape 130"/>
            <p:cNvGrpSpPr/>
            <p:nvPr/>
          </p:nvGrpSpPr>
          <p:grpSpPr>
            <a:xfrm rot="10800000" flipH="1">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33" name="Shape 133"/>
          <p:cNvGrpSpPr/>
          <p:nvPr/>
        </p:nvGrpSpPr>
        <p:grpSpPr>
          <a:xfrm>
            <a:off x="9262456" y="5963629"/>
            <a:ext cx="2937105" cy="894392"/>
            <a:chOff x="5575241" y="4472722"/>
            <a:chExt cx="2202829" cy="670794"/>
          </a:xfrm>
        </p:grpSpPr>
        <p:sp>
          <p:nvSpPr>
            <p:cNvPr id="134" name="Shape 13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0" name="Shape 14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623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3" y="5963629"/>
            <a:ext cx="8915767" cy="894392"/>
            <a:chOff x="5589287" y="4472722"/>
            <a:chExt cx="6686825" cy="670794"/>
          </a:xfrm>
        </p:grpSpPr>
        <p:sp>
          <p:nvSpPr>
            <p:cNvPr id="145" name="Shape 145"/>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1" name="Shape 151"/>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ct val="100000"/>
              <a:buNone/>
              <a:defRPr sz="1733"/>
            </a:lvl1pPr>
          </a:lstStyle>
          <a:p>
            <a:endParaRP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54" name="Shape 154"/>
          <p:cNvGrpSpPr/>
          <p:nvPr/>
        </p:nvGrpSpPr>
        <p:grpSpPr>
          <a:xfrm rot="10800000">
            <a:off x="-10" y="-3"/>
            <a:ext cx="2937105" cy="894392"/>
            <a:chOff x="5575241" y="4472722"/>
            <a:chExt cx="2202829" cy="670794"/>
          </a:xfrm>
        </p:grpSpPr>
        <p:sp>
          <p:nvSpPr>
            <p:cNvPr id="155" name="Shape 155"/>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1" name="Shape 161"/>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3132754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64" name="Shape 164"/>
          <p:cNvGrpSpPr/>
          <p:nvPr/>
        </p:nvGrpSpPr>
        <p:grpSpPr>
          <a:xfrm>
            <a:off x="9262456" y="5963629"/>
            <a:ext cx="2937105" cy="894392"/>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1" name="Shape 171"/>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grpSp>
        <p:nvGrpSpPr>
          <p:cNvPr id="172" name="Shape 172"/>
          <p:cNvGrpSpPr/>
          <p:nvPr/>
        </p:nvGrpSpPr>
        <p:grpSpPr>
          <a:xfrm rot="10800000">
            <a:off x="-10" y="-3"/>
            <a:ext cx="2937105" cy="894392"/>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9" name="Shape 17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298039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8ABB28-0351-4A6C-A57F-53F5EB5395B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43A6C4-920C-4B96-8EC1-FB43556EE5D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81708F-32C1-4062-8026-F21F15A7420D}"/>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EB9DBFB1-AFC1-45BD-B791-E2DB1D6E7C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E2B7B2-D2E0-4456-81F6-B34B5ACBBB38}"/>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84549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5D9019-35F3-4859-9B64-5124E5A0B59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3AE5039-AA86-4CC9-8006-BC0E43F82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A715C53-9504-4A99-A728-C3B833518CD8}"/>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CC1815CC-1A89-4D7C-878B-8BFD230B5C5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256278-F869-4B70-8338-2D9C8E29F816}"/>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85588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E69D2A-EDAA-4FB4-BFC4-312B5A5E529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EDEA25E-A9BC-4CA8-824F-9EEFDB874B7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A005C84-7A99-4211-AFC5-9ABC31E410F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653458E-A3B9-4FA5-A546-5C0AD4A95BCD}"/>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6" name="Нижний колонтитул 5">
            <a:extLst>
              <a:ext uri="{FF2B5EF4-FFF2-40B4-BE49-F238E27FC236}">
                <a16:creationId xmlns:a16="http://schemas.microsoft.com/office/drawing/2014/main" id="{A4A59700-AB25-4083-A17C-CA79658ABB0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45A4222-F4C3-4659-AA8B-78BBFCE8764A}"/>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7715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B1814E-EEBC-4664-A964-59F39EBC55B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3D761B2-3A64-4F94-A72F-0E689D51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C0F85DF-5B3C-42BC-9B88-FF61778FD9D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9BF8B9A-C03D-4D68-B223-76054D5C7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414E0B4-AF95-4452-B9F2-B0B3B6142E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5E2D596-4B65-49A1-901F-A13A60E0B973}"/>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8" name="Нижний колонтитул 7">
            <a:extLst>
              <a:ext uri="{FF2B5EF4-FFF2-40B4-BE49-F238E27FC236}">
                <a16:creationId xmlns:a16="http://schemas.microsoft.com/office/drawing/2014/main" id="{29B3FB78-F264-4F1A-923A-2DA84E1B195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CE4BBDB-55F3-4706-BAEE-375E801824BB}"/>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57063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09ED1-B1E1-4AB9-9C11-067F078E4D2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5C43F37-56A4-48C5-8CCE-8052F31BCDC2}"/>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4" name="Нижний колонтитул 3">
            <a:extLst>
              <a:ext uri="{FF2B5EF4-FFF2-40B4-BE49-F238E27FC236}">
                <a16:creationId xmlns:a16="http://schemas.microsoft.com/office/drawing/2014/main" id="{3B623882-E93B-4747-92AC-9A6C9729690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7929373-C4A1-4EF4-92D4-2AF098E536C2}"/>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73173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48F523D-FD2B-4C7B-90DA-6D93EE8E8F57}"/>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3" name="Нижний колонтитул 2">
            <a:extLst>
              <a:ext uri="{FF2B5EF4-FFF2-40B4-BE49-F238E27FC236}">
                <a16:creationId xmlns:a16="http://schemas.microsoft.com/office/drawing/2014/main" id="{8724F21B-E30C-4F3D-A5E5-C88B271CDC6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49745EC-75E2-4941-8596-CEED0E69DAFD}"/>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96031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57889E-BD72-458A-B8E4-AE00E3BCAF6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2C5BF1C-6216-41A7-B2B4-05061C41C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B963C1E-25C7-4125-BBF2-070B14C8F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B7ABB7-83F9-460A-BD72-F51AA9B3078A}"/>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6" name="Нижний колонтитул 5">
            <a:extLst>
              <a:ext uri="{FF2B5EF4-FFF2-40B4-BE49-F238E27FC236}">
                <a16:creationId xmlns:a16="http://schemas.microsoft.com/office/drawing/2014/main" id="{A8FA6904-EF53-4555-B93C-7ACBBB69D10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FD4D91D-2770-40C7-AA42-9B86E503547D}"/>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41640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8D17B-7844-456A-B724-08ADF5225E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7496ED1-7220-41B9-A545-CA8488B74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A2CE043-9431-44D6-B71F-42C9448FE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FA1577-B3CF-46F8-BC3C-D219B31C1844}"/>
              </a:ext>
            </a:extLst>
          </p:cNvPr>
          <p:cNvSpPr>
            <a:spLocks noGrp="1"/>
          </p:cNvSpPr>
          <p:nvPr>
            <p:ph type="dt" sz="half" idx="10"/>
          </p:nvPr>
        </p:nvSpPr>
        <p:spPr/>
        <p:txBody>
          <a:bodyPr/>
          <a:lstStyle/>
          <a:p>
            <a:fld id="{E08BA3C3-70C5-4B4A-9026-AD7363C97FEE}" type="datetimeFigureOut">
              <a:rPr lang="ru-RU" smtClean="0"/>
              <a:t>26.11.2020</a:t>
            </a:fld>
            <a:endParaRPr lang="ru-RU"/>
          </a:p>
        </p:txBody>
      </p:sp>
      <p:sp>
        <p:nvSpPr>
          <p:cNvPr id="6" name="Нижний колонтитул 5">
            <a:extLst>
              <a:ext uri="{FF2B5EF4-FFF2-40B4-BE49-F238E27FC236}">
                <a16:creationId xmlns:a16="http://schemas.microsoft.com/office/drawing/2014/main" id="{79B70E4E-D15F-4A0D-AEA6-97F501230C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68317E-CFB5-455E-8EB2-2AB6C604EDBF}"/>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9677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A5071-4841-497A-A2D3-7AD07AE8A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E0F0566-846F-4ECB-B835-C1C8EE8C0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204927-C0B7-436D-8762-1484AF2DE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BA3C3-70C5-4B4A-9026-AD7363C97FEE}" type="datetimeFigureOut">
              <a:rPr lang="ru-RU" smtClean="0"/>
              <a:t>26.11.2020</a:t>
            </a:fld>
            <a:endParaRPr lang="ru-RU"/>
          </a:p>
        </p:txBody>
      </p:sp>
      <p:sp>
        <p:nvSpPr>
          <p:cNvPr id="5" name="Нижний колонтитул 4">
            <a:extLst>
              <a:ext uri="{FF2B5EF4-FFF2-40B4-BE49-F238E27FC236}">
                <a16:creationId xmlns:a16="http://schemas.microsoft.com/office/drawing/2014/main" id="{524CD0A2-C3CE-4E2A-9E54-0EA92DC48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65191DB-E272-467A-9F0B-B3402D61C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672C9-FF91-4BD5-A04C-60A7928264EA}" type="slidenum">
              <a:rPr lang="ru-RU" smtClean="0"/>
              <a:t>‹#›</a:t>
            </a:fld>
            <a:endParaRPr lang="ru-RU"/>
          </a:p>
        </p:txBody>
      </p:sp>
    </p:spTree>
    <p:extLst>
      <p:ext uri="{BB962C8B-B14F-4D97-AF65-F5344CB8AC3E}">
        <p14:creationId xmlns:p14="http://schemas.microsoft.com/office/powerpoint/2010/main" val="139257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pPr algn="r"/>
            <a:fld id="{00000000-1234-1234-1234-123412341234}" type="slidenum">
              <a:rPr lang="en" sz="1600" b="1" kern="0">
                <a:solidFill>
                  <a:srgbClr val="FFFFFF"/>
                </a:solidFill>
                <a:latin typeface="Roboto Condensed"/>
                <a:ea typeface="Roboto Condensed"/>
                <a:cs typeface="Roboto Condensed"/>
                <a:sym typeface="Roboto Condensed"/>
              </a:rPr>
              <a:pPr algn="r"/>
              <a:t>‹#›</a:t>
            </a:fld>
            <a:endParaRPr lang="en" sz="1600" b="1" kern="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93264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8064" y="1472440"/>
            <a:ext cx="7157200" cy="3949200"/>
          </a:xfrm>
          <a:prstGeom prst="rect">
            <a:avLst/>
          </a:prstGeom>
        </p:spPr>
        <p:txBody>
          <a:bodyPr wrap="square" lIns="121900" tIns="121900" rIns="121900" bIns="121900" anchor="ctr" anchorCtr="0">
            <a:noAutofit/>
          </a:bodyPr>
          <a:lstStyle/>
          <a:p>
            <a:r>
              <a:rPr lang="en" dirty="0"/>
              <a:t>Neural Networks</a:t>
            </a:r>
            <a:br>
              <a:rPr lang="en" dirty="0"/>
            </a:br>
            <a:r>
              <a:rPr lang="en-US" sz="4400" dirty="0"/>
              <a:t>Semester 1</a:t>
            </a:r>
            <a:r>
              <a:rPr lang="en-US" dirty="0"/>
              <a:t/>
            </a:r>
            <a:br>
              <a:rPr lang="en-US" dirty="0"/>
            </a:br>
            <a:r>
              <a:rPr lang="en-US" sz="2400" dirty="0"/>
              <a:t>Practical works for GRIAT </a:t>
            </a:r>
            <a:r>
              <a:rPr lang="ru-RU" sz="2400" dirty="0"/>
              <a:t/>
            </a:r>
            <a:br>
              <a:rPr lang="ru-RU" sz="2400" dirty="0"/>
            </a:br>
            <a:r>
              <a:rPr lang="en-US" sz="2400" dirty="0"/>
              <a:t>RCSE master program</a:t>
            </a:r>
            <a:br>
              <a:rPr lang="en-US" sz="2400" dirty="0"/>
            </a:br>
            <a:r>
              <a:rPr lang="ru-RU" sz="2400" dirty="0"/>
              <a:t/>
            </a:r>
            <a:br>
              <a:rPr lang="ru-RU" sz="2400" dirty="0"/>
            </a:br>
            <a:r>
              <a:rPr lang="en-US" sz="2400" dirty="0"/>
              <a:t>Teacher: Makhmutova Alisa </a:t>
            </a:r>
            <a:r>
              <a:rPr lang="en-US" sz="2400" dirty="0" err="1"/>
              <a:t>Zufarovna</a:t>
            </a:r>
            <a:r>
              <a:rPr lang="en-US" sz="2400" dirty="0"/>
              <a:t/>
            </a:r>
            <a:br>
              <a:rPr lang="en-US" sz="2400" dirty="0"/>
            </a:br>
            <a:r>
              <a:rPr lang="en-US" sz="2400" dirty="0"/>
              <a:t>AZMakhmutova@kai.ru </a:t>
            </a:r>
            <a:endParaRPr lang="en" sz="2400" dirty="0"/>
          </a:p>
        </p:txBody>
      </p:sp>
    </p:spTree>
    <p:extLst>
      <p:ext uri="{BB962C8B-B14F-4D97-AF65-F5344CB8AC3E}">
        <p14:creationId xmlns:p14="http://schemas.microsoft.com/office/powerpoint/2010/main" val="59350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10</a:t>
            </a:fld>
            <a:endParaRPr lang="en">
              <a:solidFill>
                <a:srgbClr val="000000"/>
              </a:solidFill>
            </a:endParaRPr>
          </a:p>
        </p:txBody>
      </p:sp>
      <p:pic>
        <p:nvPicPr>
          <p:cNvPr id="3074" name="Picture 2" descr="word2vec-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58" y="2611991"/>
            <a:ext cx="11524664" cy="2853144"/>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
          <p:cNvSpPr>
            <a:spLocks noGrp="1"/>
          </p:cNvSpPr>
          <p:nvPr>
            <p:ph type="title"/>
          </p:nvPr>
        </p:nvSpPr>
        <p:spPr>
          <a:xfrm>
            <a:off x="1085700" y="523433"/>
            <a:ext cx="7323200" cy="1021600"/>
          </a:xfrm>
        </p:spPr>
        <p:txBody>
          <a:bodyPr/>
          <a:lstStyle/>
          <a:p>
            <a:r>
              <a:rPr lang="en-GB" dirty="0"/>
              <a:t>Word Embedding (word2vec)</a:t>
            </a:r>
            <a:endParaRPr lang="ru-RU" dirty="0"/>
          </a:p>
        </p:txBody>
      </p:sp>
      <p:grpSp>
        <p:nvGrpSpPr>
          <p:cNvPr id="8" name="Shape 271"/>
          <p:cNvGrpSpPr/>
          <p:nvPr/>
        </p:nvGrpSpPr>
        <p:grpSpPr>
          <a:xfrm>
            <a:off x="416620" y="783013"/>
            <a:ext cx="412029" cy="502449"/>
            <a:chOff x="596350" y="929175"/>
            <a:chExt cx="407950" cy="497475"/>
          </a:xfrm>
        </p:grpSpPr>
        <p:sp>
          <p:nvSpPr>
            <p:cNvPr id="9"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50178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Approximate Training</a:t>
            </a:r>
            <a:endParaRPr lang="ru-RU" dirty="0"/>
          </a:p>
        </p:txBody>
      </p:sp>
      <p:sp>
        <p:nvSpPr>
          <p:cNvPr id="3" name="Текст 2"/>
          <p:cNvSpPr>
            <a:spLocks noGrp="1"/>
          </p:cNvSpPr>
          <p:nvPr>
            <p:ph type="body" idx="1"/>
          </p:nvPr>
        </p:nvSpPr>
        <p:spPr>
          <a:xfrm>
            <a:off x="191386" y="1769800"/>
            <a:ext cx="11738344" cy="4194000"/>
          </a:xfrm>
        </p:spPr>
        <p:txBody>
          <a:bodyPr/>
          <a:lstStyle/>
          <a:p>
            <a:r>
              <a:rPr lang="en-GB" dirty="0" smtClean="0"/>
              <a:t>F</a:t>
            </a:r>
            <a:r>
              <a:rPr lang="en-US" dirty="0" smtClean="0"/>
              <a:t>or </a:t>
            </a:r>
            <a:r>
              <a:rPr lang="en-US" dirty="0"/>
              <a:t>both the skip-gram model and CBOW model, because they both get the conditional probability using a </a:t>
            </a:r>
            <a:r>
              <a:rPr lang="en-US" i="1" dirty="0" err="1"/>
              <a:t>softmax</a:t>
            </a:r>
            <a:r>
              <a:rPr lang="en-US" i="1" dirty="0"/>
              <a:t> operation</a:t>
            </a:r>
            <a:r>
              <a:rPr lang="en-US" dirty="0"/>
              <a:t>, the gradient computation for each step contains the sum of the number of items in the dictionary size. For larger dictionaries with hundreds of thousands or even millions of words, the overhead for computing each gradient may be too high. </a:t>
            </a:r>
            <a:endParaRPr lang="en-US" dirty="0" smtClean="0"/>
          </a:p>
          <a:p>
            <a:r>
              <a:rPr lang="en-US" dirty="0" smtClean="0"/>
              <a:t>In </a:t>
            </a:r>
            <a:r>
              <a:rPr lang="en-US" dirty="0"/>
              <a:t>order to reduce such computational complexity, two approximate training </a:t>
            </a:r>
            <a:r>
              <a:rPr lang="en-US" dirty="0" smtClean="0"/>
              <a:t>methods will be introduced: </a:t>
            </a:r>
            <a:r>
              <a:rPr lang="en-US" i="1" dirty="0"/>
              <a:t>negative sampling and hierarchical </a:t>
            </a:r>
            <a:r>
              <a:rPr lang="en-US" i="1" dirty="0" err="1"/>
              <a:t>softmax</a:t>
            </a:r>
            <a:r>
              <a:rPr lang="en-US" i="1" dirty="0"/>
              <a:t>. </a:t>
            </a:r>
            <a:endParaRPr lang="ru-RU" i="1"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11</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419575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Negative Sampling</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12</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2050" name="Picture 2" descr="word2vec: negative sampling (in layman term)?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6" y="1959804"/>
            <a:ext cx="8941084" cy="4642996"/>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9107089" y="1676815"/>
            <a:ext cx="2771146" cy="923330"/>
          </a:xfrm>
          <a:prstGeom prst="rect">
            <a:avLst/>
          </a:prstGeom>
        </p:spPr>
        <p:txBody>
          <a:bodyPr wrap="square">
            <a:spAutoFit/>
          </a:bodyPr>
          <a:lstStyle/>
          <a:p>
            <a:pPr algn="just"/>
            <a:r>
              <a:rPr lang="en-US" dirty="0"/>
              <a:t>Negative sampling modifies the original objective function.</a:t>
            </a:r>
            <a:endParaRPr lang="ru-RU" dirty="0"/>
          </a:p>
        </p:txBody>
      </p:sp>
      <p:sp>
        <p:nvSpPr>
          <p:cNvPr id="15" name="Прямоугольник 14"/>
          <p:cNvSpPr/>
          <p:nvPr/>
        </p:nvSpPr>
        <p:spPr>
          <a:xfrm>
            <a:off x="9107089" y="2821412"/>
            <a:ext cx="3048000" cy="3139321"/>
          </a:xfrm>
          <a:prstGeom prst="rect">
            <a:avLst/>
          </a:prstGeom>
        </p:spPr>
        <p:txBody>
          <a:bodyPr wrap="square">
            <a:spAutoFit/>
          </a:bodyPr>
          <a:lstStyle/>
          <a:p>
            <a:pPr algn="just"/>
            <a:r>
              <a:rPr lang="en-US" dirty="0"/>
              <a:t>The essence of this approach is that we maximize the likelihood of meeting for the desired word in a typical context (the one that is often found in our corpus) and at the same time minimizing the likelihood of meeting in an atypical context (one that rarely or never occurs).</a:t>
            </a:r>
            <a:endParaRPr lang="ru-RU" dirty="0"/>
          </a:p>
        </p:txBody>
      </p:sp>
    </p:spTree>
    <p:extLst>
      <p:ext uri="{BB962C8B-B14F-4D97-AF65-F5344CB8AC3E}">
        <p14:creationId xmlns:p14="http://schemas.microsoft.com/office/powerpoint/2010/main" val="264753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13</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Negative Sampling</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Прямоугольник 13"/>
          <p:cNvSpPr/>
          <p:nvPr/>
        </p:nvSpPr>
        <p:spPr>
          <a:xfrm>
            <a:off x="6386623" y="1869401"/>
            <a:ext cx="5560828" cy="3693319"/>
          </a:xfrm>
          <a:prstGeom prst="rect">
            <a:avLst/>
          </a:prstGeom>
        </p:spPr>
        <p:txBody>
          <a:bodyPr wrap="square">
            <a:spAutoFit/>
          </a:bodyPr>
          <a:lstStyle/>
          <a:p>
            <a:r>
              <a:rPr lang="en-US" dirty="0"/>
              <a:t>Negative sampling reduces computation by sampling just N negative instances along with the target word instead of sampling the whole vocabulary.</a:t>
            </a:r>
          </a:p>
          <a:p>
            <a:endParaRPr lang="en-US" dirty="0"/>
          </a:p>
          <a:p>
            <a:r>
              <a:rPr lang="en-US" dirty="0"/>
              <a:t>Technically, negative sampling ignores most of the ‘0’ in the one-hot label word vector, and only propagates and updates the weights for the target and a few negative classes which were randomly sampled.</a:t>
            </a:r>
          </a:p>
          <a:p>
            <a:r>
              <a:rPr lang="en-US" dirty="0"/>
              <a:t>More concretely, negative sampling samples negative instances(words) along with the target word and minimizes the log-likelihood of the sampled negative instances while maximizing the log-likelihood of the target word.</a:t>
            </a:r>
            <a:endParaRPr lang="ru-RU" dirty="0"/>
          </a:p>
        </p:txBody>
      </p:sp>
      <p:pic>
        <p:nvPicPr>
          <p:cNvPr id="4098" name="Picture 2" descr="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1" y="1807359"/>
            <a:ext cx="5767541" cy="3583181"/>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0" y="5562720"/>
            <a:ext cx="9525991" cy="1200329"/>
          </a:xfrm>
          <a:prstGeom prst="rect">
            <a:avLst/>
          </a:prstGeom>
        </p:spPr>
        <p:txBody>
          <a:bodyPr wrap="square">
            <a:spAutoFit/>
          </a:bodyPr>
          <a:lstStyle/>
          <a:p>
            <a:r>
              <a:rPr lang="en-US" dirty="0" smtClean="0"/>
              <a:t>The negative samples are chosen using a unigram distribution.</a:t>
            </a:r>
          </a:p>
          <a:p>
            <a:endParaRPr lang="en-US" dirty="0" smtClean="0"/>
          </a:p>
          <a:p>
            <a:r>
              <a:rPr lang="en-US" dirty="0" smtClean="0"/>
              <a:t>Essentially, the probability for selecting a word as a negative sample is related to its frequency, with more frequent words being more likely to be selected as negative samples.</a:t>
            </a:r>
            <a:endParaRPr lang="ru-RU" dirty="0"/>
          </a:p>
        </p:txBody>
      </p:sp>
    </p:spTree>
    <p:extLst>
      <p:ext uri="{BB962C8B-B14F-4D97-AF65-F5344CB8AC3E}">
        <p14:creationId xmlns:p14="http://schemas.microsoft.com/office/powerpoint/2010/main" val="217135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215526" y="153650"/>
            <a:ext cx="11925007" cy="4194000"/>
          </a:xfrm>
        </p:spPr>
        <p:txBody>
          <a:bodyPr/>
          <a:lstStyle/>
          <a:p>
            <a:r>
              <a:rPr lang="en-US" dirty="0"/>
              <a:t>Hierarchical </a:t>
            </a:r>
            <a:r>
              <a:rPr lang="en-US" dirty="0" err="1"/>
              <a:t>softmax</a:t>
            </a:r>
            <a:r>
              <a:rPr lang="en-US" dirty="0"/>
              <a:t> is another type of approximate training method. It uses a binary tree for data </a:t>
            </a:r>
            <a:r>
              <a:rPr lang="en-US" dirty="0" smtClean="0"/>
              <a:t>structure</a:t>
            </a:r>
            <a:r>
              <a:rPr lang="ru-RU" dirty="0" smtClean="0"/>
              <a:t>.</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14</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Hierarchical </a:t>
            </a:r>
            <a:r>
              <a:rPr lang="en-GB" dirty="0" err="1"/>
              <a:t>Softmax</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363231" y="2870771"/>
            <a:ext cx="7509137" cy="3806475"/>
          </a:xfrm>
          <a:prstGeom prst="rect">
            <a:avLst/>
          </a:prstGeom>
        </p:spPr>
      </p:pic>
      <p:sp>
        <p:nvSpPr>
          <p:cNvPr id="15" name="Прямоугольник 14"/>
          <p:cNvSpPr/>
          <p:nvPr/>
        </p:nvSpPr>
        <p:spPr>
          <a:xfrm>
            <a:off x="5539238" y="2870771"/>
            <a:ext cx="6951225" cy="369332"/>
          </a:xfrm>
          <a:prstGeom prst="rect">
            <a:avLst/>
          </a:prstGeom>
        </p:spPr>
        <p:txBody>
          <a:bodyPr wrap="square">
            <a:spAutoFit/>
          </a:bodyPr>
          <a:lstStyle/>
          <a:p>
            <a:r>
              <a:rPr lang="en-US" dirty="0"/>
              <a:t>Each leaf node of the tree represents a word in the dictionary.</a:t>
            </a:r>
            <a:endParaRPr lang="ru-RU" dirty="0"/>
          </a:p>
        </p:txBody>
      </p:sp>
      <p:sp>
        <p:nvSpPr>
          <p:cNvPr id="16" name="Прямоугольник 15"/>
          <p:cNvSpPr/>
          <p:nvPr/>
        </p:nvSpPr>
        <p:spPr>
          <a:xfrm>
            <a:off x="7493512" y="3510499"/>
            <a:ext cx="4647021" cy="1754326"/>
          </a:xfrm>
          <a:prstGeom prst="rect">
            <a:avLst/>
          </a:prstGeom>
        </p:spPr>
        <p:txBody>
          <a:bodyPr wrap="square">
            <a:spAutoFit/>
          </a:bodyPr>
          <a:lstStyle/>
          <a:p>
            <a:r>
              <a:rPr lang="en-US" dirty="0"/>
              <a:t>Hierarchical </a:t>
            </a:r>
            <a:r>
              <a:rPr lang="en-US" dirty="0" err="1"/>
              <a:t>softmax</a:t>
            </a:r>
            <a:r>
              <a:rPr lang="en-US" dirty="0"/>
              <a:t> uses a binary tree and constructs the loss function based on the path from the root node to the leaf node. The gradient computational overhead for each step in the training process is related to the logarithm of the dictionary size.</a:t>
            </a:r>
            <a:endParaRPr lang="ru-RU" dirty="0"/>
          </a:p>
        </p:txBody>
      </p:sp>
    </p:spTree>
    <p:extLst>
      <p:ext uri="{BB962C8B-B14F-4D97-AF65-F5344CB8AC3E}">
        <p14:creationId xmlns:p14="http://schemas.microsoft.com/office/powerpoint/2010/main" val="287931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Word Embedding with Global Vectors (</a:t>
            </a:r>
            <a:r>
              <a:rPr lang="en-US" dirty="0" err="1"/>
              <a:t>GloVe</a:t>
            </a:r>
            <a:r>
              <a:rPr lang="en-US" dirty="0"/>
              <a:t>)</a:t>
            </a:r>
            <a:endParaRPr lang="ru-RU" dirty="0"/>
          </a:p>
        </p:txBody>
      </p:sp>
      <p:sp>
        <p:nvSpPr>
          <p:cNvPr id="3" name="Текст 2"/>
          <p:cNvSpPr>
            <a:spLocks noGrp="1"/>
          </p:cNvSpPr>
          <p:nvPr>
            <p:ph type="body" idx="1"/>
          </p:nvPr>
        </p:nvSpPr>
        <p:spPr>
          <a:xfrm>
            <a:off x="118137" y="1545033"/>
            <a:ext cx="11884172" cy="4194000"/>
          </a:xfrm>
        </p:spPr>
        <p:txBody>
          <a:bodyPr/>
          <a:lstStyle/>
          <a:p>
            <a:r>
              <a:rPr lang="en-US" dirty="0"/>
              <a:t>In some cases, the cross-entropy loss function may have a disadvantage. </a:t>
            </a:r>
            <a:r>
              <a:rPr lang="en-US" dirty="0" err="1"/>
              <a:t>GloVe</a:t>
            </a:r>
            <a:r>
              <a:rPr lang="en-US" dirty="0"/>
              <a:t> uses squared loss and the word vector to fit global statistics computed in advance based on the entire dataset.</a:t>
            </a:r>
          </a:p>
          <a:p>
            <a:r>
              <a:rPr lang="en-US" dirty="0" smtClean="0"/>
              <a:t>The </a:t>
            </a:r>
            <a:r>
              <a:rPr lang="en-US" dirty="0"/>
              <a:t>central target word vector and context word vector of any word are equivalent in </a:t>
            </a:r>
            <a:r>
              <a:rPr lang="en-US" dirty="0" err="1"/>
              <a:t>GloVe</a:t>
            </a:r>
            <a:r>
              <a:rPr lang="en-US" dirty="0"/>
              <a:t>.</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15</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52901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From Context-Independent to Context-Sensitive</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16</a:t>
            </a:fld>
            <a:endParaRPr lang="en">
              <a:solidFill>
                <a:srgbClr val="000000"/>
              </a:solidFill>
            </a:endParaRPr>
          </a:p>
        </p:txBody>
      </p:sp>
      <p:pic>
        <p:nvPicPr>
          <p:cNvPr id="1026" name="Picture 2" descr="elmo-embedding-robin-willi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38" y="1824503"/>
            <a:ext cx="8113840" cy="477829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361554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err="1"/>
              <a:t>ELMo</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17</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87012" y="1733790"/>
            <a:ext cx="5569509" cy="3849412"/>
          </a:xfrm>
          <a:prstGeom prst="rect">
            <a:avLst/>
          </a:prstGeom>
        </p:spPr>
      </p:pic>
      <p:sp>
        <p:nvSpPr>
          <p:cNvPr id="14" name="Прямоугольник 13"/>
          <p:cNvSpPr/>
          <p:nvPr/>
        </p:nvSpPr>
        <p:spPr>
          <a:xfrm>
            <a:off x="87012" y="5604912"/>
            <a:ext cx="10189534" cy="923330"/>
          </a:xfrm>
          <a:prstGeom prst="rect">
            <a:avLst/>
          </a:prstGeom>
        </p:spPr>
        <p:txBody>
          <a:bodyPr wrap="square">
            <a:spAutoFit/>
          </a:bodyPr>
          <a:lstStyle/>
          <a:p>
            <a:r>
              <a:rPr lang="en-US" dirty="0" err="1"/>
              <a:t>ELMo</a:t>
            </a:r>
            <a:r>
              <a:rPr lang="en-US" dirty="0"/>
              <a:t> gained the ability to understand language after learning to predict a new word in a sequence of words - a task called language modeling. This is convenient because we have large amounts of textual data that the model can learn from without having to mark it up.</a:t>
            </a:r>
            <a:endParaRPr lang="ru-RU" dirty="0"/>
          </a:p>
        </p:txBody>
      </p:sp>
      <p:pic>
        <p:nvPicPr>
          <p:cNvPr id="15" name="Рисунок 14"/>
          <p:cNvPicPr>
            <a:picLocks noChangeAspect="1"/>
          </p:cNvPicPr>
          <p:nvPr/>
        </p:nvPicPr>
        <p:blipFill>
          <a:blip r:embed="rId3"/>
          <a:stretch>
            <a:fillRect/>
          </a:stretch>
        </p:blipFill>
        <p:spPr>
          <a:xfrm>
            <a:off x="6617502" y="486356"/>
            <a:ext cx="5078311" cy="5043998"/>
          </a:xfrm>
          <a:prstGeom prst="rect">
            <a:avLst/>
          </a:prstGeom>
        </p:spPr>
      </p:pic>
    </p:spTree>
    <p:extLst>
      <p:ext uri="{BB962C8B-B14F-4D97-AF65-F5344CB8AC3E}">
        <p14:creationId xmlns:p14="http://schemas.microsoft.com/office/powerpoint/2010/main" val="288242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18</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err="1"/>
              <a:t>ELMo</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318977" y="1920896"/>
            <a:ext cx="8670851" cy="4681904"/>
          </a:xfrm>
          <a:prstGeom prst="rect">
            <a:avLst/>
          </a:prstGeom>
        </p:spPr>
      </p:pic>
    </p:spTree>
    <p:extLst>
      <p:ext uri="{BB962C8B-B14F-4D97-AF65-F5344CB8AC3E}">
        <p14:creationId xmlns:p14="http://schemas.microsoft.com/office/powerpoint/2010/main" val="3931757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986502" y="1807535"/>
            <a:ext cx="7968163" cy="4925995"/>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19</a:t>
            </a:fld>
            <a:endParaRPr lang="en">
              <a:solidFill>
                <a:srgbClr val="000000"/>
              </a:solidFill>
            </a:endParaRPr>
          </a:p>
        </p:txBody>
      </p:sp>
      <p:sp>
        <p:nvSpPr>
          <p:cNvPr id="6"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95458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TextBox 4"/>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Заголовок 1"/>
          <p:cNvSpPr>
            <a:spLocks noGrp="1"/>
          </p:cNvSpPr>
          <p:nvPr>
            <p:ph type="title"/>
          </p:nvPr>
        </p:nvSpPr>
        <p:spPr/>
        <p:txBody>
          <a:bodyPr/>
          <a:lstStyle/>
          <a:p>
            <a:r>
              <a:rPr lang="en-US" dirty="0"/>
              <a:t>Natural Language Processing</a:t>
            </a:r>
            <a:endParaRPr lang="ru-RU" dirty="0"/>
          </a:p>
        </p:txBody>
      </p:sp>
      <p:pic>
        <p:nvPicPr>
          <p:cNvPr id="15" name="Рисунок 14"/>
          <p:cNvPicPr>
            <a:picLocks noChangeAspect="1"/>
          </p:cNvPicPr>
          <p:nvPr/>
        </p:nvPicPr>
        <p:blipFill>
          <a:blip r:embed="rId3"/>
          <a:stretch>
            <a:fillRect/>
          </a:stretch>
        </p:blipFill>
        <p:spPr>
          <a:xfrm>
            <a:off x="999744" y="2004416"/>
            <a:ext cx="7977196" cy="4177584"/>
          </a:xfrm>
          <a:prstGeom prst="rect">
            <a:avLst/>
          </a:prstGeom>
        </p:spPr>
      </p:pic>
    </p:spTree>
    <p:extLst>
      <p:ext uri="{BB962C8B-B14F-4D97-AF65-F5344CB8AC3E}">
        <p14:creationId xmlns:p14="http://schemas.microsoft.com/office/powerpoint/2010/main" val="2100282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Bidirectional Encoder Representations from Transformers (BERT)</a:t>
            </a:r>
            <a:endParaRPr lang="ru-RU" dirty="0"/>
          </a:p>
        </p:txBody>
      </p:sp>
      <p:pic>
        <p:nvPicPr>
          <p:cNvPr id="13" name="Рисунок 12"/>
          <p:cNvPicPr>
            <a:picLocks noChangeAspect="1"/>
          </p:cNvPicPr>
          <p:nvPr/>
        </p:nvPicPr>
        <p:blipFill>
          <a:blip r:embed="rId2"/>
          <a:stretch>
            <a:fillRect/>
          </a:stretch>
        </p:blipFill>
        <p:spPr>
          <a:xfrm>
            <a:off x="255182" y="1802200"/>
            <a:ext cx="8534400" cy="4800600"/>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20</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47436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Bidirectional Encoder Representations from Transformers (BERT)</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21</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Прямоугольник 2"/>
          <p:cNvSpPr/>
          <p:nvPr/>
        </p:nvSpPr>
        <p:spPr>
          <a:xfrm>
            <a:off x="155943" y="1790766"/>
            <a:ext cx="11984589" cy="923330"/>
          </a:xfrm>
          <a:prstGeom prst="rect">
            <a:avLst/>
          </a:prstGeom>
        </p:spPr>
        <p:txBody>
          <a:bodyPr wrap="square">
            <a:spAutoFit/>
          </a:bodyPr>
          <a:lstStyle/>
          <a:p>
            <a:r>
              <a:rPr lang="en-US" dirty="0" smtClean="0"/>
              <a:t>After </a:t>
            </a:r>
            <a:r>
              <a:rPr lang="en-US" dirty="0"/>
              <a:t>word embedding models </a:t>
            </a:r>
            <a:r>
              <a:rPr lang="en-US" dirty="0" smtClean="0"/>
              <a:t>and </a:t>
            </a:r>
            <a:r>
              <a:rPr lang="en-US" dirty="0" err="1" smtClean="0"/>
              <a:t>pretraining</a:t>
            </a:r>
            <a:r>
              <a:rPr lang="en-US" dirty="0"/>
              <a:t>, the output can be thought of as a matrix where each row is a vector that represents a word of a predefined vocabulary. In fact, these word embedding models are all </a:t>
            </a:r>
            <a:r>
              <a:rPr lang="en-US" b="1" dirty="0"/>
              <a:t>context-independent. </a:t>
            </a:r>
            <a:endParaRPr lang="ru-RU" b="1" dirty="0"/>
          </a:p>
        </p:txBody>
      </p:sp>
      <p:sp>
        <p:nvSpPr>
          <p:cNvPr id="14" name="Прямоугольник 13"/>
          <p:cNvSpPr/>
          <p:nvPr/>
        </p:nvSpPr>
        <p:spPr>
          <a:xfrm>
            <a:off x="155943" y="2713629"/>
            <a:ext cx="11667460" cy="923330"/>
          </a:xfrm>
          <a:prstGeom prst="rect">
            <a:avLst/>
          </a:prstGeom>
        </p:spPr>
        <p:txBody>
          <a:bodyPr wrap="square">
            <a:spAutoFit/>
          </a:bodyPr>
          <a:lstStyle/>
          <a:p>
            <a:r>
              <a:rPr lang="en-US" dirty="0" smtClean="0"/>
              <a:t>In </a:t>
            </a:r>
            <a:r>
              <a:rPr lang="en-US" b="1" dirty="0" smtClean="0"/>
              <a:t>context-sensitive </a:t>
            </a:r>
            <a:r>
              <a:rPr lang="en-US" b="1" dirty="0"/>
              <a:t>word </a:t>
            </a:r>
            <a:r>
              <a:rPr lang="en-US" b="1" dirty="0" smtClean="0"/>
              <a:t>representations </a:t>
            </a:r>
            <a:r>
              <a:rPr lang="en-US" dirty="0" err="1" smtClean="0"/>
              <a:t>representations</a:t>
            </a:r>
            <a:r>
              <a:rPr lang="en-US" dirty="0" smtClean="0"/>
              <a:t> </a:t>
            </a:r>
            <a:r>
              <a:rPr lang="en-US" dirty="0"/>
              <a:t>of words depend on their contexts. </a:t>
            </a:r>
            <a:r>
              <a:rPr lang="en-US" dirty="0" smtClean="0"/>
              <a:t>Popular </a:t>
            </a:r>
            <a:r>
              <a:rPr lang="en-US" dirty="0"/>
              <a:t>context-sensitive representations include </a:t>
            </a:r>
            <a:r>
              <a:rPr lang="en-US" dirty="0" err="1"/>
              <a:t>TagLM</a:t>
            </a:r>
            <a:r>
              <a:rPr lang="en-US" dirty="0"/>
              <a:t> (language-model-augmented sequence tagger</a:t>
            </a:r>
            <a:r>
              <a:rPr lang="en-US" dirty="0" smtClean="0"/>
              <a:t>), </a:t>
            </a:r>
            <a:r>
              <a:rPr lang="en-US" dirty="0" err="1"/>
              <a:t>CoVe</a:t>
            </a:r>
            <a:r>
              <a:rPr lang="en-US" dirty="0"/>
              <a:t> (Context Vectors</a:t>
            </a:r>
            <a:r>
              <a:rPr lang="en-US" dirty="0" smtClean="0"/>
              <a:t>), </a:t>
            </a:r>
            <a:r>
              <a:rPr lang="en-US" dirty="0"/>
              <a:t>and </a:t>
            </a:r>
            <a:r>
              <a:rPr lang="en-US" dirty="0" err="1"/>
              <a:t>ELMo</a:t>
            </a:r>
            <a:r>
              <a:rPr lang="en-US" dirty="0"/>
              <a:t> (</a:t>
            </a:r>
            <a:r>
              <a:rPr lang="en-US" dirty="0" err="1"/>
              <a:t>Embeddings</a:t>
            </a:r>
            <a:r>
              <a:rPr lang="en-US" dirty="0"/>
              <a:t> from Language Models</a:t>
            </a:r>
            <a:r>
              <a:rPr lang="en-US" dirty="0" smtClean="0"/>
              <a:t>).</a:t>
            </a:r>
            <a:endParaRPr lang="ru-RU" dirty="0"/>
          </a:p>
        </p:txBody>
      </p:sp>
      <p:pic>
        <p:nvPicPr>
          <p:cNvPr id="5122" name="Picture 2" descr="Learn how to build powerful contextual word embeddings with ELMo | by Karan  Purohit | Saarthi.a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95" y="3750297"/>
            <a:ext cx="6399730" cy="3001377"/>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7141535" y="3893817"/>
            <a:ext cx="4830724" cy="2031325"/>
          </a:xfrm>
          <a:prstGeom prst="rect">
            <a:avLst/>
          </a:prstGeom>
        </p:spPr>
        <p:txBody>
          <a:bodyPr wrap="square">
            <a:spAutoFit/>
          </a:bodyPr>
          <a:lstStyle/>
          <a:p>
            <a:r>
              <a:rPr lang="en-US" dirty="0"/>
              <a:t>Leveraging different best models for different tasks at that time, adding </a:t>
            </a:r>
            <a:r>
              <a:rPr lang="en-US" dirty="0" err="1"/>
              <a:t>ELMo</a:t>
            </a:r>
            <a:r>
              <a:rPr lang="en-US" dirty="0"/>
              <a:t> improved the state of the art across six natural language processing tasks: sentiment analysis, natural language inference, semantic role labeling, </a:t>
            </a:r>
            <a:r>
              <a:rPr lang="en-US" dirty="0" err="1"/>
              <a:t>coreference</a:t>
            </a:r>
            <a:r>
              <a:rPr lang="en-US" dirty="0"/>
              <a:t> resolution, named entity recognition, and question answering.</a:t>
            </a:r>
            <a:endParaRPr lang="ru-RU" dirty="0"/>
          </a:p>
        </p:txBody>
      </p:sp>
    </p:spTree>
    <p:extLst>
      <p:ext uri="{BB962C8B-B14F-4D97-AF65-F5344CB8AC3E}">
        <p14:creationId xmlns:p14="http://schemas.microsoft.com/office/powerpoint/2010/main" val="29093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06325" y="217247"/>
            <a:ext cx="11855303" cy="4194000"/>
          </a:xfrm>
        </p:spPr>
        <p:txBody>
          <a:bodyPr/>
          <a:lstStyle/>
          <a:p>
            <a:r>
              <a:rPr lang="en-US" dirty="0"/>
              <a:t>BERT (Bidirectional Encoder Representations from Transformers) encodes context </a:t>
            </a:r>
            <a:r>
              <a:rPr lang="en-US" dirty="0" err="1"/>
              <a:t>bidirectionally</a:t>
            </a:r>
            <a:r>
              <a:rPr lang="en-US" dirty="0"/>
              <a:t> and requires minimal architecture changes for a wide range of natural language processing </a:t>
            </a:r>
            <a:r>
              <a:rPr lang="en-US" dirty="0" smtClean="0"/>
              <a:t>tasks.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22</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2891005" y="3038399"/>
            <a:ext cx="6048359" cy="3774540"/>
          </a:xfrm>
          <a:prstGeom prst="rect">
            <a:avLst/>
          </a:prstGeom>
        </p:spPr>
      </p:pic>
      <p:sp>
        <p:nvSpPr>
          <p:cNvPr id="15" name="Прямоугольник 14"/>
          <p:cNvSpPr/>
          <p:nvPr/>
        </p:nvSpPr>
        <p:spPr>
          <a:xfrm>
            <a:off x="400369" y="4279338"/>
            <a:ext cx="2098339" cy="646331"/>
          </a:xfrm>
          <a:prstGeom prst="rect">
            <a:avLst/>
          </a:prstGeom>
        </p:spPr>
        <p:txBody>
          <a:bodyPr wrap="square">
            <a:spAutoFit/>
          </a:bodyPr>
          <a:lstStyle/>
          <a:p>
            <a:r>
              <a:rPr lang="en-GB" dirty="0"/>
              <a:t>GPT (Generative Pre-Training) </a:t>
            </a:r>
            <a:endParaRPr lang="ru-RU" dirty="0"/>
          </a:p>
        </p:txBody>
      </p:sp>
      <p:sp>
        <p:nvSpPr>
          <p:cNvPr id="16" name="Прямоугольник 15"/>
          <p:cNvSpPr/>
          <p:nvPr/>
        </p:nvSpPr>
        <p:spPr>
          <a:xfrm>
            <a:off x="9393789" y="3265558"/>
            <a:ext cx="2330255" cy="1754326"/>
          </a:xfrm>
          <a:prstGeom prst="rect">
            <a:avLst/>
          </a:prstGeom>
        </p:spPr>
        <p:txBody>
          <a:bodyPr wrap="square">
            <a:spAutoFit/>
          </a:bodyPr>
          <a:lstStyle/>
          <a:p>
            <a:pPr algn="just"/>
            <a:r>
              <a:rPr lang="en-US" dirty="0"/>
              <a:t>Using a </a:t>
            </a:r>
            <a:r>
              <a:rPr lang="en-US" dirty="0" err="1"/>
              <a:t>pretrained</a:t>
            </a:r>
            <a:r>
              <a:rPr lang="en-US" dirty="0"/>
              <a:t> Transformer encoder, BERT is able to represent any token </a:t>
            </a:r>
            <a:r>
              <a:rPr lang="en-US" dirty="0" smtClean="0"/>
              <a:t>based </a:t>
            </a:r>
            <a:r>
              <a:rPr lang="en-US" dirty="0"/>
              <a:t>on its bidirectional context.</a:t>
            </a:r>
            <a:endParaRPr lang="ru-RU" dirty="0"/>
          </a:p>
        </p:txBody>
      </p:sp>
    </p:spTree>
    <p:extLst>
      <p:ext uri="{BB962C8B-B14F-4D97-AF65-F5344CB8AC3E}">
        <p14:creationId xmlns:p14="http://schemas.microsoft.com/office/powerpoint/2010/main" val="2076195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33917" y="2098047"/>
            <a:ext cx="6067425" cy="4181475"/>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23</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3"/>
          <a:stretch>
            <a:fillRect/>
          </a:stretch>
        </p:blipFill>
        <p:spPr>
          <a:xfrm>
            <a:off x="6444379" y="2423338"/>
            <a:ext cx="5449468" cy="3530895"/>
          </a:xfrm>
          <a:prstGeom prst="rect">
            <a:avLst/>
          </a:prstGeom>
        </p:spPr>
      </p:pic>
    </p:spTree>
    <p:extLst>
      <p:ext uri="{BB962C8B-B14F-4D97-AF65-F5344CB8AC3E}">
        <p14:creationId xmlns:p14="http://schemas.microsoft.com/office/powerpoint/2010/main" val="3879629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24</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Рисунок 2"/>
          <p:cNvPicPr>
            <a:picLocks noChangeAspect="1"/>
          </p:cNvPicPr>
          <p:nvPr/>
        </p:nvPicPr>
        <p:blipFill>
          <a:blip r:embed="rId3"/>
          <a:stretch>
            <a:fillRect/>
          </a:stretch>
        </p:blipFill>
        <p:spPr>
          <a:xfrm>
            <a:off x="301699" y="1809170"/>
            <a:ext cx="5676900" cy="4076700"/>
          </a:xfrm>
          <a:prstGeom prst="rect">
            <a:avLst/>
          </a:prstGeom>
        </p:spPr>
      </p:pic>
      <p:pic>
        <p:nvPicPr>
          <p:cNvPr id="15" name="Рисунок 14"/>
          <p:cNvPicPr>
            <a:picLocks noChangeAspect="1"/>
          </p:cNvPicPr>
          <p:nvPr/>
        </p:nvPicPr>
        <p:blipFill>
          <a:blip r:embed="rId4"/>
          <a:stretch>
            <a:fillRect/>
          </a:stretch>
        </p:blipFill>
        <p:spPr>
          <a:xfrm>
            <a:off x="6517758" y="1778855"/>
            <a:ext cx="5463584" cy="4137331"/>
          </a:xfrm>
          <a:prstGeom prst="rect">
            <a:avLst/>
          </a:prstGeom>
        </p:spPr>
      </p:pic>
    </p:spTree>
    <p:extLst>
      <p:ext uri="{BB962C8B-B14F-4D97-AF65-F5344CB8AC3E}">
        <p14:creationId xmlns:p14="http://schemas.microsoft.com/office/powerpoint/2010/main" val="28149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1153508" y="1782144"/>
            <a:ext cx="7255392" cy="4986152"/>
          </a:xfrm>
          <a:prstGeom prst="rect">
            <a:avLst/>
          </a:prstGeom>
        </p:spPr>
      </p:pic>
    </p:spTree>
    <p:extLst>
      <p:ext uri="{BB962C8B-B14F-4D97-AF65-F5344CB8AC3E}">
        <p14:creationId xmlns:p14="http://schemas.microsoft.com/office/powerpoint/2010/main" val="258877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26</a:t>
            </a:fld>
            <a:endParaRPr lang="en">
              <a:solidFill>
                <a:srgbClr val="000000"/>
              </a:solidFill>
            </a:endParaRPr>
          </a:p>
        </p:txBody>
      </p:sp>
      <p:pic>
        <p:nvPicPr>
          <p:cNvPr id="5" name="Рисунок 4"/>
          <p:cNvPicPr>
            <a:picLocks noChangeAspect="1"/>
          </p:cNvPicPr>
          <p:nvPr/>
        </p:nvPicPr>
        <p:blipFill>
          <a:blip r:embed="rId2"/>
          <a:stretch>
            <a:fillRect/>
          </a:stretch>
        </p:blipFill>
        <p:spPr>
          <a:xfrm>
            <a:off x="1344090" y="1775636"/>
            <a:ext cx="7158154" cy="5082363"/>
          </a:xfrm>
          <a:prstGeom prst="rect">
            <a:avLst/>
          </a:prstGeom>
        </p:spPr>
      </p:pic>
      <p:sp>
        <p:nvSpPr>
          <p:cNvPr id="6" name="Заголовок 1"/>
          <p:cNvSpPr>
            <a:spLocks noGrp="1"/>
          </p:cNvSpPr>
          <p:nvPr>
            <p:ph type="title"/>
          </p:nvPr>
        </p:nvSpPr>
        <p:spPr>
          <a:xfrm>
            <a:off x="1085700" y="523433"/>
            <a:ext cx="7323200" cy="1021600"/>
          </a:xfrm>
        </p:spPr>
        <p:txBody>
          <a:bodyPr/>
          <a:lstStyle/>
          <a:p>
            <a:r>
              <a:rPr lang="en-GB" dirty="0"/>
              <a:t>Bidirectional Encoder Representations from Transformers (BERT)</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5" name="Прямоугольник 14"/>
          <p:cNvSpPr/>
          <p:nvPr/>
        </p:nvSpPr>
        <p:spPr>
          <a:xfrm>
            <a:off x="7626274" y="1775636"/>
            <a:ext cx="4339714" cy="369332"/>
          </a:xfrm>
          <a:prstGeom prst="rect">
            <a:avLst/>
          </a:prstGeom>
        </p:spPr>
        <p:txBody>
          <a:bodyPr wrap="none">
            <a:spAutoFit/>
          </a:bodyPr>
          <a:lstStyle/>
          <a:p>
            <a:r>
              <a:rPr lang="en-GB" dirty="0"/>
              <a:t>https://jalammar.github.io/illustrated-bert/</a:t>
            </a:r>
            <a:endParaRPr lang="ru-RU" dirty="0"/>
          </a:p>
        </p:txBody>
      </p:sp>
    </p:spTree>
    <p:extLst>
      <p:ext uri="{BB962C8B-B14F-4D97-AF65-F5344CB8AC3E}">
        <p14:creationId xmlns:p14="http://schemas.microsoft.com/office/powerpoint/2010/main" val="336778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Natural Language Processing</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3" name="TextBox 12"/>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pic>
        <p:nvPicPr>
          <p:cNvPr id="16" name="Рисунок 15"/>
          <p:cNvPicPr>
            <a:picLocks noChangeAspect="1"/>
          </p:cNvPicPr>
          <p:nvPr/>
        </p:nvPicPr>
        <p:blipFill>
          <a:blip r:embed="rId2"/>
          <a:stretch>
            <a:fillRect/>
          </a:stretch>
        </p:blipFill>
        <p:spPr>
          <a:xfrm>
            <a:off x="286797" y="2208893"/>
            <a:ext cx="8372475" cy="3971925"/>
          </a:xfrm>
          <a:prstGeom prst="rect">
            <a:avLst/>
          </a:prstGeom>
        </p:spPr>
      </p:pic>
      <p:sp>
        <p:nvSpPr>
          <p:cNvPr id="17" name="Прямоугольник 16"/>
          <p:cNvSpPr/>
          <p:nvPr/>
        </p:nvSpPr>
        <p:spPr>
          <a:xfrm>
            <a:off x="8844329" y="2738735"/>
            <a:ext cx="2748957" cy="2031325"/>
          </a:xfrm>
          <a:prstGeom prst="rect">
            <a:avLst/>
          </a:prstGeom>
        </p:spPr>
        <p:txBody>
          <a:bodyPr wrap="square">
            <a:spAutoFit/>
          </a:bodyPr>
          <a:lstStyle/>
          <a:p>
            <a:r>
              <a:rPr lang="en-US" dirty="0" err="1"/>
              <a:t>Pretrained</a:t>
            </a:r>
            <a:r>
              <a:rPr lang="en-US" dirty="0"/>
              <a:t> text representations can be fed to various deep learning architectures for different downstream natural language processing applications. </a:t>
            </a:r>
            <a:endParaRPr lang="ru-RU" dirty="0"/>
          </a:p>
        </p:txBody>
      </p:sp>
    </p:spTree>
    <p:extLst>
      <p:ext uri="{BB962C8B-B14F-4D97-AF65-F5344CB8AC3E}">
        <p14:creationId xmlns:p14="http://schemas.microsoft.com/office/powerpoint/2010/main" val="89758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Word Embedding (word2vec)</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026" name="Picture 2" descr="Training Word2vec using gensim. Word2vec is a method to create word… | by  Swatimeena | Sep, 2020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94" y="1868847"/>
            <a:ext cx="6347905" cy="4740161"/>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p:cNvSpPr/>
          <p:nvPr/>
        </p:nvSpPr>
        <p:spPr>
          <a:xfrm>
            <a:off x="7228113" y="2735721"/>
            <a:ext cx="4430487" cy="923330"/>
          </a:xfrm>
          <a:prstGeom prst="rect">
            <a:avLst/>
          </a:prstGeom>
        </p:spPr>
        <p:txBody>
          <a:bodyPr wrap="square">
            <a:spAutoFit/>
          </a:bodyPr>
          <a:lstStyle/>
          <a:p>
            <a:pPr algn="just"/>
            <a:r>
              <a:rPr lang="en-US" dirty="0"/>
              <a:t>The technique of mapping words to vectors of real numbers is also known as word embedding. </a:t>
            </a:r>
            <a:endParaRPr lang="ru-RU" dirty="0"/>
          </a:p>
        </p:txBody>
      </p:sp>
      <p:pic>
        <p:nvPicPr>
          <p:cNvPr id="15" name="Рисунок 14"/>
          <p:cNvPicPr>
            <a:picLocks noChangeAspect="1"/>
          </p:cNvPicPr>
          <p:nvPr/>
        </p:nvPicPr>
        <p:blipFill>
          <a:blip r:embed="rId3"/>
          <a:stretch>
            <a:fillRect/>
          </a:stretch>
        </p:blipFill>
        <p:spPr>
          <a:xfrm>
            <a:off x="7039245" y="4615646"/>
            <a:ext cx="5101288" cy="609759"/>
          </a:xfrm>
          <a:prstGeom prst="rect">
            <a:avLst/>
          </a:prstGeom>
        </p:spPr>
      </p:pic>
    </p:spTree>
    <p:extLst>
      <p:ext uri="{BB962C8B-B14F-4D97-AF65-F5344CB8AC3E}">
        <p14:creationId xmlns:p14="http://schemas.microsoft.com/office/powerpoint/2010/main" val="259151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968742" y="1839430"/>
            <a:ext cx="6569742" cy="4927308"/>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sp>
        <p:nvSpPr>
          <p:cNvPr id="6" name="Заголовок 1"/>
          <p:cNvSpPr>
            <a:spLocks noGrp="1"/>
          </p:cNvSpPr>
          <p:nvPr>
            <p:ph type="title"/>
          </p:nvPr>
        </p:nvSpPr>
        <p:spPr>
          <a:xfrm>
            <a:off x="1085700" y="523433"/>
            <a:ext cx="7323200" cy="1021600"/>
          </a:xfrm>
        </p:spPr>
        <p:txBody>
          <a:bodyPr/>
          <a:lstStyle/>
          <a:p>
            <a:r>
              <a:rPr lang="en-GB" dirty="0"/>
              <a:t>Word Embedding (word2vec)</a:t>
            </a:r>
            <a:endParaRPr lang="ru-RU" dirty="0"/>
          </a:p>
        </p:txBody>
      </p:sp>
      <p:grpSp>
        <p:nvGrpSpPr>
          <p:cNvPr id="7" name="Shape 271"/>
          <p:cNvGrpSpPr/>
          <p:nvPr/>
        </p:nvGrpSpPr>
        <p:grpSpPr>
          <a:xfrm>
            <a:off x="416620" y="783013"/>
            <a:ext cx="412029" cy="502449"/>
            <a:chOff x="596350" y="929175"/>
            <a:chExt cx="407950" cy="497475"/>
          </a:xfrm>
        </p:grpSpPr>
        <p:sp>
          <p:nvSpPr>
            <p:cNvPr id="8"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50479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Word Embedding (word2vec)</a:t>
            </a:r>
            <a:endParaRPr lang="ru-RU" dirty="0"/>
          </a:p>
        </p:txBody>
      </p:sp>
      <p:sp>
        <p:nvSpPr>
          <p:cNvPr id="3" name="Текст 2"/>
          <p:cNvSpPr>
            <a:spLocks noGrp="1"/>
          </p:cNvSpPr>
          <p:nvPr>
            <p:ph type="body" idx="1"/>
          </p:nvPr>
        </p:nvSpPr>
        <p:spPr>
          <a:xfrm>
            <a:off x="291042" y="1727247"/>
            <a:ext cx="11421986" cy="4194000"/>
          </a:xfrm>
        </p:spPr>
        <p:txBody>
          <a:bodyPr/>
          <a:lstStyle/>
          <a:p>
            <a:pPr algn="just"/>
            <a:r>
              <a:rPr lang="en-US" dirty="0"/>
              <a:t>Although one-hot word vectors are easy to construct, they are usually not a good choice. One of the major reasons is that the one-hot word vectors cannot accurately express the similarity between different words, such as the cosine similarity that we commonly use. </a:t>
            </a:r>
            <a:endParaRPr lang="ru-RU" dirty="0" smtClean="0"/>
          </a:p>
          <a:p>
            <a:pPr algn="just"/>
            <a:r>
              <a:rPr lang="en-US" dirty="0"/>
              <a:t>Word2vec is a tool that we came up with to solve the problem above. It represents each word with a fixed-length vector and uses these vectors to better indicate the similarity and analogy relationships between different words. </a:t>
            </a:r>
            <a:endParaRPr lang="ru-RU" dirty="0" smtClean="0"/>
          </a:p>
          <a:p>
            <a:pPr algn="just"/>
            <a:r>
              <a:rPr lang="en-US" dirty="0"/>
              <a:t>The Word2vec tool contains two models: </a:t>
            </a:r>
            <a:r>
              <a:rPr lang="en-US" b="1" dirty="0"/>
              <a:t>skip-gram </a:t>
            </a:r>
            <a:r>
              <a:rPr lang="en-US" b="1" dirty="0" smtClean="0"/>
              <a:t>and </a:t>
            </a:r>
            <a:r>
              <a:rPr lang="en-US" b="1" dirty="0"/>
              <a:t>continuous bag of words (CBOW</a:t>
            </a:r>
            <a:r>
              <a:rPr lang="en-US" b="1" dirty="0" smtClean="0"/>
              <a:t>).</a:t>
            </a:r>
            <a:endParaRPr lang="ru-RU" b="1"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3" name="TextBox 12"/>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spTree>
    <p:extLst>
      <p:ext uri="{BB962C8B-B14F-4D97-AF65-F5344CB8AC3E}">
        <p14:creationId xmlns:p14="http://schemas.microsoft.com/office/powerpoint/2010/main" val="50818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The Skip-Gram Model</a:t>
            </a:r>
            <a:endParaRPr lang="ru-RU" dirty="0"/>
          </a:p>
        </p:txBody>
      </p:sp>
      <p:sp>
        <p:nvSpPr>
          <p:cNvPr id="3" name="Текст 2"/>
          <p:cNvSpPr>
            <a:spLocks noGrp="1"/>
          </p:cNvSpPr>
          <p:nvPr>
            <p:ph type="body" idx="1"/>
          </p:nvPr>
        </p:nvSpPr>
        <p:spPr>
          <a:xfrm>
            <a:off x="249127" y="574955"/>
            <a:ext cx="11942873" cy="3239551"/>
          </a:xfrm>
        </p:spPr>
        <p:txBody>
          <a:bodyPr/>
          <a:lstStyle/>
          <a:p>
            <a:r>
              <a:rPr lang="en-US" dirty="0"/>
              <a:t>The skip-gram model assumes that a word can be used to generate the words that surround it in a text sequence. </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249127" y="2770162"/>
            <a:ext cx="4644119" cy="795226"/>
          </a:xfrm>
          <a:prstGeom prst="rect">
            <a:avLst/>
          </a:prstGeom>
        </p:spPr>
      </p:pic>
      <p:sp>
        <p:nvSpPr>
          <p:cNvPr id="15" name="Прямоугольник 14"/>
          <p:cNvSpPr/>
          <p:nvPr/>
        </p:nvSpPr>
        <p:spPr>
          <a:xfrm>
            <a:off x="5060739" y="2604532"/>
            <a:ext cx="7079794" cy="1200329"/>
          </a:xfrm>
          <a:prstGeom prst="rect">
            <a:avLst/>
          </a:prstGeom>
        </p:spPr>
        <p:txBody>
          <a:bodyPr wrap="square">
            <a:spAutoFit/>
          </a:bodyPr>
          <a:lstStyle/>
          <a:p>
            <a:r>
              <a:rPr lang="en-US" dirty="0"/>
              <a:t>given the central target word “loves”, the skip-gram model is concerned with the conditional probability for generating the context words, “the”, “man”, “his” and “son”, that are within a distance of no more than 2 words</a:t>
            </a:r>
            <a:endParaRPr lang="ru-RU" dirty="0"/>
          </a:p>
        </p:txBody>
      </p:sp>
      <p:pic>
        <p:nvPicPr>
          <p:cNvPr id="16" name="Рисунок 15"/>
          <p:cNvPicPr>
            <a:picLocks noChangeAspect="1"/>
          </p:cNvPicPr>
          <p:nvPr/>
        </p:nvPicPr>
        <p:blipFill>
          <a:blip r:embed="rId3"/>
          <a:stretch>
            <a:fillRect/>
          </a:stretch>
        </p:blipFill>
        <p:spPr>
          <a:xfrm>
            <a:off x="416620" y="3979114"/>
            <a:ext cx="7863583" cy="2790582"/>
          </a:xfrm>
          <a:prstGeom prst="rect">
            <a:avLst/>
          </a:prstGeom>
        </p:spPr>
      </p:pic>
      <p:sp>
        <p:nvSpPr>
          <p:cNvPr id="17" name="Прямоугольник 16"/>
          <p:cNvSpPr/>
          <p:nvPr/>
        </p:nvSpPr>
        <p:spPr>
          <a:xfrm>
            <a:off x="8310932" y="4174076"/>
            <a:ext cx="3937590" cy="1200329"/>
          </a:xfrm>
          <a:prstGeom prst="rect">
            <a:avLst/>
          </a:prstGeom>
        </p:spPr>
        <p:txBody>
          <a:bodyPr wrap="square">
            <a:spAutoFit/>
          </a:bodyPr>
          <a:lstStyle/>
          <a:p>
            <a:r>
              <a:rPr lang="en-US" dirty="0"/>
              <a:t>In the skip-gram model, each word is represented as two  d -dimension vectors, which are used to compute the conditional probability.</a:t>
            </a:r>
            <a:endParaRPr lang="ru-RU" dirty="0"/>
          </a:p>
        </p:txBody>
      </p:sp>
    </p:spTree>
    <p:extLst>
      <p:ext uri="{BB962C8B-B14F-4D97-AF65-F5344CB8AC3E}">
        <p14:creationId xmlns:p14="http://schemas.microsoft.com/office/powerpoint/2010/main" val="401664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Continuous Bag of Words (CBOW) Model</a:t>
            </a:r>
            <a:endParaRPr lang="ru-RU" dirty="0"/>
          </a:p>
        </p:txBody>
      </p:sp>
      <p:sp>
        <p:nvSpPr>
          <p:cNvPr id="3" name="Текст 2"/>
          <p:cNvSpPr>
            <a:spLocks noGrp="1"/>
          </p:cNvSpPr>
          <p:nvPr>
            <p:ph type="body" idx="1"/>
          </p:nvPr>
        </p:nvSpPr>
        <p:spPr>
          <a:xfrm>
            <a:off x="139773" y="302507"/>
            <a:ext cx="11972158" cy="4194000"/>
          </a:xfrm>
        </p:spPr>
        <p:txBody>
          <a:bodyPr/>
          <a:lstStyle/>
          <a:p>
            <a:r>
              <a:rPr lang="en-US" dirty="0"/>
              <a:t>The biggest difference is that the CBOW model assumes that the central target word is generated based on the context words before and after it in the text sequence.</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8</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3" name="TextBox 12"/>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pic>
        <p:nvPicPr>
          <p:cNvPr id="14" name="Рисунок 13"/>
          <p:cNvPicPr>
            <a:picLocks noChangeAspect="1"/>
          </p:cNvPicPr>
          <p:nvPr/>
        </p:nvPicPr>
        <p:blipFill>
          <a:blip r:embed="rId2"/>
          <a:stretch>
            <a:fillRect/>
          </a:stretch>
        </p:blipFill>
        <p:spPr>
          <a:xfrm>
            <a:off x="139773" y="3026591"/>
            <a:ext cx="4533900" cy="3076575"/>
          </a:xfrm>
          <a:prstGeom prst="rect">
            <a:avLst/>
          </a:prstGeom>
        </p:spPr>
      </p:pic>
      <p:sp>
        <p:nvSpPr>
          <p:cNvPr id="15" name="Прямоугольник 14"/>
          <p:cNvSpPr/>
          <p:nvPr/>
        </p:nvSpPr>
        <p:spPr>
          <a:xfrm>
            <a:off x="4747299" y="3026591"/>
            <a:ext cx="7278123" cy="646331"/>
          </a:xfrm>
          <a:prstGeom prst="rect">
            <a:avLst/>
          </a:prstGeom>
        </p:spPr>
        <p:txBody>
          <a:bodyPr wrap="square">
            <a:spAutoFit/>
          </a:bodyPr>
          <a:lstStyle/>
          <a:p>
            <a:r>
              <a:rPr lang="en-US" dirty="0"/>
              <a:t>The CBOW model cares about the conditional probability of generating the central target word from given context words.</a:t>
            </a:r>
            <a:endParaRPr lang="ru-RU" dirty="0"/>
          </a:p>
        </p:txBody>
      </p:sp>
      <p:sp>
        <p:nvSpPr>
          <p:cNvPr id="16" name="Прямоугольник 15"/>
          <p:cNvSpPr/>
          <p:nvPr/>
        </p:nvSpPr>
        <p:spPr>
          <a:xfrm>
            <a:off x="4747299" y="4158086"/>
            <a:ext cx="6096000" cy="1200329"/>
          </a:xfrm>
          <a:prstGeom prst="rect">
            <a:avLst/>
          </a:prstGeom>
        </p:spPr>
        <p:txBody>
          <a:bodyPr>
            <a:spAutoFit/>
          </a:bodyPr>
          <a:lstStyle/>
          <a:p>
            <a:r>
              <a:rPr lang="en-US" dirty="0"/>
              <a:t>Since there are multiple context words in the CBOW model, we will average their word vectors and then use the same method as the skip-gram model to compute the conditional probability.</a:t>
            </a:r>
            <a:endParaRPr lang="ru-RU" dirty="0"/>
          </a:p>
        </p:txBody>
      </p:sp>
    </p:spTree>
    <p:extLst>
      <p:ext uri="{BB962C8B-B14F-4D97-AF65-F5344CB8AC3E}">
        <p14:creationId xmlns:p14="http://schemas.microsoft.com/office/powerpoint/2010/main" val="262455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Word Embedding (word2vec)</a:t>
            </a:r>
            <a:endParaRPr lang="ru-RU" dirty="0"/>
          </a:p>
        </p:txBody>
      </p:sp>
      <p:pic>
        <p:nvPicPr>
          <p:cNvPr id="14" name="Рисунок 13"/>
          <p:cNvPicPr>
            <a:picLocks noChangeAspect="1"/>
          </p:cNvPicPr>
          <p:nvPr/>
        </p:nvPicPr>
        <p:blipFill>
          <a:blip r:embed="rId2"/>
          <a:stretch>
            <a:fillRect/>
          </a:stretch>
        </p:blipFill>
        <p:spPr>
          <a:xfrm>
            <a:off x="828649" y="2195385"/>
            <a:ext cx="8603574" cy="3618562"/>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9</a:t>
            </a:fld>
            <a:endParaRPr lang="en">
              <a:solidFill>
                <a:srgbClr val="000000"/>
              </a:solidFill>
            </a:endParaRPr>
          </a:p>
        </p:txBody>
      </p:sp>
      <p:grpSp>
        <p:nvGrpSpPr>
          <p:cNvPr id="5" name="Shape 271"/>
          <p:cNvGrpSpPr/>
          <p:nvPr/>
        </p:nvGrpSpPr>
        <p:grpSpPr>
          <a:xfrm>
            <a:off x="416620" y="783013"/>
            <a:ext cx="412029" cy="502449"/>
            <a:chOff x="596350" y="929175"/>
            <a:chExt cx="407950" cy="497475"/>
          </a:xfrm>
        </p:grpSpPr>
        <p:sp>
          <p:nvSpPr>
            <p:cNvPr id="6"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3" name="TextBox 12"/>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spTree>
    <p:extLst>
      <p:ext uri="{BB962C8B-B14F-4D97-AF65-F5344CB8AC3E}">
        <p14:creationId xmlns:p14="http://schemas.microsoft.com/office/powerpoint/2010/main" val="16653255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8E14E3CA7207014CAF18F49256A043BA" ma:contentTypeVersion="6" ma:contentTypeDescription="Создание документа." ma:contentTypeScope="" ma:versionID="d865cc20a2166878c2faae52913a8add">
  <xsd:schema xmlns:xsd="http://www.w3.org/2001/XMLSchema" xmlns:xs="http://www.w3.org/2001/XMLSchema" xmlns:p="http://schemas.microsoft.com/office/2006/metadata/properties" xmlns:ns2="a5458c2b-6165-417f-9e0f-9c77919c4799" targetNamespace="http://schemas.microsoft.com/office/2006/metadata/properties" ma:root="true" ma:fieldsID="c4fa351efae675bd195dc2477b5d0027" ns2:_="">
    <xsd:import namespace="a5458c2b-6165-417f-9e0f-9c77919c47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58c2b-6165-417f-9e0f-9c77919c4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5D61FB-2B8C-4087-9628-D2E152582DCB}"/>
</file>

<file path=customXml/itemProps2.xml><?xml version="1.0" encoding="utf-8"?>
<ds:datastoreItem xmlns:ds="http://schemas.openxmlformats.org/officeDocument/2006/customXml" ds:itemID="{88FC896E-B781-43F1-8AF4-993CB14E2945}"/>
</file>

<file path=customXml/itemProps3.xml><?xml version="1.0" encoding="utf-8"?>
<ds:datastoreItem xmlns:ds="http://schemas.openxmlformats.org/officeDocument/2006/customXml" ds:itemID="{8D31C930-C888-43D0-9A3C-99E006F87D0A}"/>
</file>

<file path=docProps/app.xml><?xml version="1.0" encoding="utf-8"?>
<Properties xmlns="http://schemas.openxmlformats.org/officeDocument/2006/extended-properties" xmlns:vt="http://schemas.openxmlformats.org/officeDocument/2006/docPropsVTypes">
  <TotalTime>12300</TotalTime>
  <Words>1148</Words>
  <Application>Microsoft Office PowerPoint</Application>
  <PresentationFormat>Широкоэкранный</PresentationFormat>
  <Paragraphs>94</Paragraphs>
  <Slides>26</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26</vt:i4>
      </vt:variant>
    </vt:vector>
  </HeadingPairs>
  <TitlesOfParts>
    <vt:vector size="34" baseType="lpstr">
      <vt:lpstr>Arial</vt:lpstr>
      <vt:lpstr>Arvo</vt:lpstr>
      <vt:lpstr>Calibri</vt:lpstr>
      <vt:lpstr>Calibri Light</vt:lpstr>
      <vt:lpstr>Roboto Condensed</vt:lpstr>
      <vt:lpstr>Roboto Condensed Light</vt:lpstr>
      <vt:lpstr>Тема Office</vt:lpstr>
      <vt:lpstr>Salerio template</vt:lpstr>
      <vt:lpstr>Neural Networks Semester 1 Practical works for GRIAT  RCSE master program  Teacher: Makhmutova Alisa Zufarovna AZMakhmutova@kai.ru </vt:lpstr>
      <vt:lpstr>Natural Language Processing</vt:lpstr>
      <vt:lpstr>Natural Language Processing</vt:lpstr>
      <vt:lpstr>Word Embedding (word2vec)</vt:lpstr>
      <vt:lpstr>Word Embedding (word2vec)</vt:lpstr>
      <vt:lpstr>Word Embedding (word2vec)</vt:lpstr>
      <vt:lpstr>The Skip-Gram Model</vt:lpstr>
      <vt:lpstr>The Continuous Bag of Words (CBOW) Model</vt:lpstr>
      <vt:lpstr>Word Embedding (word2vec)</vt:lpstr>
      <vt:lpstr>Word Embedding (word2vec)</vt:lpstr>
      <vt:lpstr>Approximate Training</vt:lpstr>
      <vt:lpstr>Negative Sampling</vt:lpstr>
      <vt:lpstr>Negative Sampling</vt:lpstr>
      <vt:lpstr>Hierarchical Softmax</vt:lpstr>
      <vt:lpstr>Word Embedding with Global Vectors (GloVe)</vt:lpstr>
      <vt:lpstr>From Context-Independent to Context-Sensitive</vt:lpstr>
      <vt:lpstr>ELMo</vt:lpstr>
      <vt:lpstr>ELMo</vt:lpstr>
      <vt:lpstr>Bidirectional Encoder Representations from Transformers (BERT)</vt:lpstr>
      <vt:lpstr>Bidirectional Encoder Representations from Transformers (BERT)</vt:lpstr>
      <vt:lpstr>Bidirectional Encoder Representations from Transformers (BERT)</vt:lpstr>
      <vt:lpstr>Bidirectional Encoder Representations from Transformers (BERT)</vt:lpstr>
      <vt:lpstr>Bidirectional Encoder Representations from Transformers (BERT)</vt:lpstr>
      <vt:lpstr>Bidirectional Encoder Representations from Transformers (BERT)</vt:lpstr>
      <vt:lpstr>Bidirectional Encoder Representations from Transformers (BERT)</vt:lpstr>
      <vt:lpstr>Bidirectional Encoder Representations from Transformers (BERT)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Semester 1 Practical works for GRIAT  RCSE master program  Teacher: Makhmutova Alisa Zufarovna AZMakhmutova@kai.ru  @DarkAliceSophie</dc:title>
  <dc:creator>alice</dc:creator>
  <cp:lastModifiedBy>alice</cp:lastModifiedBy>
  <cp:revision>304</cp:revision>
  <dcterms:created xsi:type="dcterms:W3CDTF">2018-11-30T11:24:21Z</dcterms:created>
  <dcterms:modified xsi:type="dcterms:W3CDTF">2020-11-26T14:58:58Z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0x0101008E14E3CA7207014CAF18F49256A043BA</vt:lpwstr>
  </property>
</Properties>
</file>