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56" r:id="rId3"/>
    <p:sldId id="332" r:id="rId4"/>
    <p:sldId id="340" r:id="rId5"/>
    <p:sldId id="339" r:id="rId6"/>
    <p:sldId id="310" r:id="rId7"/>
    <p:sldId id="341" r:id="rId8"/>
    <p:sldId id="342" r:id="rId9"/>
    <p:sldId id="312" r:id="rId10"/>
    <p:sldId id="333" r:id="rId11"/>
    <p:sldId id="313" r:id="rId12"/>
    <p:sldId id="343" r:id="rId13"/>
    <p:sldId id="314" r:id="rId14"/>
    <p:sldId id="324" r:id="rId15"/>
    <p:sldId id="334" r:id="rId16"/>
    <p:sldId id="322" r:id="rId17"/>
    <p:sldId id="315" r:id="rId18"/>
    <p:sldId id="344" r:id="rId19"/>
    <p:sldId id="316" r:id="rId20"/>
    <p:sldId id="345" r:id="rId21"/>
    <p:sldId id="317" r:id="rId22"/>
    <p:sldId id="318" r:id="rId23"/>
    <p:sldId id="319" r:id="rId24"/>
    <p:sldId id="346" r:id="rId25"/>
    <p:sldId id="347" r:id="rId26"/>
    <p:sldId id="348" r:id="rId27"/>
    <p:sldId id="320" r:id="rId28"/>
    <p:sldId id="327" r:id="rId29"/>
    <p:sldId id="335" r:id="rId30"/>
    <p:sldId id="349"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8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3.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98CB68-1D12-452A-93B1-DD9C2EAEBE5D}" type="datetimeFigureOut">
              <a:rPr lang="ru-RU" smtClean="0"/>
              <a:t>14.10.2020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8C064-2F46-4A3B-96C9-1B17B0BC882C}" type="slidenum">
              <a:rPr lang="ru-RU" smtClean="0"/>
              <a:t>‹#›</a:t>
            </a:fld>
            <a:endParaRPr lang="ru-RU"/>
          </a:p>
        </p:txBody>
      </p:sp>
    </p:spTree>
    <p:extLst>
      <p:ext uri="{BB962C8B-B14F-4D97-AF65-F5344CB8AC3E}">
        <p14:creationId xmlns:p14="http://schemas.microsoft.com/office/powerpoint/2010/main" val="300130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34739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62372BC-F074-460F-9DC0-EC83393CE0E6}" type="datetimeFigureOut">
              <a:rPr lang="ru-RU" smtClean="0"/>
              <a:t>14.10.2020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99EAC1-142D-4791-B3BA-06FF41290E93}" type="slidenum">
              <a:rPr lang="ru-RU" smtClean="0"/>
              <a:t>‹#›</a:t>
            </a:fld>
            <a:endParaRPr lang="ru-RU"/>
          </a:p>
        </p:txBody>
      </p:sp>
    </p:spTree>
    <p:extLst>
      <p:ext uri="{BB962C8B-B14F-4D97-AF65-F5344CB8AC3E}">
        <p14:creationId xmlns:p14="http://schemas.microsoft.com/office/powerpoint/2010/main" val="384770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62372BC-F074-460F-9DC0-EC83393CE0E6}" type="datetimeFigureOut">
              <a:rPr lang="ru-RU" smtClean="0"/>
              <a:t>14.10.2020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99EAC1-142D-4791-B3BA-06FF41290E93}" type="slidenum">
              <a:rPr lang="ru-RU" smtClean="0"/>
              <a:t>‹#›</a:t>
            </a:fld>
            <a:endParaRPr lang="ru-RU"/>
          </a:p>
        </p:txBody>
      </p:sp>
    </p:spTree>
    <p:extLst>
      <p:ext uri="{BB962C8B-B14F-4D97-AF65-F5344CB8AC3E}">
        <p14:creationId xmlns:p14="http://schemas.microsoft.com/office/powerpoint/2010/main" val="186256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62372BC-F074-460F-9DC0-EC83393CE0E6}" type="datetimeFigureOut">
              <a:rPr lang="ru-RU" smtClean="0"/>
              <a:t>14.10.2020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99EAC1-142D-4791-B3BA-06FF41290E93}" type="slidenum">
              <a:rPr lang="ru-RU" smtClean="0"/>
              <a:t>‹#›</a:t>
            </a:fld>
            <a:endParaRPr lang="ru-RU"/>
          </a:p>
        </p:txBody>
      </p:sp>
    </p:spTree>
    <p:extLst>
      <p:ext uri="{BB962C8B-B14F-4D97-AF65-F5344CB8AC3E}">
        <p14:creationId xmlns:p14="http://schemas.microsoft.com/office/powerpoint/2010/main" val="1534084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10059309" y="877033"/>
            <a:ext cx="1732400" cy="577200"/>
          </a:xfrm>
          <a:prstGeom prst="triangle">
            <a:avLst>
              <a:gd name="adj" fmla="val 32425"/>
            </a:avLst>
          </a:prstGeom>
          <a:solidFill>
            <a:srgbClr val="263248"/>
          </a:solidFill>
          <a:ln>
            <a:noFill/>
          </a:ln>
        </p:spPr>
        <p:txBody>
          <a:bodyPr wrap="square" lIns="121900" tIns="121900" rIns="121900" bIns="121900" anchor="ctr" anchorCtr="0">
            <a:noAutofit/>
          </a:bodyPr>
          <a:lstStyle/>
          <a:p>
            <a:endParaRPr sz="1867" kern="0" dirty="0">
              <a:solidFill>
                <a:srgbClr val="000000"/>
              </a:solidFill>
              <a:latin typeface="Arvo"/>
              <a:ea typeface="Arvo"/>
              <a:cs typeface="Arvo"/>
              <a:sym typeface="Arvo"/>
            </a:endParaRPr>
          </a:p>
        </p:txBody>
      </p:sp>
      <p:grpSp>
        <p:nvGrpSpPr>
          <p:cNvPr id="11" name="Shape 11"/>
          <p:cNvGrpSpPr/>
          <p:nvPr/>
        </p:nvGrpSpPr>
        <p:grpSpPr>
          <a:xfrm>
            <a:off x="0" y="-9451"/>
            <a:ext cx="11548531" cy="6867451"/>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4" name="Shape 14"/>
          <p:cNvGrpSpPr/>
          <p:nvPr/>
        </p:nvGrpSpPr>
        <p:grpSpPr>
          <a:xfrm rot="10800000" flipH="1">
            <a:off x="1" y="1454349"/>
            <a:ext cx="11796668" cy="3949299"/>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7" name="Shape 17"/>
          <p:cNvGrpSpPr/>
          <p:nvPr/>
        </p:nvGrpSpPr>
        <p:grpSpPr>
          <a:xfrm>
            <a:off x="4902980" y="5704464"/>
            <a:ext cx="7307771" cy="577328"/>
            <a:chOff x="5582264" y="4646737"/>
            <a:chExt cx="5480828" cy="432996"/>
          </a:xfrm>
        </p:grpSpPr>
        <p:sp>
          <p:nvSpPr>
            <p:cNvPr id="18" name="Shape 18"/>
            <p:cNvSpPr/>
            <p:nvPr/>
          </p:nvSpPr>
          <p:spPr>
            <a:xfrm rot="10800000">
              <a:off x="5582264"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21" name="Shape 21"/>
              <p:cNvSpPr/>
              <p:nvPr/>
            </p:nvSpPr>
            <p:spPr>
              <a:xfrm>
                <a:off x="4710174"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22" name="Shape 22"/>
          <p:cNvSpPr txBox="1">
            <a:spLocks noGrp="1"/>
          </p:cNvSpPr>
          <p:nvPr>
            <p:ph type="ctrTitle"/>
          </p:nvPr>
        </p:nvSpPr>
        <p:spPr>
          <a:xfrm>
            <a:off x="914400" y="1454333"/>
            <a:ext cx="7157200" cy="3949200"/>
          </a:xfrm>
          <a:prstGeom prst="rect">
            <a:avLst/>
          </a:prstGeom>
        </p:spPr>
        <p:txBody>
          <a:bodyPr wrap="square" lIns="91425" tIns="91425" rIns="91425" bIns="91425" anchor="ctr" anchorCtr="0"/>
          <a:lstStyle>
            <a:lvl1pPr lvl="0">
              <a:spcBef>
                <a:spcPts val="0"/>
              </a:spcBef>
              <a:buSzPct val="100000"/>
              <a:defRPr sz="6400"/>
            </a:lvl1pPr>
            <a:lvl2pPr lvl="1" algn="ctr">
              <a:spcBef>
                <a:spcPts val="0"/>
              </a:spcBef>
              <a:buSzPct val="100000"/>
              <a:defRPr sz="6400"/>
            </a:lvl2pPr>
            <a:lvl3pPr lvl="2" algn="ctr">
              <a:spcBef>
                <a:spcPts val="0"/>
              </a:spcBef>
              <a:buSzPct val="100000"/>
              <a:defRPr sz="6400"/>
            </a:lvl3pPr>
            <a:lvl4pPr lvl="3" algn="ctr">
              <a:spcBef>
                <a:spcPts val="0"/>
              </a:spcBef>
              <a:buSzPct val="100000"/>
              <a:defRPr sz="6400"/>
            </a:lvl4pPr>
            <a:lvl5pPr lvl="4" algn="ctr">
              <a:spcBef>
                <a:spcPts val="0"/>
              </a:spcBef>
              <a:buSzPct val="100000"/>
              <a:defRPr sz="6400"/>
            </a:lvl5pPr>
            <a:lvl6pPr lvl="5" algn="ctr">
              <a:spcBef>
                <a:spcPts val="0"/>
              </a:spcBef>
              <a:buSzPct val="100000"/>
              <a:defRPr sz="6400"/>
            </a:lvl6pPr>
            <a:lvl7pPr lvl="6" algn="ctr">
              <a:spcBef>
                <a:spcPts val="0"/>
              </a:spcBef>
              <a:buSzPct val="100000"/>
              <a:defRPr sz="6400"/>
            </a:lvl7pPr>
            <a:lvl8pPr lvl="7" algn="ctr">
              <a:spcBef>
                <a:spcPts val="0"/>
              </a:spcBef>
              <a:buSzPct val="100000"/>
              <a:defRPr sz="6400"/>
            </a:lvl8pPr>
            <a:lvl9pPr lvl="8" algn="ctr">
              <a:spcBef>
                <a:spcPts val="0"/>
              </a:spcBef>
              <a:buSzPct val="100000"/>
              <a:defRPr sz="6400"/>
            </a:lvl9pPr>
          </a:lstStyle>
          <a:p>
            <a:endParaRPr/>
          </a:p>
        </p:txBody>
      </p:sp>
    </p:spTree>
    <p:extLst>
      <p:ext uri="{BB962C8B-B14F-4D97-AF65-F5344CB8AC3E}">
        <p14:creationId xmlns:p14="http://schemas.microsoft.com/office/powerpoint/2010/main" val="243996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4" y="53"/>
            <a:ext cx="9429907" cy="1769752"/>
            <a:chOff x="-3" y="40"/>
            <a:chExt cx="7072430" cy="1327314"/>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64" name="Shape 64"/>
            <p:cNvGrpSpPr/>
            <p:nvPr/>
          </p:nvGrpSpPr>
          <p:grpSpPr>
            <a:xfrm rot="10800000" flipH="1">
              <a:off x="2" y="40"/>
              <a:ext cx="6756167" cy="1327314"/>
              <a:chOff x="-2168137" y="330075"/>
              <a:chExt cx="8650662" cy="1699506"/>
            </a:xfrm>
          </p:grpSpPr>
          <p:sp>
            <p:nvSpPr>
              <p:cNvPr id="65" name="Shape 65"/>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66" name="Shape 66"/>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67" name="Shape 67"/>
            <p:cNvGrpSpPr/>
            <p:nvPr/>
          </p:nvGrpSpPr>
          <p:grpSpPr>
            <a:xfrm rot="10800000" flipH="1">
              <a:off x="-3" y="381007"/>
              <a:ext cx="7072430" cy="771743"/>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69" name="Shape 69"/>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70" name="Shape 70"/>
          <p:cNvGrpSpPr/>
          <p:nvPr/>
        </p:nvGrpSpPr>
        <p:grpSpPr>
          <a:xfrm>
            <a:off x="9262456" y="5963629"/>
            <a:ext cx="2937105" cy="894392"/>
            <a:chOff x="5575241" y="4472722"/>
            <a:chExt cx="2202829" cy="670794"/>
          </a:xfrm>
        </p:grpSpPr>
        <p:sp>
          <p:nvSpPr>
            <p:cNvPr id="71" name="Shape 71"/>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72" name="Shape 72"/>
            <p:cNvGrpSpPr/>
            <p:nvPr/>
          </p:nvGrpSpPr>
          <p:grpSpPr>
            <a:xfrm flipH="1">
              <a:off x="5734850" y="4472722"/>
              <a:ext cx="2040836" cy="670794"/>
              <a:chOff x="1297953" y="330075"/>
              <a:chExt cx="5169293" cy="1699505"/>
            </a:xfrm>
          </p:grpSpPr>
          <p:sp>
            <p:nvSpPr>
              <p:cNvPr id="73" name="Shape 73"/>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75" name="Shape 75"/>
            <p:cNvGrpSpPr/>
            <p:nvPr/>
          </p:nvGrpSpPr>
          <p:grpSpPr>
            <a:xfrm flipH="1">
              <a:off x="5578208" y="4646737"/>
              <a:ext cx="2199862" cy="304562"/>
              <a:chOff x="-5827152" y="330075"/>
              <a:chExt cx="12276018" cy="1699568"/>
            </a:xfrm>
          </p:grpSpPr>
          <p:sp>
            <p:nvSpPr>
              <p:cNvPr id="76" name="Shape 76"/>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77" name="Shape 77"/>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78" name="Shape 78"/>
          <p:cNvSpPr txBox="1">
            <a:spLocks noGrp="1"/>
          </p:cNvSpPr>
          <p:nvPr>
            <p:ph type="title"/>
          </p:nvPr>
        </p:nvSpPr>
        <p:spPr>
          <a:xfrm>
            <a:off x="1085700" y="523433"/>
            <a:ext cx="7323200" cy="10216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1085700" y="1769800"/>
            <a:ext cx="8176800" cy="41940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034244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53"/>
            <a:ext cx="9429907" cy="1769752"/>
            <a:chOff x="-3" y="40"/>
            <a:chExt cx="7072430" cy="1327314"/>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84" name="Shape 84"/>
            <p:cNvGrpSpPr/>
            <p:nvPr/>
          </p:nvGrpSpPr>
          <p:grpSpPr>
            <a:xfrm rot="10800000" flipH="1">
              <a:off x="2" y="40"/>
              <a:ext cx="6756167" cy="1327314"/>
              <a:chOff x="-2168137" y="330075"/>
              <a:chExt cx="8650662" cy="1699506"/>
            </a:xfrm>
          </p:grpSpPr>
          <p:sp>
            <p:nvSpPr>
              <p:cNvPr id="85" name="Shape 85"/>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86" name="Shape 86"/>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87" name="Shape 87"/>
            <p:cNvGrpSpPr/>
            <p:nvPr/>
          </p:nvGrpSpPr>
          <p:grpSpPr>
            <a:xfrm rot="10800000" flipH="1">
              <a:off x="-3" y="381007"/>
              <a:ext cx="7072430" cy="771743"/>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89" name="Shape 89"/>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90" name="Shape 90"/>
          <p:cNvGrpSpPr/>
          <p:nvPr/>
        </p:nvGrpSpPr>
        <p:grpSpPr>
          <a:xfrm>
            <a:off x="9262456" y="5963629"/>
            <a:ext cx="2937105" cy="894392"/>
            <a:chOff x="5575241" y="4472722"/>
            <a:chExt cx="2202829" cy="670794"/>
          </a:xfrm>
        </p:grpSpPr>
        <p:sp>
          <p:nvSpPr>
            <p:cNvPr id="91" name="Shape 91"/>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92" name="Shape 92"/>
            <p:cNvGrpSpPr/>
            <p:nvPr/>
          </p:nvGrpSpPr>
          <p:grpSpPr>
            <a:xfrm flipH="1">
              <a:off x="5734850" y="4472722"/>
              <a:ext cx="2040836" cy="670794"/>
              <a:chOff x="1297953" y="330075"/>
              <a:chExt cx="5169293" cy="1699505"/>
            </a:xfrm>
          </p:grpSpPr>
          <p:sp>
            <p:nvSpPr>
              <p:cNvPr id="93" name="Shape 93"/>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95" name="Shape 95"/>
            <p:cNvGrpSpPr/>
            <p:nvPr/>
          </p:nvGrpSpPr>
          <p:grpSpPr>
            <a:xfrm flipH="1">
              <a:off x="5578208" y="4646737"/>
              <a:ext cx="2199862" cy="304562"/>
              <a:chOff x="-5827152" y="330075"/>
              <a:chExt cx="12276018" cy="1699568"/>
            </a:xfrm>
          </p:grpSpPr>
          <p:sp>
            <p:nvSpPr>
              <p:cNvPr id="96" name="Shape 96"/>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97" name="Shape 97"/>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98" name="Shape 98"/>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1085700" y="2050649"/>
            <a:ext cx="4504400" cy="3632400"/>
          </a:xfrm>
          <a:prstGeom prst="rect">
            <a:avLst/>
          </a:prstGeom>
        </p:spPr>
        <p:txBody>
          <a:bodyPr wrap="square" lIns="91425" tIns="91425" rIns="91425" bIns="91425" anchor="t" anchorCtr="0"/>
          <a:lstStyle>
            <a:lvl1pPr lvl="0">
              <a:spcBef>
                <a:spcPts val="0"/>
              </a:spcBef>
              <a:buSzPct val="100000"/>
              <a:defRPr sz="2667"/>
            </a:lvl1pPr>
            <a:lvl2pPr lvl="1">
              <a:spcBef>
                <a:spcPts val="0"/>
              </a:spcBef>
              <a:buSzPct val="100000"/>
              <a:defRPr sz="2667"/>
            </a:lvl2pPr>
            <a:lvl3pPr lvl="2">
              <a:spcBef>
                <a:spcPts val="0"/>
              </a:spcBef>
              <a:buSzPct val="100000"/>
              <a:defRPr sz="2667"/>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sp>
        <p:nvSpPr>
          <p:cNvPr id="100" name="Shape 100"/>
          <p:cNvSpPr txBox="1">
            <a:spLocks noGrp="1"/>
          </p:cNvSpPr>
          <p:nvPr>
            <p:ph type="body" idx="2"/>
          </p:nvPr>
        </p:nvSpPr>
        <p:spPr>
          <a:xfrm>
            <a:off x="5861498" y="2050649"/>
            <a:ext cx="4504399" cy="3632400"/>
          </a:xfrm>
          <a:prstGeom prst="rect">
            <a:avLst/>
          </a:prstGeom>
        </p:spPr>
        <p:txBody>
          <a:bodyPr wrap="square" lIns="91425" tIns="91425" rIns="91425" bIns="91425" anchor="t" anchorCtr="0"/>
          <a:lstStyle>
            <a:lvl1pPr lvl="0">
              <a:spcBef>
                <a:spcPts val="0"/>
              </a:spcBef>
              <a:buSzPct val="100000"/>
              <a:defRPr sz="2667"/>
            </a:lvl1pPr>
            <a:lvl2pPr lvl="1">
              <a:spcBef>
                <a:spcPts val="0"/>
              </a:spcBef>
              <a:buSzPct val="100000"/>
              <a:defRPr sz="2667"/>
            </a:lvl2pPr>
            <a:lvl3pPr lvl="2">
              <a:spcBef>
                <a:spcPts val="0"/>
              </a:spcBef>
              <a:buSzPct val="100000"/>
              <a:defRPr sz="2667"/>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sp>
        <p:nvSpPr>
          <p:cNvPr id="101" name="Shape 101"/>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2362793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02"/>
        <p:cNvGrpSpPr/>
        <p:nvPr/>
      </p:nvGrpSpPr>
      <p:grpSpPr>
        <a:xfrm>
          <a:off x="0" y="0"/>
          <a:ext cx="0" cy="0"/>
          <a:chOff x="0" y="0"/>
          <a:chExt cx="0" cy="0"/>
        </a:xfrm>
      </p:grpSpPr>
      <p:grpSp>
        <p:nvGrpSpPr>
          <p:cNvPr id="103" name="Shape 103"/>
          <p:cNvGrpSpPr/>
          <p:nvPr/>
        </p:nvGrpSpPr>
        <p:grpSpPr>
          <a:xfrm>
            <a:off x="-4" y="53"/>
            <a:ext cx="9429907" cy="1769752"/>
            <a:chOff x="-3" y="40"/>
            <a:chExt cx="7072430" cy="1327314"/>
          </a:xfrm>
        </p:grpSpPr>
        <p:sp>
          <p:nvSpPr>
            <p:cNvPr id="104" name="Shape 104"/>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105" name="Shape 105"/>
            <p:cNvGrpSpPr/>
            <p:nvPr/>
          </p:nvGrpSpPr>
          <p:grpSpPr>
            <a:xfrm rot="10800000" flipH="1">
              <a:off x="2" y="40"/>
              <a:ext cx="6756167" cy="1327314"/>
              <a:chOff x="-2168137" y="330075"/>
              <a:chExt cx="8650662" cy="1699506"/>
            </a:xfrm>
          </p:grpSpPr>
          <p:sp>
            <p:nvSpPr>
              <p:cNvPr id="106" name="Shape 106"/>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07" name="Shape 107"/>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08" name="Shape 108"/>
            <p:cNvGrpSpPr/>
            <p:nvPr/>
          </p:nvGrpSpPr>
          <p:grpSpPr>
            <a:xfrm rot="10800000" flipH="1">
              <a:off x="-3" y="381007"/>
              <a:ext cx="7072430" cy="771743"/>
              <a:chOff x="-9092084" y="330075"/>
              <a:chExt cx="15574609" cy="1699501"/>
            </a:xfrm>
          </p:grpSpPr>
          <p:sp>
            <p:nvSpPr>
              <p:cNvPr id="109" name="Shape 109"/>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10" name="Shape 110"/>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111" name="Shape 111"/>
          <p:cNvGrpSpPr/>
          <p:nvPr/>
        </p:nvGrpSpPr>
        <p:grpSpPr>
          <a:xfrm>
            <a:off x="9262456" y="5963629"/>
            <a:ext cx="2937105" cy="894392"/>
            <a:chOff x="5575241" y="4472722"/>
            <a:chExt cx="2202829" cy="670794"/>
          </a:xfrm>
        </p:grpSpPr>
        <p:sp>
          <p:nvSpPr>
            <p:cNvPr id="112" name="Shape 112"/>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13" name="Shape 113"/>
            <p:cNvGrpSpPr/>
            <p:nvPr/>
          </p:nvGrpSpPr>
          <p:grpSpPr>
            <a:xfrm flipH="1">
              <a:off x="5734850" y="4472722"/>
              <a:ext cx="2040836" cy="670794"/>
              <a:chOff x="1297953" y="330075"/>
              <a:chExt cx="5169293" cy="1699505"/>
            </a:xfrm>
          </p:grpSpPr>
          <p:sp>
            <p:nvSpPr>
              <p:cNvPr id="114" name="Shape 114"/>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15" name="Shape 11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16" name="Shape 116"/>
            <p:cNvGrpSpPr/>
            <p:nvPr/>
          </p:nvGrpSpPr>
          <p:grpSpPr>
            <a:xfrm flipH="1">
              <a:off x="5578208" y="4646737"/>
              <a:ext cx="2199862" cy="304562"/>
              <a:chOff x="-5827152" y="330075"/>
              <a:chExt cx="12276018" cy="1699568"/>
            </a:xfrm>
          </p:grpSpPr>
          <p:sp>
            <p:nvSpPr>
              <p:cNvPr id="117" name="Shape 117"/>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18" name="Shape 118"/>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119" name="Shape 119"/>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0" name="Shape 120"/>
          <p:cNvSpPr txBox="1">
            <a:spLocks noGrp="1"/>
          </p:cNvSpPr>
          <p:nvPr>
            <p:ph type="body" idx="1"/>
          </p:nvPr>
        </p:nvSpPr>
        <p:spPr>
          <a:xfrm>
            <a:off x="1160600" y="2060100"/>
            <a:ext cx="2997200" cy="3613200"/>
          </a:xfrm>
          <a:prstGeom prst="rect">
            <a:avLst/>
          </a:prstGeom>
        </p:spPr>
        <p:txBody>
          <a:bodyPr wrap="square"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21" name="Shape 121"/>
          <p:cNvSpPr txBox="1">
            <a:spLocks noGrp="1"/>
          </p:cNvSpPr>
          <p:nvPr>
            <p:ph type="body" idx="2"/>
          </p:nvPr>
        </p:nvSpPr>
        <p:spPr>
          <a:xfrm>
            <a:off x="4311516" y="2060100"/>
            <a:ext cx="2997200" cy="3613200"/>
          </a:xfrm>
          <a:prstGeom prst="rect">
            <a:avLst/>
          </a:prstGeom>
        </p:spPr>
        <p:txBody>
          <a:bodyPr wrap="square"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22" name="Shape 122"/>
          <p:cNvSpPr txBox="1">
            <a:spLocks noGrp="1"/>
          </p:cNvSpPr>
          <p:nvPr>
            <p:ph type="body" idx="3"/>
          </p:nvPr>
        </p:nvSpPr>
        <p:spPr>
          <a:xfrm>
            <a:off x="7387532" y="2060100"/>
            <a:ext cx="2997200" cy="3613200"/>
          </a:xfrm>
          <a:prstGeom prst="rect">
            <a:avLst/>
          </a:prstGeom>
        </p:spPr>
        <p:txBody>
          <a:bodyPr wrap="square"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23" name="Shape 12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3121390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4"/>
        <p:cNvGrpSpPr/>
        <p:nvPr/>
      </p:nvGrpSpPr>
      <p:grpSpPr>
        <a:xfrm>
          <a:off x="0" y="0"/>
          <a:ext cx="0" cy="0"/>
          <a:chOff x="0" y="0"/>
          <a:chExt cx="0" cy="0"/>
        </a:xfrm>
      </p:grpSpPr>
      <p:grpSp>
        <p:nvGrpSpPr>
          <p:cNvPr id="125" name="Shape 125"/>
          <p:cNvGrpSpPr/>
          <p:nvPr/>
        </p:nvGrpSpPr>
        <p:grpSpPr>
          <a:xfrm>
            <a:off x="-4" y="53"/>
            <a:ext cx="9429907" cy="1769752"/>
            <a:chOff x="-3" y="40"/>
            <a:chExt cx="7072430" cy="1327314"/>
          </a:xfrm>
        </p:grpSpPr>
        <p:sp>
          <p:nvSpPr>
            <p:cNvPr id="126" name="Shape 126"/>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127" name="Shape 127"/>
            <p:cNvGrpSpPr/>
            <p:nvPr/>
          </p:nvGrpSpPr>
          <p:grpSpPr>
            <a:xfrm rot="10800000" flipH="1">
              <a:off x="2" y="40"/>
              <a:ext cx="6756167" cy="1327314"/>
              <a:chOff x="-2168137" y="330075"/>
              <a:chExt cx="8650662" cy="1699506"/>
            </a:xfrm>
          </p:grpSpPr>
          <p:sp>
            <p:nvSpPr>
              <p:cNvPr id="128" name="Shape 128"/>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29" name="Shape 129"/>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30" name="Shape 130"/>
            <p:cNvGrpSpPr/>
            <p:nvPr/>
          </p:nvGrpSpPr>
          <p:grpSpPr>
            <a:xfrm rot="10800000" flipH="1">
              <a:off x="-3" y="381007"/>
              <a:ext cx="7072430" cy="771743"/>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32" name="Shape 132"/>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133" name="Shape 133"/>
          <p:cNvGrpSpPr/>
          <p:nvPr/>
        </p:nvGrpSpPr>
        <p:grpSpPr>
          <a:xfrm>
            <a:off x="9262456" y="5963629"/>
            <a:ext cx="2937105" cy="894392"/>
            <a:chOff x="5575241" y="4472722"/>
            <a:chExt cx="2202829" cy="670794"/>
          </a:xfrm>
        </p:grpSpPr>
        <p:sp>
          <p:nvSpPr>
            <p:cNvPr id="134" name="Shape 134"/>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35" name="Shape 135"/>
            <p:cNvGrpSpPr/>
            <p:nvPr/>
          </p:nvGrpSpPr>
          <p:grpSpPr>
            <a:xfrm flipH="1">
              <a:off x="5734850" y="4472722"/>
              <a:ext cx="2040836" cy="670794"/>
              <a:chOff x="1297953" y="330075"/>
              <a:chExt cx="5169293" cy="1699505"/>
            </a:xfrm>
          </p:grpSpPr>
          <p:sp>
            <p:nvSpPr>
              <p:cNvPr id="136" name="Shape 136"/>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37" name="Shape 137"/>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38" name="Shape 138"/>
            <p:cNvGrpSpPr/>
            <p:nvPr/>
          </p:nvGrpSpPr>
          <p:grpSpPr>
            <a:xfrm flipH="1">
              <a:off x="5578208" y="4646737"/>
              <a:ext cx="2199862" cy="304562"/>
              <a:chOff x="-5827152" y="330075"/>
              <a:chExt cx="12276018" cy="1699568"/>
            </a:xfrm>
          </p:grpSpPr>
          <p:sp>
            <p:nvSpPr>
              <p:cNvPr id="139" name="Shape 139"/>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40" name="Shape 140"/>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141" name="Shape 141"/>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42" name="Shape 142"/>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2909959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aption">
    <p:spTree>
      <p:nvGrpSpPr>
        <p:cNvPr id="1" name="Shape 143"/>
        <p:cNvGrpSpPr/>
        <p:nvPr/>
      </p:nvGrpSpPr>
      <p:grpSpPr>
        <a:xfrm>
          <a:off x="0" y="0"/>
          <a:ext cx="0" cy="0"/>
          <a:chOff x="0" y="0"/>
          <a:chExt cx="0" cy="0"/>
        </a:xfrm>
      </p:grpSpPr>
      <p:grpSp>
        <p:nvGrpSpPr>
          <p:cNvPr id="144" name="Shape 144"/>
          <p:cNvGrpSpPr/>
          <p:nvPr/>
        </p:nvGrpSpPr>
        <p:grpSpPr>
          <a:xfrm>
            <a:off x="3288183" y="5963629"/>
            <a:ext cx="8915767" cy="894392"/>
            <a:chOff x="5589287" y="4472722"/>
            <a:chExt cx="6686825" cy="670794"/>
          </a:xfrm>
        </p:grpSpPr>
        <p:sp>
          <p:nvSpPr>
            <p:cNvPr id="145" name="Shape 145"/>
            <p:cNvSpPr/>
            <p:nvPr/>
          </p:nvSpPr>
          <p:spPr>
            <a:xfrm rot="10800000">
              <a:off x="5589287"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46" name="Shape 146"/>
            <p:cNvGrpSpPr/>
            <p:nvPr/>
          </p:nvGrpSpPr>
          <p:grpSpPr>
            <a:xfrm flipH="1">
              <a:off x="5748896" y="4472722"/>
              <a:ext cx="6527216" cy="670794"/>
              <a:chOff x="-10101301" y="330075"/>
              <a:chExt cx="16532971" cy="1699505"/>
            </a:xfrm>
          </p:grpSpPr>
          <p:sp>
            <p:nvSpPr>
              <p:cNvPr id="147" name="Shape 147"/>
              <p:cNvSpPr/>
              <p:nvPr/>
            </p:nvSpPr>
            <p:spPr>
              <a:xfrm>
                <a:off x="-10101301" y="330080"/>
                <a:ext cx="148464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48" name="Shape 148"/>
              <p:cNvSpPr/>
              <p:nvPr/>
            </p:nvSpPr>
            <p:spPr>
              <a:xfrm>
                <a:off x="4732169"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49" name="Shape 149"/>
            <p:cNvGrpSpPr/>
            <p:nvPr/>
          </p:nvGrpSpPr>
          <p:grpSpPr>
            <a:xfrm flipH="1">
              <a:off x="5592254" y="4646737"/>
              <a:ext cx="6682918" cy="304562"/>
              <a:chOff x="-30922586" y="330075"/>
              <a:chExt cx="37293070" cy="1699568"/>
            </a:xfrm>
          </p:grpSpPr>
          <p:sp>
            <p:nvSpPr>
              <p:cNvPr id="150" name="Shape 150"/>
              <p:cNvSpPr/>
              <p:nvPr/>
            </p:nvSpPr>
            <p:spPr>
              <a:xfrm>
                <a:off x="-30922586" y="330143"/>
                <a:ext cx="355881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51" name="Shape 151"/>
              <p:cNvSpPr/>
              <p:nvPr/>
            </p:nvSpPr>
            <p:spPr>
              <a:xfrm>
                <a:off x="4670983"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152" name="Shape 152"/>
          <p:cNvSpPr txBox="1">
            <a:spLocks noGrp="1"/>
          </p:cNvSpPr>
          <p:nvPr>
            <p:ph type="body" idx="1"/>
          </p:nvPr>
        </p:nvSpPr>
        <p:spPr>
          <a:xfrm>
            <a:off x="3577067" y="6182000"/>
            <a:ext cx="8005600" cy="420800"/>
          </a:xfrm>
          <a:prstGeom prst="rect">
            <a:avLst/>
          </a:prstGeom>
        </p:spPr>
        <p:txBody>
          <a:bodyPr wrap="square" lIns="91425" tIns="91425" rIns="91425" bIns="91425" anchor="ctr" anchorCtr="0"/>
          <a:lstStyle>
            <a:lvl1pPr lvl="0">
              <a:spcBef>
                <a:spcPts val="0"/>
              </a:spcBef>
              <a:spcAft>
                <a:spcPts val="0"/>
              </a:spcAft>
              <a:buSzPct val="100000"/>
              <a:buNone/>
              <a:defRPr sz="1733"/>
            </a:lvl1pPr>
          </a:lstStyle>
          <a:p>
            <a:endParaRPr/>
          </a:p>
        </p:txBody>
      </p:sp>
      <p:sp>
        <p:nvSpPr>
          <p:cNvPr id="153" name="Shape 15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grpSp>
        <p:nvGrpSpPr>
          <p:cNvPr id="154" name="Shape 154"/>
          <p:cNvGrpSpPr/>
          <p:nvPr/>
        </p:nvGrpSpPr>
        <p:grpSpPr>
          <a:xfrm rot="10800000">
            <a:off x="-10" y="-3"/>
            <a:ext cx="2937105" cy="894392"/>
            <a:chOff x="5575241" y="4472722"/>
            <a:chExt cx="2202829" cy="670794"/>
          </a:xfrm>
        </p:grpSpPr>
        <p:sp>
          <p:nvSpPr>
            <p:cNvPr id="155" name="Shape 155"/>
            <p:cNvSpPr/>
            <p:nvPr/>
          </p:nvSpPr>
          <p:spPr>
            <a:xfrm rot="10800000">
              <a:off x="5575241" y="4948333"/>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56" name="Shape 156"/>
            <p:cNvGrpSpPr/>
            <p:nvPr/>
          </p:nvGrpSpPr>
          <p:grpSpPr>
            <a:xfrm flipH="1">
              <a:off x="5734850" y="4472722"/>
              <a:ext cx="2040836" cy="670794"/>
              <a:chOff x="1297953" y="330075"/>
              <a:chExt cx="5169293" cy="1699505"/>
            </a:xfrm>
          </p:grpSpPr>
          <p:sp>
            <p:nvSpPr>
              <p:cNvPr id="157" name="Shape 157"/>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58" name="Shape 15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59" name="Shape 159"/>
            <p:cNvGrpSpPr/>
            <p:nvPr/>
          </p:nvGrpSpPr>
          <p:grpSpPr>
            <a:xfrm flipH="1">
              <a:off x="5578208" y="4646737"/>
              <a:ext cx="2199862" cy="304562"/>
              <a:chOff x="-5827152" y="330075"/>
              <a:chExt cx="12276018" cy="1699568"/>
            </a:xfrm>
          </p:grpSpPr>
          <p:sp>
            <p:nvSpPr>
              <p:cNvPr id="160" name="Shape 160"/>
              <p:cNvSpPr/>
              <p:nvPr/>
            </p:nvSpPr>
            <p:spPr>
              <a:xfrm>
                <a:off x="-5827152" y="330143"/>
                <a:ext cx="1061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61" name="Shape 161"/>
              <p:cNvSpPr/>
              <p:nvPr/>
            </p:nvSpPr>
            <p:spPr>
              <a:xfrm>
                <a:off x="4749365"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Tree>
    <p:extLst>
      <p:ext uri="{BB962C8B-B14F-4D97-AF65-F5344CB8AC3E}">
        <p14:creationId xmlns:p14="http://schemas.microsoft.com/office/powerpoint/2010/main" val="753505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grpSp>
        <p:nvGrpSpPr>
          <p:cNvPr id="164" name="Shape 164"/>
          <p:cNvGrpSpPr/>
          <p:nvPr/>
        </p:nvGrpSpPr>
        <p:grpSpPr>
          <a:xfrm>
            <a:off x="9262456" y="5963629"/>
            <a:ext cx="2937105" cy="894392"/>
            <a:chOff x="5575241" y="4472722"/>
            <a:chExt cx="2202829" cy="670794"/>
          </a:xfrm>
        </p:grpSpPr>
        <p:sp>
          <p:nvSpPr>
            <p:cNvPr id="165" name="Shape 165"/>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66" name="Shape 166"/>
            <p:cNvGrpSpPr/>
            <p:nvPr/>
          </p:nvGrpSpPr>
          <p:grpSpPr>
            <a:xfrm flipH="1">
              <a:off x="5734850" y="4472722"/>
              <a:ext cx="2040836" cy="670794"/>
              <a:chOff x="1297953" y="330075"/>
              <a:chExt cx="5169293" cy="1699505"/>
            </a:xfrm>
          </p:grpSpPr>
          <p:sp>
            <p:nvSpPr>
              <p:cNvPr id="167" name="Shape 167"/>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69" name="Shape 169"/>
            <p:cNvGrpSpPr/>
            <p:nvPr/>
          </p:nvGrpSpPr>
          <p:grpSpPr>
            <a:xfrm flipH="1">
              <a:off x="5578208" y="4646737"/>
              <a:ext cx="2199862" cy="304562"/>
              <a:chOff x="-5827152" y="330075"/>
              <a:chExt cx="12276018" cy="1699568"/>
            </a:xfrm>
          </p:grpSpPr>
          <p:sp>
            <p:nvSpPr>
              <p:cNvPr id="170" name="Shape 170"/>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71" name="Shape 171"/>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grpSp>
        <p:nvGrpSpPr>
          <p:cNvPr id="172" name="Shape 172"/>
          <p:cNvGrpSpPr/>
          <p:nvPr/>
        </p:nvGrpSpPr>
        <p:grpSpPr>
          <a:xfrm rot="10800000">
            <a:off x="-10" y="-3"/>
            <a:ext cx="2937105" cy="894392"/>
            <a:chOff x="5575241" y="4472722"/>
            <a:chExt cx="2202829" cy="670794"/>
          </a:xfrm>
        </p:grpSpPr>
        <p:sp>
          <p:nvSpPr>
            <p:cNvPr id="173" name="Shape 173"/>
            <p:cNvSpPr/>
            <p:nvPr/>
          </p:nvSpPr>
          <p:spPr>
            <a:xfrm rot="10800000">
              <a:off x="5575241" y="4948333"/>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74" name="Shape 174"/>
            <p:cNvGrpSpPr/>
            <p:nvPr/>
          </p:nvGrpSpPr>
          <p:grpSpPr>
            <a:xfrm flipH="1">
              <a:off x="5734850" y="4472722"/>
              <a:ext cx="2040836" cy="670794"/>
              <a:chOff x="1297953" y="330075"/>
              <a:chExt cx="5169293" cy="1699505"/>
            </a:xfrm>
          </p:grpSpPr>
          <p:sp>
            <p:nvSpPr>
              <p:cNvPr id="175" name="Shape 175"/>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77" name="Shape 177"/>
            <p:cNvGrpSpPr/>
            <p:nvPr/>
          </p:nvGrpSpPr>
          <p:grpSpPr>
            <a:xfrm flipH="1">
              <a:off x="5578208" y="4646737"/>
              <a:ext cx="2199862" cy="304562"/>
              <a:chOff x="-5827152" y="330075"/>
              <a:chExt cx="12276018" cy="1699568"/>
            </a:xfrm>
          </p:grpSpPr>
          <p:sp>
            <p:nvSpPr>
              <p:cNvPr id="178" name="Shape 178"/>
              <p:cNvSpPr/>
              <p:nvPr/>
            </p:nvSpPr>
            <p:spPr>
              <a:xfrm>
                <a:off x="-5827152" y="330143"/>
                <a:ext cx="1061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79" name="Shape 179"/>
              <p:cNvSpPr/>
              <p:nvPr/>
            </p:nvSpPr>
            <p:spPr>
              <a:xfrm>
                <a:off x="4749365"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Tree>
    <p:extLst>
      <p:ext uri="{BB962C8B-B14F-4D97-AF65-F5344CB8AC3E}">
        <p14:creationId xmlns:p14="http://schemas.microsoft.com/office/powerpoint/2010/main" val="273652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62372BC-F074-460F-9DC0-EC83393CE0E6}" type="datetimeFigureOut">
              <a:rPr lang="ru-RU" smtClean="0"/>
              <a:t>14.10.2020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99EAC1-142D-4791-B3BA-06FF41290E93}" type="slidenum">
              <a:rPr lang="ru-RU" smtClean="0"/>
              <a:t>‹#›</a:t>
            </a:fld>
            <a:endParaRPr lang="ru-RU"/>
          </a:p>
        </p:txBody>
      </p:sp>
    </p:spTree>
    <p:extLst>
      <p:ext uri="{BB962C8B-B14F-4D97-AF65-F5344CB8AC3E}">
        <p14:creationId xmlns:p14="http://schemas.microsoft.com/office/powerpoint/2010/main" val="204389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62372BC-F074-460F-9DC0-EC83393CE0E6}" type="datetimeFigureOut">
              <a:rPr lang="ru-RU" smtClean="0"/>
              <a:t>14.10.2020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99EAC1-142D-4791-B3BA-06FF41290E93}" type="slidenum">
              <a:rPr lang="ru-RU" smtClean="0"/>
              <a:t>‹#›</a:t>
            </a:fld>
            <a:endParaRPr lang="ru-RU"/>
          </a:p>
        </p:txBody>
      </p:sp>
    </p:spTree>
    <p:extLst>
      <p:ext uri="{BB962C8B-B14F-4D97-AF65-F5344CB8AC3E}">
        <p14:creationId xmlns:p14="http://schemas.microsoft.com/office/powerpoint/2010/main" val="91542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62372BC-F074-460F-9DC0-EC83393CE0E6}" type="datetimeFigureOut">
              <a:rPr lang="ru-RU" smtClean="0"/>
              <a:t>14.10.2020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599EAC1-142D-4791-B3BA-06FF41290E93}" type="slidenum">
              <a:rPr lang="ru-RU" smtClean="0"/>
              <a:t>‹#›</a:t>
            </a:fld>
            <a:endParaRPr lang="ru-RU"/>
          </a:p>
        </p:txBody>
      </p:sp>
    </p:spTree>
    <p:extLst>
      <p:ext uri="{BB962C8B-B14F-4D97-AF65-F5344CB8AC3E}">
        <p14:creationId xmlns:p14="http://schemas.microsoft.com/office/powerpoint/2010/main" val="1402796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62372BC-F074-460F-9DC0-EC83393CE0E6}" type="datetimeFigureOut">
              <a:rPr lang="ru-RU" smtClean="0"/>
              <a:t>14.10.2020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599EAC1-142D-4791-B3BA-06FF41290E93}" type="slidenum">
              <a:rPr lang="ru-RU" smtClean="0"/>
              <a:t>‹#›</a:t>
            </a:fld>
            <a:endParaRPr lang="ru-RU"/>
          </a:p>
        </p:txBody>
      </p:sp>
    </p:spTree>
    <p:extLst>
      <p:ext uri="{BB962C8B-B14F-4D97-AF65-F5344CB8AC3E}">
        <p14:creationId xmlns:p14="http://schemas.microsoft.com/office/powerpoint/2010/main" val="1070703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62372BC-F074-460F-9DC0-EC83393CE0E6}" type="datetimeFigureOut">
              <a:rPr lang="ru-RU" smtClean="0"/>
              <a:t>14.10.2020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599EAC1-142D-4791-B3BA-06FF41290E93}" type="slidenum">
              <a:rPr lang="ru-RU" smtClean="0"/>
              <a:t>‹#›</a:t>
            </a:fld>
            <a:endParaRPr lang="ru-RU"/>
          </a:p>
        </p:txBody>
      </p:sp>
    </p:spTree>
    <p:extLst>
      <p:ext uri="{BB962C8B-B14F-4D97-AF65-F5344CB8AC3E}">
        <p14:creationId xmlns:p14="http://schemas.microsoft.com/office/powerpoint/2010/main" val="303220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62372BC-F074-460F-9DC0-EC83393CE0E6}" type="datetimeFigureOut">
              <a:rPr lang="ru-RU" smtClean="0"/>
              <a:t>14.10.2020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599EAC1-142D-4791-B3BA-06FF41290E93}" type="slidenum">
              <a:rPr lang="ru-RU" smtClean="0"/>
              <a:t>‹#›</a:t>
            </a:fld>
            <a:endParaRPr lang="ru-RU"/>
          </a:p>
        </p:txBody>
      </p:sp>
    </p:spTree>
    <p:extLst>
      <p:ext uri="{BB962C8B-B14F-4D97-AF65-F5344CB8AC3E}">
        <p14:creationId xmlns:p14="http://schemas.microsoft.com/office/powerpoint/2010/main" val="378883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62372BC-F074-460F-9DC0-EC83393CE0E6}" type="datetimeFigureOut">
              <a:rPr lang="ru-RU" smtClean="0"/>
              <a:t>14.10.2020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599EAC1-142D-4791-B3BA-06FF41290E93}" type="slidenum">
              <a:rPr lang="ru-RU" smtClean="0"/>
              <a:t>‹#›</a:t>
            </a:fld>
            <a:endParaRPr lang="ru-RU"/>
          </a:p>
        </p:txBody>
      </p:sp>
    </p:spTree>
    <p:extLst>
      <p:ext uri="{BB962C8B-B14F-4D97-AF65-F5344CB8AC3E}">
        <p14:creationId xmlns:p14="http://schemas.microsoft.com/office/powerpoint/2010/main" val="9044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62372BC-F074-460F-9DC0-EC83393CE0E6}" type="datetimeFigureOut">
              <a:rPr lang="ru-RU" smtClean="0"/>
              <a:t>14.10.2020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599EAC1-142D-4791-B3BA-06FF41290E93}" type="slidenum">
              <a:rPr lang="ru-RU" smtClean="0"/>
              <a:t>‹#›</a:t>
            </a:fld>
            <a:endParaRPr lang="ru-RU"/>
          </a:p>
        </p:txBody>
      </p:sp>
    </p:spTree>
    <p:extLst>
      <p:ext uri="{BB962C8B-B14F-4D97-AF65-F5344CB8AC3E}">
        <p14:creationId xmlns:p14="http://schemas.microsoft.com/office/powerpoint/2010/main" val="209772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372BC-F074-460F-9DC0-EC83393CE0E6}" type="datetimeFigureOut">
              <a:rPr lang="ru-RU" smtClean="0"/>
              <a:t>14.10.2020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9EAC1-142D-4791-B3BA-06FF41290E93}" type="slidenum">
              <a:rPr lang="ru-RU" smtClean="0"/>
              <a:t>‹#›</a:t>
            </a:fld>
            <a:endParaRPr lang="ru-RU"/>
          </a:p>
        </p:txBody>
      </p:sp>
    </p:spTree>
    <p:extLst>
      <p:ext uri="{BB962C8B-B14F-4D97-AF65-F5344CB8AC3E}">
        <p14:creationId xmlns:p14="http://schemas.microsoft.com/office/powerpoint/2010/main" val="156953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85700" y="523433"/>
            <a:ext cx="7011200" cy="10216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1085700" y="1769800"/>
            <a:ext cx="8176800" cy="41940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10157333" y="6182000"/>
            <a:ext cx="1983200" cy="420800"/>
          </a:xfrm>
          <a:prstGeom prst="rect">
            <a:avLst/>
          </a:prstGeom>
          <a:noFill/>
          <a:ln>
            <a:noFill/>
          </a:ln>
        </p:spPr>
        <p:txBody>
          <a:bodyPr wrap="square" lIns="91425" tIns="91425" rIns="91425" bIns="91425" anchor="ctr" anchorCtr="0">
            <a:noAutofit/>
          </a:bodyPr>
          <a:lstStyle/>
          <a:p>
            <a:pPr algn="r"/>
            <a:fld id="{00000000-1234-1234-1234-123412341234}" type="slidenum">
              <a:rPr lang="en" sz="1600" b="1" kern="0">
                <a:solidFill>
                  <a:srgbClr val="FFFFFF"/>
                </a:solidFill>
                <a:latin typeface="Roboto Condensed"/>
                <a:ea typeface="Roboto Condensed"/>
                <a:cs typeface="Roboto Condensed"/>
                <a:sym typeface="Roboto Condensed"/>
              </a:rPr>
              <a:pPr algn="r"/>
              <a:t>‹#›</a:t>
            </a:fld>
            <a:endParaRPr lang="en" sz="1600" b="1" kern="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7567838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4.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8064" y="1472440"/>
            <a:ext cx="7157200" cy="3949200"/>
          </a:xfrm>
          <a:prstGeom prst="rect">
            <a:avLst/>
          </a:prstGeom>
        </p:spPr>
        <p:txBody>
          <a:bodyPr wrap="square" lIns="121900" tIns="121900" rIns="121900" bIns="121900" anchor="ctr" anchorCtr="0">
            <a:noAutofit/>
          </a:bodyPr>
          <a:lstStyle/>
          <a:p>
            <a:r>
              <a:rPr lang="en" dirty="0" smtClean="0"/>
              <a:t>Neural Networks</a:t>
            </a:r>
            <a:br>
              <a:rPr lang="en" dirty="0" smtClean="0"/>
            </a:br>
            <a:r>
              <a:rPr lang="en-US" sz="4400" dirty="0"/>
              <a:t>Semester 1</a:t>
            </a:r>
            <a:r>
              <a:rPr lang="en-US" dirty="0"/>
              <a:t/>
            </a:r>
            <a:br>
              <a:rPr lang="en-US" dirty="0"/>
            </a:br>
            <a:r>
              <a:rPr lang="en-US" sz="2400" dirty="0" smtClean="0"/>
              <a:t>Laboratory works </a:t>
            </a:r>
            <a:r>
              <a:rPr lang="en-US" sz="2400" dirty="0"/>
              <a:t>for GRIAT </a:t>
            </a:r>
            <a:r>
              <a:rPr lang="ru-RU" sz="2400" dirty="0" smtClean="0"/>
              <a:t/>
            </a:r>
            <a:br>
              <a:rPr lang="ru-RU" sz="2400" dirty="0" smtClean="0"/>
            </a:br>
            <a:r>
              <a:rPr lang="en-US" sz="2400" dirty="0" smtClean="0"/>
              <a:t>master program</a:t>
            </a:r>
            <a:r>
              <a:rPr lang="en-US" sz="2400" dirty="0"/>
              <a:t/>
            </a:r>
            <a:br>
              <a:rPr lang="en-US" sz="2400" dirty="0"/>
            </a:br>
            <a:r>
              <a:rPr lang="ru-RU" sz="2400" dirty="0"/>
              <a:t/>
            </a:r>
            <a:br>
              <a:rPr lang="ru-RU" sz="2400" dirty="0"/>
            </a:br>
            <a:r>
              <a:rPr lang="en-US" sz="2400" dirty="0" smtClean="0"/>
              <a:t>Teacher</a:t>
            </a:r>
            <a:r>
              <a:rPr lang="en-US" sz="2400" dirty="0"/>
              <a:t>: Makhmutova </a:t>
            </a:r>
            <a:r>
              <a:rPr lang="en-US" sz="2400" dirty="0" smtClean="0"/>
              <a:t>Alisa </a:t>
            </a:r>
            <a:r>
              <a:rPr lang="en-US" sz="2400" dirty="0"/>
              <a:t/>
            </a:r>
            <a:br>
              <a:rPr lang="en-US" sz="2400" dirty="0"/>
            </a:br>
            <a:r>
              <a:rPr lang="en-US" sz="2400" dirty="0"/>
              <a:t>AZMakhmutova@kai.ru </a:t>
            </a:r>
            <a:endParaRPr lang="en" sz="2400" dirty="0"/>
          </a:p>
        </p:txBody>
      </p:sp>
    </p:spTree>
    <p:extLst>
      <p:ext uri="{BB962C8B-B14F-4D97-AF65-F5344CB8AC3E}">
        <p14:creationId xmlns:p14="http://schemas.microsoft.com/office/powerpoint/2010/main" val="593507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139773" y="1907666"/>
            <a:ext cx="5274199" cy="4194000"/>
          </a:xfrm>
        </p:spPr>
        <p:txBody>
          <a:bodyPr/>
          <a:lstStyle/>
          <a:p>
            <a:r>
              <a:rPr lang="en-US" dirty="0"/>
              <a:t>The 2D convolution is a fairly simple operation at heart: you start with a </a:t>
            </a:r>
            <a:r>
              <a:rPr lang="en-US" b="1" dirty="0"/>
              <a:t>kernel</a:t>
            </a:r>
            <a:r>
              <a:rPr lang="en-US" dirty="0"/>
              <a:t>, which is simply a small matrix of weights. This kernel “slides” over the 2D input data(input matrix or input image), performing an elementwise </a:t>
            </a:r>
            <a:r>
              <a:rPr lang="en-US" dirty="0" smtClean="0"/>
              <a:t>multiplication (scalar product) </a:t>
            </a:r>
            <a:r>
              <a:rPr lang="en-US" dirty="0"/>
              <a:t>with the part of the input it is currently on, and then summing up the results into a single output pixel</a:t>
            </a:r>
            <a:r>
              <a:rPr lang="en-US" dirty="0" smtClean="0"/>
              <a:t>. The </a:t>
            </a:r>
            <a:r>
              <a:rPr lang="en-US" dirty="0"/>
              <a:t>result is a new matrix called a convolution matrix.</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10</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599" y="2005012"/>
            <a:ext cx="5095875" cy="2847975"/>
          </a:xfrm>
          <a:prstGeom prst="rect">
            <a:avLst/>
          </a:prstGeom>
        </p:spPr>
      </p:pic>
      <mc:AlternateContent xmlns:mc="http://schemas.openxmlformats.org/markup-compatibility/2006" xmlns:a14="http://schemas.microsoft.com/office/drawing/2010/main">
        <mc:Choice Requires="a14">
          <p:sp>
            <p:nvSpPr>
              <p:cNvPr id="2" name="Прямоугольник 1"/>
              <p:cNvSpPr/>
              <p:nvPr/>
            </p:nvSpPr>
            <p:spPr>
              <a:xfrm>
                <a:off x="6197521" y="4852987"/>
                <a:ext cx="3190875" cy="1349537"/>
              </a:xfrm>
              <a:prstGeom prst="rect">
                <a:avLst/>
              </a:prstGeom>
            </p:spPr>
            <p:txBody>
              <a:bodyPr wrap="square">
                <a:spAutoFit/>
              </a:bodyPr>
              <a:lstStyle/>
              <a:p>
                <a:pPr>
                  <a:lnSpc>
                    <a:spcPct val="107000"/>
                  </a:lnSpc>
                  <a:spcAft>
                    <a:spcPts val="800"/>
                  </a:spcAft>
                </a:pPr>
                <a:r>
                  <a:rPr lang="en-GB" sz="1100" dirty="0">
                    <a:latin typeface="Calibri" panose="020F0502020204030204" pitchFamily="34" charset="0"/>
                    <a:ea typeface="Calibri" panose="020F0502020204030204" pitchFamily="34" charset="0"/>
                    <a:cs typeface="Times New Roman" panose="02020603050405020304" pitchFamily="18" charset="0"/>
                  </a:rPr>
                  <a:t>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begChr m:val="["/>
                          <m:end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3"/>
                                    <m:mcJc m:val="center"/>
                                  </m:mcPr>
                                </m:mc>
                              </m:mcs>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GB" sz="2000" i="1">
                                    <a:effectLst/>
                                    <a:latin typeface="Cambria Math" panose="02040503050406030204" pitchFamily="18" charset="0"/>
                                    <a:ea typeface="Calibri" panose="020F0502020204030204" pitchFamily="34" charset="0"/>
                                    <a:cs typeface="Times New Roman" panose="02020603050405020304" pitchFamily="18" charset="0"/>
                                  </a:rPr>
                                  <m:t>0</m:t>
                                </m:r>
                              </m:e>
                              <m:e>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e>
                              <m:e>
                                <m:r>
                                  <a:rPr lang="en-GB" sz="2000" i="1">
                                    <a:effectLst/>
                                    <a:latin typeface="Cambria Math" panose="02040503050406030204" pitchFamily="18" charset="0"/>
                                    <a:ea typeface="Calibri" panose="020F0502020204030204" pitchFamily="34" charset="0"/>
                                    <a:cs typeface="Times New Roman" panose="02020603050405020304" pitchFamily="18" charset="0"/>
                                  </a:rPr>
                                  <m:t>2</m:t>
                                </m:r>
                              </m:e>
                            </m:mr>
                            <m:mr>
                              <m:e>
                                <m:r>
                                  <a:rPr lang="en-GB" sz="2000" i="1">
                                    <a:effectLst/>
                                    <a:latin typeface="Cambria Math" panose="02040503050406030204" pitchFamily="18" charset="0"/>
                                    <a:ea typeface="Calibri" panose="020F0502020204030204" pitchFamily="34" charset="0"/>
                                    <a:cs typeface="Times New Roman" panose="02020603050405020304" pitchFamily="18" charset="0"/>
                                  </a:rPr>
                                  <m:t>2</m:t>
                                </m:r>
                              </m:e>
                              <m:e>
                                <m:r>
                                  <a:rPr lang="en-GB" sz="2000" i="1">
                                    <a:effectLst/>
                                    <a:latin typeface="Cambria Math" panose="02040503050406030204" pitchFamily="18" charset="0"/>
                                    <a:ea typeface="Calibri" panose="020F0502020204030204" pitchFamily="34" charset="0"/>
                                    <a:cs typeface="Times New Roman" panose="02020603050405020304" pitchFamily="18" charset="0"/>
                                  </a:rPr>
                                  <m:t>2</m:t>
                                </m:r>
                              </m:e>
                              <m:e>
                                <m:r>
                                  <a:rPr lang="en-GB" sz="20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GB" sz="2000" i="1">
                                    <a:effectLst/>
                                    <a:latin typeface="Cambria Math" panose="02040503050406030204" pitchFamily="18" charset="0"/>
                                    <a:ea typeface="Calibri" panose="020F0502020204030204" pitchFamily="34" charset="0"/>
                                    <a:cs typeface="Times New Roman" panose="02020603050405020304" pitchFamily="18" charset="0"/>
                                  </a:rPr>
                                  <m:t>0</m:t>
                                </m:r>
                              </m:e>
                              <m:e>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e>
                              <m:e>
                                <m:r>
                                  <a:rPr lang="en-GB" sz="2000" i="1">
                                    <a:effectLst/>
                                    <a:latin typeface="Cambria Math" panose="02040503050406030204" pitchFamily="18" charset="0"/>
                                    <a:ea typeface="Calibri" panose="020F0502020204030204" pitchFamily="34" charset="0"/>
                                    <a:cs typeface="Times New Roman" panose="02020603050405020304" pitchFamily="18" charset="0"/>
                                  </a:rPr>
                                  <m:t>2</m:t>
                                </m:r>
                              </m:e>
                            </m:mr>
                          </m:m>
                        </m:e>
                      </m:d>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6197521" y="4852987"/>
                <a:ext cx="3190875" cy="1349537"/>
              </a:xfrm>
              <a:prstGeom prst="rect">
                <a:avLst/>
              </a:prstGeom>
              <a:blipFill>
                <a:blip r:embed="rId3"/>
                <a:stretch>
                  <a:fillRect/>
                </a:stretch>
              </a:blipFill>
            </p:spPr>
            <p:txBody>
              <a:bodyPr/>
              <a:lstStyle/>
              <a:p>
                <a:r>
                  <a:rPr lang="ru-RU">
                    <a:noFill/>
                  </a:rPr>
                  <a:t> </a:t>
                </a:r>
              </a:p>
            </p:txBody>
          </p:sp>
        </mc:Fallback>
      </mc:AlternateContent>
      <p:sp>
        <p:nvSpPr>
          <p:cNvPr id="16" name="Прямоугольник 15"/>
          <p:cNvSpPr/>
          <p:nvPr/>
        </p:nvSpPr>
        <p:spPr>
          <a:xfrm>
            <a:off x="7360788" y="6101666"/>
            <a:ext cx="864339" cy="369332"/>
          </a:xfrm>
          <a:prstGeom prst="rect">
            <a:avLst/>
          </a:prstGeom>
        </p:spPr>
        <p:txBody>
          <a:bodyPr wrap="none">
            <a:spAutoFit/>
          </a:bodyPr>
          <a:lstStyle/>
          <a:p>
            <a:r>
              <a:rPr lang="en-US" b="1" dirty="0"/>
              <a:t>kernel</a:t>
            </a:r>
            <a:endParaRPr lang="ru-RU" dirty="0"/>
          </a:p>
        </p:txBody>
      </p:sp>
    </p:spTree>
    <p:extLst>
      <p:ext uri="{BB962C8B-B14F-4D97-AF65-F5344CB8AC3E}">
        <p14:creationId xmlns:p14="http://schemas.microsoft.com/office/powerpoint/2010/main" val="3486482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11</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pic>
        <p:nvPicPr>
          <p:cNvPr id="14" name="Рисунок 13"/>
          <p:cNvPicPr>
            <a:picLocks noChangeAspect="1"/>
          </p:cNvPicPr>
          <p:nvPr/>
        </p:nvPicPr>
        <p:blipFill>
          <a:blip r:embed="rId2"/>
          <a:stretch>
            <a:fillRect/>
          </a:stretch>
        </p:blipFill>
        <p:spPr>
          <a:xfrm>
            <a:off x="1085700" y="2271711"/>
            <a:ext cx="4974823" cy="2062163"/>
          </a:xfrm>
          <a:prstGeom prst="rect">
            <a:avLst/>
          </a:prstGeom>
        </p:spPr>
      </p:pic>
      <p:pic>
        <p:nvPicPr>
          <p:cNvPr id="15" name="Рисунок 14"/>
          <p:cNvPicPr>
            <a:picLocks noChangeAspect="1"/>
          </p:cNvPicPr>
          <p:nvPr/>
        </p:nvPicPr>
        <p:blipFill>
          <a:blip r:embed="rId3"/>
          <a:stretch>
            <a:fillRect/>
          </a:stretch>
        </p:blipFill>
        <p:spPr>
          <a:xfrm>
            <a:off x="7129462" y="2721767"/>
            <a:ext cx="3930959" cy="1421607"/>
          </a:xfrm>
          <a:prstGeom prst="rect">
            <a:avLst/>
          </a:prstGeom>
        </p:spPr>
      </p:pic>
      <p:sp>
        <p:nvSpPr>
          <p:cNvPr id="16" name="Прямоугольник 15"/>
          <p:cNvSpPr/>
          <p:nvPr/>
        </p:nvSpPr>
        <p:spPr>
          <a:xfrm>
            <a:off x="4747300" y="4558784"/>
            <a:ext cx="1550424" cy="400110"/>
          </a:xfrm>
          <a:prstGeom prst="rect">
            <a:avLst/>
          </a:prstGeom>
        </p:spPr>
        <p:txBody>
          <a:bodyPr wrap="none">
            <a:spAutoFit/>
          </a:bodyPr>
          <a:lstStyle/>
          <a:p>
            <a:r>
              <a:rPr lang="en-GB" sz="2000" dirty="0"/>
              <a:t>feature map</a:t>
            </a:r>
            <a:endParaRPr lang="ru-RU" sz="2000" dirty="0"/>
          </a:p>
        </p:txBody>
      </p:sp>
    </p:spTree>
    <p:extLst>
      <p:ext uri="{BB962C8B-B14F-4D97-AF65-F5344CB8AC3E}">
        <p14:creationId xmlns:p14="http://schemas.microsoft.com/office/powerpoint/2010/main" val="364126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71711" y="3358835"/>
            <a:ext cx="7048085" cy="1647731"/>
          </a:xfrm>
        </p:spPr>
        <p:txBody>
          <a:bodyPr/>
          <a:lstStyle/>
          <a:p>
            <a:r>
              <a:rPr lang="en-US" sz="2000" dirty="0">
                <a:latin typeface="medium-content-serif-font"/>
              </a:rPr>
              <a:t>The kernel repeats this process for every location it slides over, converting a 2D matrix of features into yet another 2D matrix of features. The output features are essentially, the weighted sums (with the weights being the values of the kernel itself) of the input features located roughly in the same location of the output pixel on the input layer.</a:t>
            </a:r>
          </a:p>
          <a:p>
            <a:r>
              <a:rPr lang="en-US" sz="2000" dirty="0">
                <a:latin typeface="medium-content-serif-font"/>
              </a:rPr>
              <a:t>Whether or not an input feature falls within this “roughly same location”, gets determined directly by whether it’s in the area of the kernel that produced the output or not. This means the size of the kernel directly determines how many (or few) input features get combined in the production of a new output feature.</a:t>
            </a:r>
          </a:p>
          <a:p>
            <a:r>
              <a:rPr lang="en-US" sz="2000" dirty="0">
                <a:latin typeface="medium-content-serif-font"/>
              </a:rPr>
              <a:t>This is all in pretty stark contrast to a fully connected layer.</a:t>
            </a:r>
          </a:p>
          <a:p>
            <a:endParaRPr lang="ru-RU" sz="2000"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12</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pic>
        <p:nvPicPr>
          <p:cNvPr id="15" name="Рисунок 14"/>
          <p:cNvPicPr>
            <a:picLocks noChangeAspect="1"/>
          </p:cNvPicPr>
          <p:nvPr/>
        </p:nvPicPr>
        <p:blipFill>
          <a:blip r:embed="rId2"/>
          <a:stretch>
            <a:fillRect/>
          </a:stretch>
        </p:blipFill>
        <p:spPr>
          <a:xfrm>
            <a:off x="7192224" y="1903472"/>
            <a:ext cx="4740244" cy="1564005"/>
          </a:xfrm>
          <a:prstGeom prst="rect">
            <a:avLst/>
          </a:prstGeom>
        </p:spPr>
      </p:pic>
      <p:pic>
        <p:nvPicPr>
          <p:cNvPr id="16" name="Рисунок 15"/>
          <p:cNvPicPr>
            <a:picLocks noChangeAspect="1"/>
          </p:cNvPicPr>
          <p:nvPr/>
        </p:nvPicPr>
        <p:blipFill>
          <a:blip r:embed="rId3"/>
          <a:stretch>
            <a:fillRect/>
          </a:stretch>
        </p:blipFill>
        <p:spPr>
          <a:xfrm>
            <a:off x="7032116" y="3577169"/>
            <a:ext cx="5108417" cy="1963681"/>
          </a:xfrm>
          <a:prstGeom prst="rect">
            <a:avLst/>
          </a:prstGeom>
        </p:spPr>
      </p:pic>
    </p:spTree>
    <p:extLst>
      <p:ext uri="{BB962C8B-B14F-4D97-AF65-F5344CB8AC3E}">
        <p14:creationId xmlns:p14="http://schemas.microsoft.com/office/powerpoint/2010/main" val="2094898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13</a:t>
            </a:fld>
            <a:endParaRPr lang="en">
              <a:solidFill>
                <a:srgbClr val="000000"/>
              </a:solidFill>
            </a:endParaRPr>
          </a:p>
        </p:txBody>
      </p:sp>
      <p:pic>
        <p:nvPicPr>
          <p:cNvPr id="5" name="Рисунок 4"/>
          <p:cNvPicPr>
            <a:picLocks noChangeAspect="1"/>
          </p:cNvPicPr>
          <p:nvPr/>
        </p:nvPicPr>
        <p:blipFill>
          <a:blip r:embed="rId2"/>
          <a:stretch>
            <a:fillRect/>
          </a:stretch>
        </p:blipFill>
        <p:spPr>
          <a:xfrm>
            <a:off x="453395" y="2005185"/>
            <a:ext cx="8980316" cy="4356241"/>
          </a:xfrm>
          <a:prstGeom prst="rect">
            <a:avLst/>
          </a:prstGeom>
        </p:spPr>
      </p:pic>
      <p:sp>
        <p:nvSpPr>
          <p:cNvPr id="6"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7" name="Shape 271"/>
          <p:cNvGrpSpPr/>
          <p:nvPr/>
        </p:nvGrpSpPr>
        <p:grpSpPr>
          <a:xfrm>
            <a:off x="416620" y="783013"/>
            <a:ext cx="412029" cy="502449"/>
            <a:chOff x="596350" y="929175"/>
            <a:chExt cx="407950" cy="497475"/>
          </a:xfrm>
        </p:grpSpPr>
        <p:sp>
          <p:nvSpPr>
            <p:cNvPr id="8"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4"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5" name="TextBox 14"/>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sp>
        <p:nvSpPr>
          <p:cNvPr id="16" name="TextBox 15"/>
          <p:cNvSpPr txBox="1"/>
          <p:nvPr/>
        </p:nvSpPr>
        <p:spPr>
          <a:xfrm>
            <a:off x="743759" y="2702911"/>
            <a:ext cx="1645117" cy="646331"/>
          </a:xfrm>
          <a:prstGeom prst="rect">
            <a:avLst/>
          </a:prstGeom>
          <a:solidFill>
            <a:schemeClr val="bg1"/>
          </a:solidFill>
        </p:spPr>
        <p:txBody>
          <a:bodyPr wrap="square" rtlCol="0">
            <a:spAutoFit/>
          </a:bodyPr>
          <a:lstStyle/>
          <a:p>
            <a:pPr algn="ctr"/>
            <a:r>
              <a:rPr lang="en-US" dirty="0"/>
              <a:t>Original image</a:t>
            </a:r>
            <a:endParaRPr lang="ru-RU" dirty="0"/>
          </a:p>
        </p:txBody>
      </p:sp>
      <p:sp>
        <p:nvSpPr>
          <p:cNvPr id="17" name="TextBox 16"/>
          <p:cNvSpPr txBox="1"/>
          <p:nvPr/>
        </p:nvSpPr>
        <p:spPr>
          <a:xfrm>
            <a:off x="2467535" y="2146247"/>
            <a:ext cx="1645117" cy="646331"/>
          </a:xfrm>
          <a:prstGeom prst="rect">
            <a:avLst/>
          </a:prstGeom>
          <a:solidFill>
            <a:schemeClr val="bg1"/>
          </a:solidFill>
        </p:spPr>
        <p:txBody>
          <a:bodyPr wrap="square" rtlCol="0">
            <a:spAutoFit/>
          </a:bodyPr>
          <a:lstStyle/>
          <a:p>
            <a:pPr algn="ctr"/>
            <a:r>
              <a:rPr lang="en-US" dirty="0"/>
              <a:t>First layer filters</a:t>
            </a:r>
            <a:endParaRPr lang="ru-RU" dirty="0"/>
          </a:p>
        </p:txBody>
      </p:sp>
      <p:sp>
        <p:nvSpPr>
          <p:cNvPr id="19" name="TextBox 18"/>
          <p:cNvSpPr txBox="1"/>
          <p:nvPr/>
        </p:nvSpPr>
        <p:spPr>
          <a:xfrm>
            <a:off x="4120994" y="2005185"/>
            <a:ext cx="1645117" cy="369332"/>
          </a:xfrm>
          <a:prstGeom prst="rect">
            <a:avLst/>
          </a:prstGeom>
          <a:solidFill>
            <a:schemeClr val="bg1"/>
          </a:solidFill>
        </p:spPr>
        <p:txBody>
          <a:bodyPr wrap="square" rtlCol="0">
            <a:spAutoFit/>
          </a:bodyPr>
          <a:lstStyle/>
          <a:p>
            <a:pPr algn="ctr"/>
            <a:r>
              <a:rPr lang="en-US" dirty="0"/>
              <a:t>F</a:t>
            </a:r>
            <a:r>
              <a:rPr lang="en-US" dirty="0" smtClean="0"/>
              <a:t>eature </a:t>
            </a:r>
            <a:r>
              <a:rPr lang="en-US" dirty="0"/>
              <a:t>map</a:t>
            </a:r>
          </a:p>
        </p:txBody>
      </p:sp>
      <p:sp>
        <p:nvSpPr>
          <p:cNvPr id="20" name="TextBox 19"/>
          <p:cNvSpPr txBox="1"/>
          <p:nvPr/>
        </p:nvSpPr>
        <p:spPr>
          <a:xfrm>
            <a:off x="5984046" y="2053914"/>
            <a:ext cx="1113871" cy="1477328"/>
          </a:xfrm>
          <a:prstGeom prst="rect">
            <a:avLst/>
          </a:prstGeom>
          <a:solidFill>
            <a:schemeClr val="bg1"/>
          </a:solidFill>
        </p:spPr>
        <p:txBody>
          <a:bodyPr wrap="square" rtlCol="0">
            <a:spAutoFit/>
          </a:bodyPr>
          <a:lstStyle/>
          <a:p>
            <a:pPr algn="ctr"/>
            <a:r>
              <a:rPr lang="en-US" dirty="0"/>
              <a:t>Filters of the second layer by channels</a:t>
            </a:r>
          </a:p>
        </p:txBody>
      </p:sp>
      <p:sp>
        <p:nvSpPr>
          <p:cNvPr id="21" name="TextBox 20"/>
          <p:cNvSpPr txBox="1"/>
          <p:nvPr/>
        </p:nvSpPr>
        <p:spPr>
          <a:xfrm>
            <a:off x="7324194" y="2775047"/>
            <a:ext cx="1645117" cy="369332"/>
          </a:xfrm>
          <a:prstGeom prst="rect">
            <a:avLst/>
          </a:prstGeom>
          <a:solidFill>
            <a:schemeClr val="bg1"/>
          </a:solidFill>
        </p:spPr>
        <p:txBody>
          <a:bodyPr wrap="square" rtlCol="0">
            <a:spAutoFit/>
          </a:bodyPr>
          <a:lstStyle/>
          <a:p>
            <a:pPr algn="ctr"/>
            <a:r>
              <a:rPr lang="en-US" dirty="0"/>
              <a:t>Result</a:t>
            </a:r>
          </a:p>
        </p:txBody>
      </p:sp>
    </p:spTree>
    <p:extLst>
      <p:ext uri="{BB962C8B-B14F-4D97-AF65-F5344CB8AC3E}">
        <p14:creationId xmlns:p14="http://schemas.microsoft.com/office/powerpoint/2010/main" val="3951960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Convolutional Neural Networks</a:t>
            </a:r>
            <a:endParaRPr lang="ru-RU" dirty="0"/>
          </a:p>
        </p:txBody>
      </p:sp>
      <p:sp>
        <p:nvSpPr>
          <p:cNvPr id="3" name="Текст 2"/>
          <p:cNvSpPr>
            <a:spLocks noGrp="1"/>
          </p:cNvSpPr>
          <p:nvPr>
            <p:ph type="body" idx="1"/>
          </p:nvPr>
        </p:nvSpPr>
        <p:spPr>
          <a:xfrm>
            <a:off x="194000" y="2364054"/>
            <a:ext cx="6625900" cy="4194000"/>
          </a:xfrm>
        </p:spPr>
        <p:txBody>
          <a:bodyPr/>
          <a:lstStyle/>
          <a:p>
            <a:r>
              <a:rPr lang="en-US" dirty="0"/>
              <a:t>In a convolutional layer, each neuron is </a:t>
            </a:r>
            <a:r>
              <a:rPr lang="en-US" b="1" dirty="0"/>
              <a:t>connected</a:t>
            </a:r>
            <a:r>
              <a:rPr lang="en-US" dirty="0"/>
              <a:t> to a certain region of the input area called the </a:t>
            </a:r>
            <a:r>
              <a:rPr lang="en-US" b="1" dirty="0"/>
              <a:t>receptive field</a:t>
            </a:r>
            <a:r>
              <a:rPr lang="en-US" dirty="0"/>
              <a:t>. For example, using a 3×3 kernel filter, each neuron will have a bias and 9 weights (3×3) connected to a single receptive field. To effectively recognize an image, we need various different kernel filters to be applied to the same receptive field because each filter should recognize images from a different feature. The set of neurons that identifies the same feature defines a single </a:t>
            </a:r>
            <a:r>
              <a:rPr lang="en-US" b="1" dirty="0"/>
              <a:t>feature map</a:t>
            </a:r>
            <a:r>
              <a:rPr lang="en-US" dirty="0"/>
              <a:t>.</a:t>
            </a:r>
          </a:p>
          <a:p>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14</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pic>
        <p:nvPicPr>
          <p:cNvPr id="14" name="Рисунок 13"/>
          <p:cNvPicPr>
            <a:picLocks noChangeAspect="1"/>
          </p:cNvPicPr>
          <p:nvPr/>
        </p:nvPicPr>
        <p:blipFill>
          <a:blip r:embed="rId2"/>
          <a:stretch>
            <a:fillRect/>
          </a:stretch>
        </p:blipFill>
        <p:spPr>
          <a:xfrm>
            <a:off x="7006558" y="1822629"/>
            <a:ext cx="4962525" cy="2857500"/>
          </a:xfrm>
          <a:prstGeom prst="rect">
            <a:avLst/>
          </a:prstGeom>
        </p:spPr>
      </p:pic>
      <p:sp>
        <p:nvSpPr>
          <p:cNvPr id="15" name="Прямоугольник 14"/>
          <p:cNvSpPr/>
          <p:nvPr/>
        </p:nvSpPr>
        <p:spPr>
          <a:xfrm>
            <a:off x="7134225" y="4858561"/>
            <a:ext cx="5057775" cy="1323439"/>
          </a:xfrm>
          <a:prstGeom prst="rect">
            <a:avLst/>
          </a:prstGeom>
        </p:spPr>
        <p:txBody>
          <a:bodyPr wrap="square">
            <a:spAutoFit/>
          </a:bodyPr>
          <a:lstStyle/>
          <a:p>
            <a:pPr lvl="0">
              <a:spcAft>
                <a:spcPts val="1000"/>
              </a:spcAft>
              <a:buClr>
                <a:srgbClr val="C7D3E6"/>
              </a:buClr>
              <a:buSzPct val="100000"/>
            </a:pPr>
            <a:r>
              <a:rPr lang="en-US" sz="1600" kern="0" dirty="0">
                <a:solidFill>
                  <a:srgbClr val="263248"/>
                </a:solidFill>
                <a:latin typeface="Roboto Condensed Light"/>
                <a:sym typeface="Roboto Condensed Light"/>
              </a:rPr>
              <a:t>The following figure shows a CNN architecture </a:t>
            </a:r>
            <a:r>
              <a:rPr lang="en-US" sz="1600" b="1" kern="0" dirty="0">
                <a:solidFill>
                  <a:srgbClr val="263248"/>
                </a:solidFill>
                <a:latin typeface="Roboto Condensed Light"/>
                <a:sym typeface="Roboto Condensed Light"/>
              </a:rPr>
              <a:t>in action</a:t>
            </a:r>
            <a:r>
              <a:rPr lang="en-US" sz="1600" kern="0" dirty="0">
                <a:solidFill>
                  <a:srgbClr val="263248"/>
                </a:solidFill>
                <a:latin typeface="Roboto Condensed Light"/>
                <a:sym typeface="Roboto Condensed Light"/>
              </a:rPr>
              <a:t>: the 28×28 input image will be analyzed by a convolutional layer composed of a 28x28x32 feature map. The figure also shows a </a:t>
            </a:r>
            <a:r>
              <a:rPr lang="en-US" sz="1600" b="1" kern="0" dirty="0">
                <a:solidFill>
                  <a:srgbClr val="263248"/>
                </a:solidFill>
                <a:latin typeface="Roboto Condensed Light"/>
                <a:sym typeface="Roboto Condensed Light"/>
              </a:rPr>
              <a:t>receptive field</a:t>
            </a:r>
            <a:r>
              <a:rPr lang="en-US" sz="1600" kern="0" dirty="0">
                <a:solidFill>
                  <a:srgbClr val="263248"/>
                </a:solidFill>
                <a:latin typeface="Roboto Condensed Light"/>
                <a:sym typeface="Roboto Condensed Light"/>
              </a:rPr>
              <a:t> and a 3×3 </a:t>
            </a:r>
            <a:r>
              <a:rPr lang="en-US" sz="1600" b="1" kern="0" dirty="0">
                <a:solidFill>
                  <a:srgbClr val="263248"/>
                </a:solidFill>
                <a:latin typeface="Roboto Condensed Light"/>
                <a:sym typeface="Roboto Condensed Light"/>
              </a:rPr>
              <a:t>kernel </a:t>
            </a:r>
            <a:r>
              <a:rPr lang="en-US" sz="1600" b="1" kern="0" dirty="0" smtClean="0">
                <a:solidFill>
                  <a:srgbClr val="263248"/>
                </a:solidFill>
                <a:latin typeface="Roboto Condensed Light"/>
                <a:sym typeface="Roboto Condensed Light"/>
              </a:rPr>
              <a:t>filter</a:t>
            </a:r>
            <a:endParaRPr lang="en-US" sz="1600" kern="0" dirty="0">
              <a:solidFill>
                <a:srgbClr val="263248"/>
              </a:solidFill>
              <a:latin typeface="Roboto Condensed Light"/>
              <a:sym typeface="Roboto Condensed Light"/>
            </a:endParaRPr>
          </a:p>
        </p:txBody>
      </p:sp>
    </p:spTree>
    <p:extLst>
      <p:ext uri="{BB962C8B-B14F-4D97-AF65-F5344CB8AC3E}">
        <p14:creationId xmlns:p14="http://schemas.microsoft.com/office/powerpoint/2010/main" val="938727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15</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pic>
        <p:nvPicPr>
          <p:cNvPr id="7174" name="Picture 6" descr="https://cdn-images-1.medium.com/max/1000/1*wju0Urp6KpAT11wktTp5S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402" y="2252066"/>
            <a:ext cx="95250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06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139773" y="1907666"/>
            <a:ext cx="7075839" cy="4194000"/>
          </a:xfrm>
        </p:spPr>
        <p:txBody>
          <a:bodyPr/>
          <a:lstStyle/>
          <a:p>
            <a:pPr algn="just"/>
            <a:r>
              <a:rPr lang="en-US" sz="2000" dirty="0"/>
              <a:t>Padding: </a:t>
            </a:r>
            <a:r>
              <a:rPr lang="en-US" sz="2000" dirty="0" smtClean="0"/>
              <a:t>during </a:t>
            </a:r>
            <a:r>
              <a:rPr lang="en-US" sz="2000" dirty="0"/>
              <a:t>the sliding process, the edges essentially get “trimmed off”, converting a 5×5 feature matrix to a 3×3 one. The pixels on the edge are never at the center of the kernel, because there is nothing for the kernel to extend to beyond the edge. This isn’t ideal, as often we’d like the size of the output to equal the input. Padding does something pretty clever to solve this: pad the edges with extra, “fake” pixels (usually of value 0, hence the oft-used term “zero padding”). This way, the kernel when sliding can allow the original edge pixels to be at its center, while extending into the fake pixels beyond the edge, producing an output the same size as the input.</a:t>
            </a:r>
            <a:endParaRPr lang="ru-RU" sz="2000"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16</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a:t>
            </a:r>
            <a:r>
              <a:rPr lang="en-US" dirty="0" smtClean="0"/>
              <a:t>Networks</a:t>
            </a:r>
            <a:r>
              <a:rPr lang="ru-RU" dirty="0" smtClean="0"/>
              <a:t> - </a:t>
            </a:r>
            <a:r>
              <a:rPr lang="en-US" dirty="0" smtClean="0"/>
              <a:t>Padding</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45" y="1661829"/>
            <a:ext cx="3762375" cy="4276725"/>
          </a:xfrm>
          <a:prstGeom prst="rect">
            <a:avLst/>
          </a:prstGeom>
        </p:spPr>
      </p:pic>
    </p:spTree>
    <p:extLst>
      <p:ext uri="{BB962C8B-B14F-4D97-AF65-F5344CB8AC3E}">
        <p14:creationId xmlns:p14="http://schemas.microsoft.com/office/powerpoint/2010/main" val="1527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17</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a:t>
            </a:r>
            <a:r>
              <a:rPr lang="en-US" dirty="0" smtClean="0"/>
              <a:t>Networks</a:t>
            </a:r>
            <a:r>
              <a:rPr lang="ru-RU" dirty="0" smtClean="0"/>
              <a:t> - </a:t>
            </a:r>
            <a:r>
              <a:rPr lang="en-US" dirty="0" smtClean="0"/>
              <a:t>Padding</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pic>
        <p:nvPicPr>
          <p:cNvPr id="14" name="Рисунок 13"/>
          <p:cNvPicPr>
            <a:picLocks noChangeAspect="1"/>
          </p:cNvPicPr>
          <p:nvPr/>
        </p:nvPicPr>
        <p:blipFill>
          <a:blip r:embed="rId2"/>
          <a:stretch>
            <a:fillRect/>
          </a:stretch>
        </p:blipFill>
        <p:spPr>
          <a:xfrm>
            <a:off x="2365595" y="2209799"/>
            <a:ext cx="6043305" cy="2695575"/>
          </a:xfrm>
          <a:prstGeom prst="rect">
            <a:avLst/>
          </a:prstGeom>
        </p:spPr>
      </p:pic>
    </p:spTree>
    <p:extLst>
      <p:ext uri="{BB962C8B-B14F-4D97-AF65-F5344CB8AC3E}">
        <p14:creationId xmlns:p14="http://schemas.microsoft.com/office/powerpoint/2010/main" val="1018709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0" y="1852741"/>
            <a:ext cx="8176800" cy="4194000"/>
          </a:xfrm>
        </p:spPr>
        <p:txBody>
          <a:bodyPr/>
          <a:lstStyle/>
          <a:p>
            <a:pPr algn="just"/>
            <a:r>
              <a:rPr lang="en-US" sz="2000" dirty="0"/>
              <a:t>Striding: Often when running a convolution layer, you want an output with a lower size than the input. This is commonplace in convolutional neural networks, where the size of the spatial dimensions are reduced when increasing the number of channels. One way of accomplishing this is by using a pooling layer (</a:t>
            </a:r>
            <a:r>
              <a:rPr lang="en-US" sz="2000" dirty="0" err="1"/>
              <a:t>eg</a:t>
            </a:r>
            <a:r>
              <a:rPr lang="en-US" sz="2000" dirty="0"/>
              <a:t>. taking the average/max of every 2×2 grid to reduce each spatial dimensions in half). Yet another way to do is </a:t>
            </a:r>
            <a:r>
              <a:rPr lang="en-US" sz="2000" dirty="0" err="1"/>
              <a:t>is</a:t>
            </a:r>
            <a:r>
              <a:rPr lang="en-US" sz="2000" dirty="0"/>
              <a:t> to use a </a:t>
            </a:r>
            <a:r>
              <a:rPr lang="en-US" sz="2000" dirty="0" smtClean="0"/>
              <a:t>stride.</a:t>
            </a:r>
          </a:p>
          <a:p>
            <a:pPr algn="just">
              <a:buNone/>
            </a:pPr>
            <a:r>
              <a:rPr lang="en-US" sz="2000" dirty="0"/>
              <a:t>The idea of the stride is to skip some of the slide locations of the kernel. A stride of 1 means to pick slides a pixel apart, so basically every single slide, acting as a standard convolution. A stride of 2 means picking slides 2 pixels apart, skipping every other slide in the process, downsizing by roughly a factor of 2, a stride of 3 means skipping every 2 slides, downsizing roughly by factor 3, and so on.</a:t>
            </a:r>
            <a:endParaRPr lang="ru-RU" sz="2000"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18</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a:t>
            </a:r>
            <a:r>
              <a:rPr lang="en-US" dirty="0" smtClean="0"/>
              <a:t>Networks</a:t>
            </a:r>
            <a:r>
              <a:rPr lang="ru-RU" dirty="0" smtClean="0"/>
              <a:t> - </a:t>
            </a:r>
            <a:r>
              <a:rPr lang="en-US" dirty="0" smtClean="0"/>
              <a:t>Strides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1365" y="2111721"/>
            <a:ext cx="2800350" cy="2743200"/>
          </a:xfrm>
          <a:prstGeom prst="rect">
            <a:avLst/>
          </a:prstGeom>
        </p:spPr>
      </p:pic>
    </p:spTree>
    <p:extLst>
      <p:ext uri="{BB962C8B-B14F-4D97-AF65-F5344CB8AC3E}">
        <p14:creationId xmlns:p14="http://schemas.microsoft.com/office/powerpoint/2010/main" val="1534513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19</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a:t>
            </a:r>
            <a:r>
              <a:rPr lang="en-US" dirty="0" smtClean="0"/>
              <a:t>Networks</a:t>
            </a:r>
            <a:r>
              <a:rPr lang="ru-RU" dirty="0" smtClean="0"/>
              <a:t> - </a:t>
            </a:r>
            <a:r>
              <a:rPr lang="en-US" dirty="0" smtClean="0"/>
              <a:t>Strides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pic>
        <p:nvPicPr>
          <p:cNvPr id="14" name="Рисунок 13"/>
          <p:cNvPicPr>
            <a:picLocks noChangeAspect="1"/>
          </p:cNvPicPr>
          <p:nvPr/>
        </p:nvPicPr>
        <p:blipFill>
          <a:blip r:embed="rId2"/>
          <a:stretch>
            <a:fillRect/>
          </a:stretch>
        </p:blipFill>
        <p:spPr>
          <a:xfrm>
            <a:off x="2544760" y="2433637"/>
            <a:ext cx="5864140" cy="2776538"/>
          </a:xfrm>
          <a:prstGeom prst="rect">
            <a:avLst/>
          </a:prstGeom>
        </p:spPr>
      </p:pic>
    </p:spTree>
    <p:extLst>
      <p:ext uri="{BB962C8B-B14F-4D97-AF65-F5344CB8AC3E}">
        <p14:creationId xmlns:p14="http://schemas.microsoft.com/office/powerpoint/2010/main" val="381009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a:t>
            </a:fld>
            <a:endParaRPr lang="en">
              <a:solidFill>
                <a:srgbClr val="000000"/>
              </a:solidFill>
            </a:endParaRPr>
          </a:p>
        </p:txBody>
      </p:sp>
      <p:sp>
        <p:nvSpPr>
          <p:cNvPr id="5" name="TextBox 4"/>
          <p:cNvSpPr txBox="1"/>
          <p:nvPr/>
        </p:nvSpPr>
        <p:spPr>
          <a:xfrm>
            <a:off x="139773" y="6464300"/>
            <a:ext cx="3331361" cy="276999"/>
          </a:xfrm>
          <a:prstGeom prst="rect">
            <a:avLst/>
          </a:prstGeom>
          <a:noFill/>
        </p:spPr>
        <p:txBody>
          <a:bodyPr wrap="none" rtlCol="0">
            <a:spAutoFit/>
          </a:bodyPr>
          <a:lstStyle/>
          <a:p>
            <a:pPr lvl="0">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Заголовок 1"/>
          <p:cNvSpPr>
            <a:spLocks noGrp="1"/>
          </p:cNvSpPr>
          <p:nvPr>
            <p:ph type="title"/>
          </p:nvPr>
        </p:nvSpPr>
        <p:spPr>
          <a:xfrm>
            <a:off x="1085700" y="523433"/>
            <a:ext cx="7323200" cy="1021600"/>
          </a:xfrm>
        </p:spPr>
        <p:txBody>
          <a:bodyPr/>
          <a:lstStyle/>
          <a:p>
            <a:r>
              <a:rPr lang="en-US" dirty="0"/>
              <a:t>Tuning </a:t>
            </a:r>
            <a:r>
              <a:rPr lang="en-US" dirty="0" err="1" smtClean="0"/>
              <a:t>hyperparameters</a:t>
            </a:r>
            <a:endParaRPr lang="ru-RU" dirty="0"/>
          </a:p>
        </p:txBody>
      </p:sp>
      <p:sp>
        <p:nvSpPr>
          <p:cNvPr id="15" name="Прямоугольник 14"/>
          <p:cNvSpPr/>
          <p:nvPr/>
        </p:nvSpPr>
        <p:spPr>
          <a:xfrm>
            <a:off x="139773" y="1921873"/>
            <a:ext cx="11814102" cy="4154984"/>
          </a:xfrm>
          <a:prstGeom prst="rect">
            <a:avLst/>
          </a:prstGeom>
        </p:spPr>
        <p:txBody>
          <a:bodyPr wrap="square">
            <a:spAutoFit/>
          </a:bodyPr>
          <a:lstStyle/>
          <a:p>
            <a:r>
              <a:rPr lang="en-US" sz="2400" dirty="0" smtClean="0">
                <a:latin typeface="Roboto Condensed Light"/>
              </a:rPr>
              <a:t>Even </a:t>
            </a:r>
            <a:r>
              <a:rPr lang="en-US" sz="2400" dirty="0">
                <a:latin typeface="Roboto Condensed Light"/>
              </a:rPr>
              <a:t>in a simple MLP, you can change the number of layers, the number of neurons per layer, </a:t>
            </a:r>
            <a:r>
              <a:rPr lang="en-US" sz="2400" dirty="0" smtClean="0">
                <a:latin typeface="Roboto Condensed Light"/>
              </a:rPr>
              <a:t>and </a:t>
            </a:r>
            <a:r>
              <a:rPr lang="en-US" sz="2400" dirty="0">
                <a:latin typeface="Roboto Condensed Light"/>
              </a:rPr>
              <a:t>the type of </a:t>
            </a:r>
            <a:r>
              <a:rPr lang="en-US" sz="2400" dirty="0" smtClean="0">
                <a:latin typeface="Roboto Condensed Light"/>
              </a:rPr>
              <a:t>activation </a:t>
            </a:r>
            <a:r>
              <a:rPr lang="en-US" sz="2400" dirty="0">
                <a:latin typeface="Roboto Condensed Light"/>
              </a:rPr>
              <a:t>function to use in each layer. You can also change the weight initialization logic, </a:t>
            </a:r>
            <a:r>
              <a:rPr lang="en-US" sz="2400" dirty="0" smtClean="0">
                <a:latin typeface="Roboto Condensed Light"/>
              </a:rPr>
              <a:t>the </a:t>
            </a:r>
            <a:r>
              <a:rPr lang="en-US" sz="2400" dirty="0">
                <a:latin typeface="Roboto Condensed Light"/>
              </a:rPr>
              <a:t>drop out keep </a:t>
            </a:r>
            <a:r>
              <a:rPr lang="en-US" sz="2400" dirty="0" smtClean="0">
                <a:latin typeface="Roboto Condensed Light"/>
              </a:rPr>
              <a:t>probability</a:t>
            </a:r>
            <a:r>
              <a:rPr lang="en-US" sz="2400" dirty="0">
                <a:latin typeface="Roboto Condensed Light"/>
              </a:rPr>
              <a:t>, and so on</a:t>
            </a:r>
            <a:r>
              <a:rPr lang="en-US" sz="2400" dirty="0" smtClean="0">
                <a:latin typeface="Roboto Condensed Light"/>
              </a:rPr>
              <a:t>.</a:t>
            </a:r>
          </a:p>
          <a:p>
            <a:endParaRPr lang="en-US" sz="2400" dirty="0" smtClean="0">
              <a:latin typeface="Roboto Condensed Light"/>
            </a:endParaRPr>
          </a:p>
          <a:p>
            <a:pPr marL="285750" indent="-285750">
              <a:buFont typeface="Arial" panose="020B0604020202020204" pitchFamily="34" charset="0"/>
              <a:buChar char="•"/>
            </a:pPr>
            <a:r>
              <a:rPr lang="en-GB" sz="2400" dirty="0">
                <a:latin typeface="Roboto Condensed Light"/>
              </a:rPr>
              <a:t>Number of hidden layers</a:t>
            </a:r>
          </a:p>
          <a:p>
            <a:pPr marL="285750" indent="-285750">
              <a:buFont typeface="Arial" panose="020B0604020202020204" pitchFamily="34" charset="0"/>
              <a:buChar char="•"/>
            </a:pPr>
            <a:r>
              <a:rPr lang="en-US" sz="2400" dirty="0">
                <a:latin typeface="Roboto Condensed Light"/>
              </a:rPr>
              <a:t>Number of neurons per hidden layer</a:t>
            </a:r>
          </a:p>
          <a:p>
            <a:pPr marL="285750" indent="-285750">
              <a:buFont typeface="Arial" panose="020B0604020202020204" pitchFamily="34" charset="0"/>
              <a:buChar char="•"/>
            </a:pPr>
            <a:r>
              <a:rPr lang="en-GB" sz="2400" dirty="0">
                <a:latin typeface="Roboto Condensed Light"/>
              </a:rPr>
              <a:t>Weight and biases initialization</a:t>
            </a:r>
          </a:p>
          <a:p>
            <a:pPr marL="285750" indent="-285750">
              <a:buFont typeface="Arial" panose="020B0604020202020204" pitchFamily="34" charset="0"/>
              <a:buChar char="•"/>
            </a:pPr>
            <a:r>
              <a:rPr lang="en-US" sz="2400" dirty="0">
                <a:latin typeface="Roboto Condensed Light"/>
              </a:rPr>
              <a:t>Selecting the most suitable optimizer</a:t>
            </a:r>
          </a:p>
          <a:p>
            <a:pPr marL="285750" indent="-285750">
              <a:buFont typeface="Arial" panose="020B0604020202020204" pitchFamily="34" charset="0"/>
              <a:buChar char="•"/>
            </a:pPr>
            <a:r>
              <a:rPr lang="en-GB" sz="2400" dirty="0">
                <a:latin typeface="Roboto Condensed Light"/>
              </a:rPr>
              <a:t>Regularization</a:t>
            </a:r>
          </a:p>
          <a:p>
            <a:pPr marL="285750" indent="-285750">
              <a:buFont typeface="Arial" panose="020B0604020202020204" pitchFamily="34" charset="0"/>
              <a:buChar char="•"/>
            </a:pPr>
            <a:r>
              <a:rPr lang="en-GB" sz="2400" dirty="0">
                <a:latin typeface="Roboto Condensed Light"/>
              </a:rPr>
              <a:t>Dropout optimization</a:t>
            </a:r>
          </a:p>
          <a:p>
            <a:endParaRPr lang="ru-RU" sz="2400" dirty="0">
              <a:latin typeface="Roboto Condensed Light"/>
            </a:endParaRPr>
          </a:p>
        </p:txBody>
      </p:sp>
    </p:spTree>
    <p:extLst>
      <p:ext uri="{BB962C8B-B14F-4D97-AF65-F5344CB8AC3E}">
        <p14:creationId xmlns:p14="http://schemas.microsoft.com/office/powerpoint/2010/main" val="18953915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88306" y="1712157"/>
            <a:ext cx="12052227" cy="2253946"/>
          </a:xfrm>
        </p:spPr>
        <p:txBody>
          <a:bodyPr/>
          <a:lstStyle/>
          <a:p>
            <a:r>
              <a:rPr lang="en-US" dirty="0"/>
              <a:t>Of course, the diagrams above only deals with the case where the image has a single input channel. In practicality, most input images have 3 channels, and that number only increases the deeper you go into a network. It’s pretty easy to think of channels, in general, as being a “view” of the image as a whole, </a:t>
            </a:r>
            <a:r>
              <a:rPr lang="en-US" dirty="0" smtClean="0"/>
              <a:t>emphasizing </a:t>
            </a:r>
            <a:r>
              <a:rPr lang="en-US" dirty="0"/>
              <a:t>some aspects, </a:t>
            </a:r>
            <a:r>
              <a:rPr lang="en-US" dirty="0" smtClean="0"/>
              <a:t>de-emphasizing </a:t>
            </a:r>
            <a:r>
              <a:rPr lang="en-US" dirty="0"/>
              <a:t>others.</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20</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pic>
        <p:nvPicPr>
          <p:cNvPr id="2050" name="Picture 2" descr="https://cdn-images-1.medium.com/max/1000/1*k8P28Ayl-5hOqIMSv-qosw.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114" y="4043230"/>
            <a:ext cx="8436164" cy="173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107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139773" y="1965886"/>
            <a:ext cx="8176800" cy="4194000"/>
          </a:xfrm>
        </p:spPr>
        <p:txBody>
          <a:bodyPr/>
          <a:lstStyle/>
          <a:p>
            <a:pPr algn="just"/>
            <a:r>
              <a:rPr lang="en-US" sz="2000" dirty="0"/>
              <a:t>So this is where a key distinction between terms comes in handy: whereas in the 1 channel case, where the term filter and kernel are interchangeable, in the general case, they’re actually pretty different. Each filter actually happens to be a collection of kernels, with there being one kernel for every single input channel to the layer, and each kernel being unique.</a:t>
            </a:r>
          </a:p>
          <a:p>
            <a:pPr algn="just"/>
            <a:r>
              <a:rPr lang="en-US" sz="2000" dirty="0" smtClean="0"/>
              <a:t>Each </a:t>
            </a:r>
            <a:r>
              <a:rPr lang="en-US" sz="2000" dirty="0"/>
              <a:t>filter in a convolution layer produces one and only one output channel, and they do it like so:</a:t>
            </a:r>
          </a:p>
          <a:p>
            <a:pPr algn="just">
              <a:buNone/>
            </a:pPr>
            <a:r>
              <a:rPr lang="en-US" sz="2000" dirty="0" smtClean="0"/>
              <a:t>Each </a:t>
            </a:r>
            <a:r>
              <a:rPr lang="en-US" sz="2000" dirty="0"/>
              <a:t>of the kernels of the filter “slides” over their respective input channels, producing a processed version of each. Some kernels may have stronger weights than others, to give more emphasis to certain input channels than others (</a:t>
            </a:r>
            <a:r>
              <a:rPr lang="en-US" sz="2000" dirty="0" err="1"/>
              <a:t>eg</a:t>
            </a:r>
            <a:r>
              <a:rPr lang="en-US" sz="2000" dirty="0"/>
              <a:t>. a filter may have a red kernel channel with stronger weights than others, and hence, respond more to differences in the red channel features than the others).</a:t>
            </a:r>
            <a:endParaRPr lang="ru-RU" sz="2000"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21</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Multiple Input and Multiple Output Channels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8900" y="1744209"/>
            <a:ext cx="3607850" cy="3493601"/>
          </a:xfrm>
          <a:prstGeom prst="rect">
            <a:avLst/>
          </a:prstGeom>
        </p:spPr>
      </p:pic>
    </p:spTree>
    <p:extLst>
      <p:ext uri="{BB962C8B-B14F-4D97-AF65-F5344CB8AC3E}">
        <p14:creationId xmlns:p14="http://schemas.microsoft.com/office/powerpoint/2010/main" val="3630485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8111906" y="1545033"/>
            <a:ext cx="3884740" cy="4194000"/>
          </a:xfrm>
        </p:spPr>
        <p:txBody>
          <a:bodyPr/>
          <a:lstStyle/>
          <a:p>
            <a:pPr algn="just"/>
            <a:r>
              <a:rPr lang="en-US" dirty="0"/>
              <a:t>Each of the per-channel processed versions are then summed together to form one channel. The kernels of a filter each produce one version of each channel, and the filter as a whole produces one overall output channel.</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22</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49" y="1569652"/>
            <a:ext cx="7097756" cy="2619072"/>
          </a:xfrm>
          <a:prstGeom prst="rect">
            <a:avLst/>
          </a:prstGeom>
        </p:spPr>
      </p:pic>
      <p:pic>
        <p:nvPicPr>
          <p:cNvPr id="16" name="Рисунок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11" y="4285771"/>
            <a:ext cx="6308032" cy="2466441"/>
          </a:xfrm>
          <a:prstGeom prst="rect">
            <a:avLst/>
          </a:prstGeom>
        </p:spPr>
      </p:pic>
    </p:spTree>
    <p:extLst>
      <p:ext uri="{BB962C8B-B14F-4D97-AF65-F5344CB8AC3E}">
        <p14:creationId xmlns:p14="http://schemas.microsoft.com/office/powerpoint/2010/main" val="4017792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Multiple Input and Multiple Output Channels</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23</a:t>
            </a:fld>
            <a:endParaRPr lang="en">
              <a:solidFill>
                <a:srgbClr val="000000"/>
              </a:solidFill>
            </a:endParaRPr>
          </a:p>
        </p:txBody>
      </p:sp>
      <p:pic>
        <p:nvPicPr>
          <p:cNvPr id="5" name="Рисунок 4"/>
          <p:cNvPicPr>
            <a:picLocks noChangeAspect="1"/>
          </p:cNvPicPr>
          <p:nvPr/>
        </p:nvPicPr>
        <p:blipFill>
          <a:blip r:embed="rId2"/>
          <a:stretch>
            <a:fillRect/>
          </a:stretch>
        </p:blipFill>
        <p:spPr>
          <a:xfrm>
            <a:off x="2386012" y="2214562"/>
            <a:ext cx="6752367" cy="3024188"/>
          </a:xfrm>
          <a:prstGeom prst="rect">
            <a:avLst/>
          </a:prstGeom>
        </p:spPr>
      </p:pic>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pic>
        <p:nvPicPr>
          <p:cNvPr id="14" name="Рисунок 13"/>
          <p:cNvPicPr>
            <a:picLocks noChangeAspect="1"/>
          </p:cNvPicPr>
          <p:nvPr/>
        </p:nvPicPr>
        <p:blipFill>
          <a:blip r:embed="rId3"/>
          <a:stretch>
            <a:fillRect/>
          </a:stretch>
        </p:blipFill>
        <p:spPr>
          <a:xfrm>
            <a:off x="2652712" y="5613004"/>
            <a:ext cx="6353175" cy="295275"/>
          </a:xfrm>
          <a:prstGeom prst="rect">
            <a:avLst/>
          </a:prstGeom>
        </p:spPr>
      </p:pic>
    </p:spTree>
    <p:extLst>
      <p:ext uri="{BB962C8B-B14F-4D97-AF65-F5344CB8AC3E}">
        <p14:creationId xmlns:p14="http://schemas.microsoft.com/office/powerpoint/2010/main" val="989068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Multiple Output Channels</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24</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pic>
        <p:nvPicPr>
          <p:cNvPr id="1028" name="Picture 4" descr="Visualization of the local response magnitude of CNN filters in imag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09537"/>
            <a:ext cx="5206999" cy="47051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asy way to understand Convolutional Neural Network: It's Easy!!! | by  Mhossain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274" y="1809537"/>
            <a:ext cx="3095626" cy="5002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66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25</a:t>
            </a:fld>
            <a:endParaRPr lang="en">
              <a:solidFill>
                <a:srgbClr val="000000"/>
              </a:solidFill>
            </a:endParaRPr>
          </a:p>
        </p:txBody>
      </p:sp>
      <p:pic>
        <p:nvPicPr>
          <p:cNvPr id="2050" name="Picture 2" descr="Cartoon depicting a CNN workflow for arrival time picking. In the first convolution step, the input seismogram is filtered in parallel with n=32 different filters with a length of 21 samples each. The filter specifications themselves are learned during the model training. The output of each filter is down-sampled in a subsequent pooling step by retaining the maximum of any two neighboring samples ('max pooling'). The process is repeated several times more, after which the output signals are concatenated and used as the input for a fully connected (FC) neural network. The convolutional network is a learnable feature extraction system that works together with a fully connected network for classification and regression task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1939925"/>
            <a:ext cx="8836026" cy="2744366"/>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p:cNvPicPr>
            <a:picLocks noChangeAspect="1"/>
          </p:cNvPicPr>
          <p:nvPr/>
        </p:nvPicPr>
        <p:blipFill>
          <a:blip r:embed="rId3"/>
          <a:stretch>
            <a:fillRect/>
          </a:stretch>
        </p:blipFill>
        <p:spPr>
          <a:xfrm>
            <a:off x="2261275" y="4895850"/>
            <a:ext cx="4972050" cy="1962150"/>
          </a:xfrm>
          <a:prstGeom prst="rect">
            <a:avLst/>
          </a:prstGeom>
        </p:spPr>
      </p:pic>
      <p:sp>
        <p:nvSpPr>
          <p:cNvPr id="7" name="Заголовок 1"/>
          <p:cNvSpPr>
            <a:spLocks noGrp="1"/>
          </p:cNvSpPr>
          <p:nvPr>
            <p:ph type="title"/>
          </p:nvPr>
        </p:nvSpPr>
        <p:spPr>
          <a:xfrm>
            <a:off x="1085700" y="523433"/>
            <a:ext cx="7323200" cy="1021600"/>
          </a:xfrm>
        </p:spPr>
        <p:txBody>
          <a:bodyPr/>
          <a:lstStyle/>
          <a:p>
            <a:r>
              <a:rPr lang="en-GB" dirty="0"/>
              <a:t>Multiple Output Channels</a:t>
            </a:r>
            <a:endParaRPr lang="ru-RU" dirty="0"/>
          </a:p>
        </p:txBody>
      </p:sp>
      <p:grpSp>
        <p:nvGrpSpPr>
          <p:cNvPr id="8" name="Shape 271"/>
          <p:cNvGrpSpPr/>
          <p:nvPr/>
        </p:nvGrpSpPr>
        <p:grpSpPr>
          <a:xfrm>
            <a:off x="416620" y="783013"/>
            <a:ext cx="412029" cy="502449"/>
            <a:chOff x="596350" y="929175"/>
            <a:chExt cx="407950" cy="497475"/>
          </a:xfrm>
        </p:grpSpPr>
        <p:sp>
          <p:nvSpPr>
            <p:cNvPr id="9"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4"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5"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Tree>
    <p:extLst>
      <p:ext uri="{BB962C8B-B14F-4D97-AF65-F5344CB8AC3E}">
        <p14:creationId xmlns:p14="http://schemas.microsoft.com/office/powerpoint/2010/main" val="4222341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232100" y="1838549"/>
            <a:ext cx="7680629" cy="4194000"/>
          </a:xfrm>
        </p:spPr>
        <p:txBody>
          <a:bodyPr/>
          <a:lstStyle/>
          <a:p>
            <a:pPr algn="just"/>
            <a:r>
              <a:rPr lang="en-US" sz="2000" dirty="0"/>
              <a:t>Finally, then there’s the bias term. The way the bias term works here is that each output filter has one bias term. The bias gets added to the output channel so far to produce the final output channel</a:t>
            </a:r>
            <a:r>
              <a:rPr lang="en-US" sz="2000" dirty="0" smtClean="0"/>
              <a:t>.</a:t>
            </a:r>
          </a:p>
          <a:p>
            <a:pPr algn="just">
              <a:buNone/>
            </a:pPr>
            <a:r>
              <a:rPr lang="en-US" sz="2000" dirty="0"/>
              <a:t>And with the single filter case down, the case for any number of filters is identical: Each filter processes the input with its own, different set of kernels and a scalar bias with the process described above, producing a single output channel. They are then concatenated together to produce the overall output, with the number of output channels being the number of filters. A nonlinearity is then usually applied before passing this as input to another convolution layer, which then repeats this process.</a:t>
            </a:r>
            <a:endParaRPr lang="ru-RU" sz="2000"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26</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237" y="1709265"/>
            <a:ext cx="3096191" cy="3822848"/>
          </a:xfrm>
          <a:prstGeom prst="rect">
            <a:avLst/>
          </a:prstGeom>
        </p:spPr>
      </p:pic>
    </p:spTree>
    <p:extLst>
      <p:ext uri="{BB962C8B-B14F-4D97-AF65-F5344CB8AC3E}">
        <p14:creationId xmlns:p14="http://schemas.microsoft.com/office/powerpoint/2010/main" val="31710353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Maximum Pooling and Average Pooling</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27</a:t>
            </a:fld>
            <a:endParaRPr lang="en">
              <a:solidFill>
                <a:srgbClr val="000000"/>
              </a:solidFill>
            </a:endParaRPr>
          </a:p>
        </p:txBody>
      </p:sp>
      <p:grpSp>
        <p:nvGrpSpPr>
          <p:cNvPr id="8" name="Shape 271"/>
          <p:cNvGrpSpPr/>
          <p:nvPr/>
        </p:nvGrpSpPr>
        <p:grpSpPr>
          <a:xfrm>
            <a:off x="416620" y="783013"/>
            <a:ext cx="412029" cy="502449"/>
            <a:chOff x="596350" y="929175"/>
            <a:chExt cx="407950" cy="497475"/>
          </a:xfrm>
        </p:grpSpPr>
        <p:sp>
          <p:nvSpPr>
            <p:cNvPr id="9"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4"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5"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6" name="TextBox 15"/>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pic>
        <p:nvPicPr>
          <p:cNvPr id="3" name="Рисунок 2"/>
          <p:cNvPicPr>
            <a:picLocks noChangeAspect="1"/>
          </p:cNvPicPr>
          <p:nvPr/>
        </p:nvPicPr>
        <p:blipFill>
          <a:blip r:embed="rId2"/>
          <a:stretch>
            <a:fillRect/>
          </a:stretch>
        </p:blipFill>
        <p:spPr>
          <a:xfrm>
            <a:off x="7218274" y="2120372"/>
            <a:ext cx="3600450" cy="1600200"/>
          </a:xfrm>
          <a:prstGeom prst="rect">
            <a:avLst/>
          </a:prstGeom>
        </p:spPr>
      </p:pic>
      <p:pic>
        <p:nvPicPr>
          <p:cNvPr id="5" name="Рисунок 4"/>
          <p:cNvPicPr>
            <a:picLocks noChangeAspect="1"/>
          </p:cNvPicPr>
          <p:nvPr/>
        </p:nvPicPr>
        <p:blipFill>
          <a:blip r:embed="rId3"/>
          <a:stretch>
            <a:fillRect/>
          </a:stretch>
        </p:blipFill>
        <p:spPr>
          <a:xfrm>
            <a:off x="8108861" y="4295911"/>
            <a:ext cx="1819275" cy="1257300"/>
          </a:xfrm>
          <a:prstGeom prst="rect">
            <a:avLst/>
          </a:prstGeom>
        </p:spPr>
      </p:pic>
      <p:pic>
        <p:nvPicPr>
          <p:cNvPr id="6" name="Рисунок 5"/>
          <p:cNvPicPr>
            <a:picLocks noChangeAspect="1"/>
          </p:cNvPicPr>
          <p:nvPr/>
        </p:nvPicPr>
        <p:blipFill>
          <a:blip r:embed="rId4"/>
          <a:stretch>
            <a:fillRect/>
          </a:stretch>
        </p:blipFill>
        <p:spPr>
          <a:xfrm>
            <a:off x="2110253" y="1999778"/>
            <a:ext cx="3519022" cy="4182222"/>
          </a:xfrm>
          <a:prstGeom prst="rect">
            <a:avLst/>
          </a:prstGeom>
        </p:spPr>
      </p:pic>
    </p:spTree>
    <p:extLst>
      <p:ext uri="{BB962C8B-B14F-4D97-AF65-F5344CB8AC3E}">
        <p14:creationId xmlns:p14="http://schemas.microsoft.com/office/powerpoint/2010/main" val="22894458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sz="2800" dirty="0"/>
              <a:t>LeNet5</a:t>
            </a:r>
            <a:endParaRPr lang="ru-RU" sz="2800" dirty="0"/>
          </a:p>
        </p:txBody>
      </p:sp>
      <p:sp>
        <p:nvSpPr>
          <p:cNvPr id="3" name="Текст 2"/>
          <p:cNvSpPr>
            <a:spLocks noGrp="1"/>
          </p:cNvSpPr>
          <p:nvPr>
            <p:ph type="body" idx="1"/>
          </p:nvPr>
        </p:nvSpPr>
        <p:spPr>
          <a:xfrm>
            <a:off x="0" y="3122762"/>
            <a:ext cx="9791700" cy="2125925"/>
          </a:xfrm>
        </p:spPr>
        <p:txBody>
          <a:bodyPr/>
          <a:lstStyle/>
          <a:p>
            <a:r>
              <a:rPr lang="en-US" sz="1600" dirty="0"/>
              <a:t>The LeNet5 CNN architecture was invented by Yann </a:t>
            </a:r>
            <a:r>
              <a:rPr lang="en-US" sz="1600" dirty="0" err="1"/>
              <a:t>LeCun</a:t>
            </a:r>
            <a:r>
              <a:rPr lang="en-US" sz="1600" dirty="0"/>
              <a:t> in 1998 and was the first CNN. It is a multilayered feed-forward network specifically designed to classify handwritten digits. It was used in </a:t>
            </a:r>
            <a:r>
              <a:rPr lang="en-US" sz="1600" dirty="0" err="1"/>
              <a:t>LeCun's</a:t>
            </a:r>
            <a:r>
              <a:rPr lang="en-US" sz="1600" dirty="0"/>
              <a:t> experiments and consists of seven layers containing trainable weights. The LeNet5 architecture looks like this</a:t>
            </a:r>
            <a:r>
              <a:rPr lang="en-US" sz="1600" dirty="0" smtClean="0"/>
              <a:t>:</a:t>
            </a:r>
            <a:endParaRPr lang="ru-RU" sz="1600" dirty="0" smtClean="0"/>
          </a:p>
          <a:p>
            <a:endParaRPr lang="ru-RU" sz="1600" dirty="0"/>
          </a:p>
          <a:p>
            <a:endParaRPr lang="en-US" sz="1600" dirty="0"/>
          </a:p>
          <a:p>
            <a:endParaRPr lang="en-US" sz="1600" dirty="0" smtClean="0"/>
          </a:p>
          <a:p>
            <a:endParaRPr lang="en-US" sz="1600" dirty="0"/>
          </a:p>
          <a:p>
            <a:endParaRPr lang="en-US" sz="1600" dirty="0" smtClean="0"/>
          </a:p>
          <a:p>
            <a:pPr>
              <a:buNone/>
            </a:pPr>
            <a:endParaRPr lang="en-US" sz="1600" dirty="0" smtClean="0"/>
          </a:p>
          <a:p>
            <a:r>
              <a:rPr lang="en-US" sz="1600" dirty="0"/>
              <a:t>The LeNet5 architecture consists of three convolutional layers and two alternating sequence pooling layers. The last two layers correspond to a traditional fully connected neural network, that is, a fully connected layer followed by an output layer. The main function of the output layer is to calculate the Euclidean distance between the input vector and the parameter vector. The output functions identify the difference between the measurements of the input pattern and our model. The output is kept minimal in order to achieve the best model. Therefore, the fully connected layer is configured so that the difference between the measurements of the input pattern and our model is minimized. </a:t>
            </a:r>
            <a:endParaRPr lang="ru-RU" sz="1600"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28</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pic>
        <p:nvPicPr>
          <p:cNvPr id="13" name="Рисунок 12"/>
          <p:cNvPicPr>
            <a:picLocks noChangeAspect="1"/>
          </p:cNvPicPr>
          <p:nvPr/>
        </p:nvPicPr>
        <p:blipFill>
          <a:blip r:embed="rId2"/>
          <a:stretch>
            <a:fillRect/>
          </a:stretch>
        </p:blipFill>
        <p:spPr>
          <a:xfrm>
            <a:off x="1578769" y="2668871"/>
            <a:ext cx="7222332" cy="2262042"/>
          </a:xfrm>
          <a:prstGeom prst="rect">
            <a:avLst/>
          </a:prstGeom>
        </p:spPr>
      </p:pic>
      <p:pic>
        <p:nvPicPr>
          <p:cNvPr id="14" name="Рисунок 13"/>
          <p:cNvPicPr>
            <a:picLocks noChangeAspect="1"/>
          </p:cNvPicPr>
          <p:nvPr/>
        </p:nvPicPr>
        <p:blipFill>
          <a:blip r:embed="rId3"/>
          <a:stretch>
            <a:fillRect/>
          </a:stretch>
        </p:blipFill>
        <p:spPr>
          <a:xfrm>
            <a:off x="9596437" y="1250415"/>
            <a:ext cx="2771775" cy="4610100"/>
          </a:xfrm>
          <a:prstGeom prst="rect">
            <a:avLst/>
          </a:prstGeom>
        </p:spPr>
      </p:pic>
    </p:spTree>
    <p:extLst>
      <p:ext uri="{BB962C8B-B14F-4D97-AF65-F5344CB8AC3E}">
        <p14:creationId xmlns:p14="http://schemas.microsoft.com/office/powerpoint/2010/main" val="331342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smtClean="0"/>
              <a:t>Modern deep CNN architectures</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29</a:t>
            </a:fld>
            <a:endParaRPr lang="en">
              <a:solidFill>
                <a:srgbClr val="000000"/>
              </a:solidFill>
            </a:endParaRPr>
          </a:p>
        </p:txBody>
      </p:sp>
      <p:pic>
        <p:nvPicPr>
          <p:cNvPr id="5" name="Рисунок 4"/>
          <p:cNvPicPr>
            <a:picLocks noChangeAspect="1"/>
          </p:cNvPicPr>
          <p:nvPr/>
        </p:nvPicPr>
        <p:blipFill>
          <a:blip r:embed="rId2"/>
          <a:stretch>
            <a:fillRect/>
          </a:stretch>
        </p:blipFill>
        <p:spPr>
          <a:xfrm>
            <a:off x="3959548" y="2257424"/>
            <a:ext cx="8180985" cy="3438525"/>
          </a:xfrm>
          <a:prstGeom prst="rect">
            <a:avLst/>
          </a:prstGeom>
        </p:spPr>
      </p:pic>
      <p:pic>
        <p:nvPicPr>
          <p:cNvPr id="6" name="Picture 4" descr="Prepare the ImageNet dataset — gluoncv 0.9.0 docu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24" y="3088582"/>
            <a:ext cx="3701072" cy="198824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Shape 271"/>
          <p:cNvGrpSpPr/>
          <p:nvPr/>
        </p:nvGrpSpPr>
        <p:grpSpPr>
          <a:xfrm>
            <a:off x="416620" y="783013"/>
            <a:ext cx="412029" cy="502449"/>
            <a:chOff x="596350" y="929175"/>
            <a:chExt cx="407950" cy="497475"/>
          </a:xfrm>
        </p:grpSpPr>
        <p:sp>
          <p:nvSpPr>
            <p:cNvPr id="8"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4"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Tree>
    <p:extLst>
      <p:ext uri="{BB962C8B-B14F-4D97-AF65-F5344CB8AC3E}">
        <p14:creationId xmlns:p14="http://schemas.microsoft.com/office/powerpoint/2010/main" val="288781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Convolutional Neural Networks</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3</a:t>
            </a:fld>
            <a:endParaRPr lang="en">
              <a:solidFill>
                <a:srgbClr val="000000"/>
              </a:solidFill>
            </a:endParaRPr>
          </a:p>
        </p:txBody>
      </p:sp>
      <p:pic>
        <p:nvPicPr>
          <p:cNvPr id="2050" name="Picture 2" descr="https://d2l.ai/_images/where-wally-walker-boo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20" y="1835537"/>
            <a:ext cx="6562726" cy="492204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5" name="Прямоугольник 4"/>
          <p:cNvSpPr/>
          <p:nvPr/>
        </p:nvSpPr>
        <p:spPr>
          <a:xfrm>
            <a:off x="7198371" y="1835537"/>
            <a:ext cx="4942162" cy="4524315"/>
          </a:xfrm>
          <a:prstGeom prst="rect">
            <a:avLst/>
          </a:prstGeom>
        </p:spPr>
        <p:txBody>
          <a:bodyPr wrap="square">
            <a:spAutoFit/>
          </a:bodyPr>
          <a:lstStyle/>
          <a:p>
            <a:pPr algn="just"/>
            <a:r>
              <a:rPr lang="en-GB" sz="2400" i="1" dirty="0">
                <a:latin typeface="Roboto"/>
              </a:rPr>
              <a:t>spatial </a:t>
            </a:r>
            <a:r>
              <a:rPr lang="en-GB" sz="2400" i="1" dirty="0" smtClean="0">
                <a:latin typeface="Roboto"/>
              </a:rPr>
              <a:t>invariance - </a:t>
            </a:r>
            <a:r>
              <a:rPr lang="en-US" sz="2400" dirty="0" smtClean="0"/>
              <a:t>not </a:t>
            </a:r>
            <a:r>
              <a:rPr lang="en-US" sz="2400" dirty="0"/>
              <a:t>sensitive to the position of, for example, object in the </a:t>
            </a:r>
            <a:r>
              <a:rPr lang="en-US" sz="2400" dirty="0" smtClean="0"/>
              <a:t>picture</a:t>
            </a:r>
          </a:p>
          <a:p>
            <a:pPr algn="just"/>
            <a:endParaRPr lang="en-US" sz="2400" dirty="0"/>
          </a:p>
          <a:p>
            <a:pPr algn="just"/>
            <a:r>
              <a:rPr lang="en-US" sz="2400" dirty="0" smtClean="0"/>
              <a:t>similarly </a:t>
            </a:r>
            <a:r>
              <a:rPr lang="en-US" sz="2400" dirty="0"/>
              <a:t>to the same patch, regardless of where it appears in the </a:t>
            </a:r>
            <a:r>
              <a:rPr lang="en-US" sz="2400" dirty="0" smtClean="0"/>
              <a:t>image - </a:t>
            </a:r>
            <a:r>
              <a:rPr lang="en-US" sz="2400" i="1" dirty="0" smtClean="0"/>
              <a:t>translation invariance</a:t>
            </a:r>
            <a:endParaRPr lang="en-US" sz="2400" i="1" dirty="0"/>
          </a:p>
          <a:p>
            <a:pPr algn="just"/>
            <a:endParaRPr lang="en-US" sz="2400" dirty="0"/>
          </a:p>
          <a:p>
            <a:pPr algn="just"/>
            <a:r>
              <a:rPr lang="en-US" sz="2400" dirty="0" smtClean="0"/>
              <a:t>focus </a:t>
            </a:r>
            <a:r>
              <a:rPr lang="en-US" sz="2400" dirty="0"/>
              <a:t>on local regions, without regard for the contents of the image in distant </a:t>
            </a:r>
            <a:r>
              <a:rPr lang="en-US" sz="2400" dirty="0" smtClean="0"/>
              <a:t>regions - </a:t>
            </a:r>
            <a:r>
              <a:rPr lang="en-US" sz="2400" i="1" dirty="0" smtClean="0"/>
              <a:t>locality principle</a:t>
            </a:r>
            <a:endParaRPr lang="ru-RU" sz="2400" i="1" dirty="0"/>
          </a:p>
        </p:txBody>
      </p:sp>
    </p:spTree>
    <p:extLst>
      <p:ext uri="{BB962C8B-B14F-4D97-AF65-F5344CB8AC3E}">
        <p14:creationId xmlns:p14="http://schemas.microsoft.com/office/powerpoint/2010/main" val="378370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Convolutional Neural Networks</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4</a:t>
            </a:fld>
            <a:endParaRPr lang="en">
              <a:solidFill>
                <a:srgbClr val="000000"/>
              </a:solidFill>
            </a:endParaRPr>
          </a:p>
        </p:txBody>
      </p:sp>
      <p:pic>
        <p:nvPicPr>
          <p:cNvPr id="1026" name="Picture 2" descr="Convolutional Neural Network- Inspired by the Brain - Arima Research | Deep  learning, Networking, Motiv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111" y="1865841"/>
            <a:ext cx="7116764" cy="474450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Tree>
    <p:extLst>
      <p:ext uri="{BB962C8B-B14F-4D97-AF65-F5344CB8AC3E}">
        <p14:creationId xmlns:p14="http://schemas.microsoft.com/office/powerpoint/2010/main" val="135542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139773" y="1811363"/>
            <a:ext cx="11761281" cy="4194000"/>
          </a:xfrm>
        </p:spPr>
        <p:txBody>
          <a:bodyPr/>
          <a:lstStyle/>
          <a:p>
            <a:pPr>
              <a:spcAft>
                <a:spcPts val="0"/>
              </a:spcAft>
              <a:buNone/>
            </a:pPr>
            <a:r>
              <a:rPr lang="en-GB" sz="1800" dirty="0"/>
              <a:t>F</a:t>
            </a:r>
            <a:r>
              <a:rPr lang="en-US" sz="1800" dirty="0" smtClean="0"/>
              <a:t>or the humans:</a:t>
            </a:r>
            <a:endParaRPr lang="en-US" sz="1800" dirty="0"/>
          </a:p>
          <a:p>
            <a:pPr>
              <a:spcAft>
                <a:spcPts val="0"/>
              </a:spcAft>
            </a:pPr>
            <a:r>
              <a:rPr lang="en-US" sz="1800" dirty="0" smtClean="0"/>
              <a:t>in </a:t>
            </a:r>
            <a:r>
              <a:rPr lang="en-US" sz="1800" dirty="0"/>
              <a:t>the V1 zone, local </a:t>
            </a:r>
            <a:r>
              <a:rPr lang="en-US" sz="1800" dirty="0" smtClean="0"/>
              <a:t>features </a:t>
            </a:r>
            <a:r>
              <a:rPr lang="en-US" sz="1800" dirty="0"/>
              <a:t>of small areas of </a:t>
            </a:r>
            <a:r>
              <a:rPr lang="en-US" sz="1800" dirty="0" smtClean="0"/>
              <a:t>image </a:t>
            </a:r>
            <a:r>
              <a:rPr lang="en-US" sz="1800" dirty="0"/>
              <a:t>read from the retina stand out;</a:t>
            </a:r>
          </a:p>
          <a:p>
            <a:pPr>
              <a:spcAft>
                <a:spcPts val="0"/>
              </a:spcAft>
            </a:pPr>
            <a:r>
              <a:rPr lang="en-US" sz="1800" dirty="0" smtClean="0"/>
              <a:t>V2 </a:t>
            </a:r>
            <a:r>
              <a:rPr lang="en-US" sz="1800" dirty="0"/>
              <a:t>continues to highlight local features, slightly summarizing them and </a:t>
            </a:r>
            <a:r>
              <a:rPr lang="en-US" sz="1800" dirty="0" smtClean="0"/>
              <a:t>adding binocular </a:t>
            </a:r>
            <a:r>
              <a:rPr lang="en-US" sz="1800" dirty="0"/>
              <a:t>vision (i.e., the stereo effect of two eyes</a:t>
            </a:r>
            <a:r>
              <a:rPr lang="en-US" sz="1800" dirty="0" smtClean="0"/>
              <a:t>);</a:t>
            </a:r>
          </a:p>
          <a:p>
            <a:pPr>
              <a:spcAft>
                <a:spcPts val="0"/>
              </a:spcAft>
            </a:pPr>
            <a:r>
              <a:rPr lang="en-US" sz="1800" dirty="0" smtClean="0"/>
              <a:t>in </a:t>
            </a:r>
            <a:r>
              <a:rPr lang="en-US" sz="1800" dirty="0"/>
              <a:t>the V3 zone, color, textures of objects are recognized, the first results of their segmentation and grouping appear;</a:t>
            </a:r>
          </a:p>
          <a:p>
            <a:pPr>
              <a:spcAft>
                <a:spcPts val="0"/>
              </a:spcAft>
            </a:pPr>
            <a:r>
              <a:rPr lang="en-US" sz="1800" dirty="0" smtClean="0"/>
              <a:t>zone </a:t>
            </a:r>
            <a:r>
              <a:rPr lang="en-US" sz="1800" dirty="0"/>
              <a:t>V4 is already beginning to recognize geometric shapes and outlines of objects that are still simple; besides, it is here that the modulation is strongest through our attention: the activation of neurons in V4 is not uniform across the entire field of view, but depends strongly on what we are paying attention to, consciously or unconsciously;</a:t>
            </a:r>
          </a:p>
          <a:p>
            <a:pPr>
              <a:spcAft>
                <a:spcPts val="0"/>
              </a:spcAft>
            </a:pPr>
            <a:r>
              <a:rPr lang="en-US" sz="1800" dirty="0" smtClean="0"/>
              <a:t>the </a:t>
            </a:r>
            <a:r>
              <a:rPr lang="en-US" sz="1800" dirty="0"/>
              <a:t>V5 zone is mainly engaged in the recognition of movements, trying to understand where and with what speed those objects move in sight</a:t>
            </a:r>
            <a:r>
              <a:rPr lang="en-US" sz="1800" dirty="0" smtClean="0"/>
              <a:t>, the </a:t>
            </a:r>
            <a:r>
              <a:rPr lang="en-US" sz="1800" dirty="0"/>
              <a:t>outlines of which stood out in the V4 zone</a:t>
            </a:r>
            <a:r>
              <a:rPr lang="en-US" sz="1800" dirty="0" smtClean="0"/>
              <a:t>;</a:t>
            </a:r>
          </a:p>
          <a:p>
            <a:pPr>
              <a:spcAft>
                <a:spcPts val="0"/>
              </a:spcAft>
            </a:pPr>
            <a:r>
              <a:rPr lang="en-US" sz="1800" dirty="0"/>
              <a:t>in the V6 zone, data about the whole picture is summarized; it reacts to </a:t>
            </a:r>
            <a:r>
              <a:rPr lang="en-US" sz="1800" dirty="0" smtClean="0"/>
              <a:t>changes throughout </a:t>
            </a:r>
            <a:r>
              <a:rPr lang="en-US" sz="1800" dirty="0"/>
              <a:t>the field of view (wide-field stimulation) and changes in the picture due to the fact that the person himself moves;</a:t>
            </a:r>
          </a:p>
          <a:p>
            <a:pPr>
              <a:spcAft>
                <a:spcPts val="0"/>
              </a:spcAft>
            </a:pPr>
            <a:r>
              <a:rPr lang="en-US" sz="1800" dirty="0" smtClean="0"/>
              <a:t>sometimes </a:t>
            </a:r>
            <a:r>
              <a:rPr lang="en-US" sz="1800" dirty="0"/>
              <a:t>also distinguish the V7 zone, where the recognition of </a:t>
            </a:r>
            <a:r>
              <a:rPr lang="en-US" sz="1800" dirty="0" smtClean="0"/>
              <a:t>complex objects</a:t>
            </a:r>
            <a:r>
              <a:rPr lang="en-US" sz="1800" dirty="0"/>
              <a:t>, in particular human faces.</a:t>
            </a:r>
            <a:endParaRPr lang="ru-RU" sz="1800"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5</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spTree>
    <p:extLst>
      <p:ext uri="{BB962C8B-B14F-4D97-AF65-F5344CB8AC3E}">
        <p14:creationId xmlns:p14="http://schemas.microsoft.com/office/powerpoint/2010/main" val="344956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Convolutional Neural Networks</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6</a:t>
            </a:fld>
            <a:endParaRPr lang="en">
              <a:solidFill>
                <a:srgbClr val="000000"/>
              </a:solidFill>
            </a:endParaRPr>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pic>
        <p:nvPicPr>
          <p:cNvPr id="3074" name="Picture 2" descr="Various kinds of invariance, demonstrated"/>
          <p:cNvPicPr>
            <a:picLocks noChangeAspect="1" noChangeArrowheads="1"/>
          </p:cNvPicPr>
          <p:nvPr/>
        </p:nvPicPr>
        <p:blipFill rotWithShape="1">
          <a:blip r:embed="rId2">
            <a:extLst>
              <a:ext uri="{28A0092B-C50C-407E-A947-70E740481C1C}">
                <a14:useLocalDpi xmlns:a14="http://schemas.microsoft.com/office/drawing/2010/main" val="0"/>
              </a:ext>
            </a:extLst>
          </a:blip>
          <a:srcRect b="44363"/>
          <a:stretch/>
        </p:blipFill>
        <p:spPr bwMode="auto">
          <a:xfrm>
            <a:off x="416620" y="2078280"/>
            <a:ext cx="5589466" cy="42177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Various kinds of invariance, demonstrated"/>
          <p:cNvPicPr>
            <a:picLocks noChangeAspect="1" noChangeArrowheads="1"/>
          </p:cNvPicPr>
          <p:nvPr/>
        </p:nvPicPr>
        <p:blipFill rotWithShape="1">
          <a:blip r:embed="rId2">
            <a:extLst>
              <a:ext uri="{28A0092B-C50C-407E-A947-70E740481C1C}">
                <a14:useLocalDpi xmlns:a14="http://schemas.microsoft.com/office/drawing/2010/main" val="0"/>
              </a:ext>
            </a:extLst>
          </a:blip>
          <a:srcRect t="56567" b="4511"/>
          <a:stretch/>
        </p:blipFill>
        <p:spPr bwMode="auto">
          <a:xfrm>
            <a:off x="6205987" y="2390775"/>
            <a:ext cx="5737952"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69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2"/>
          <a:stretch>
            <a:fillRect/>
          </a:stretch>
        </p:blipFill>
        <p:spPr>
          <a:xfrm>
            <a:off x="577752" y="2624664"/>
            <a:ext cx="4994189" cy="1428750"/>
          </a:xfrm>
          <a:prstGeom prst="rect">
            <a:avLst/>
          </a:prstGeom>
        </p:spPr>
      </p:pic>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7</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pic>
        <p:nvPicPr>
          <p:cNvPr id="15" name="Рисунок 14"/>
          <p:cNvPicPr>
            <a:picLocks noChangeAspect="1"/>
          </p:cNvPicPr>
          <p:nvPr/>
        </p:nvPicPr>
        <p:blipFill>
          <a:blip r:embed="rId3"/>
          <a:stretch>
            <a:fillRect/>
          </a:stretch>
        </p:blipFill>
        <p:spPr>
          <a:xfrm>
            <a:off x="7133717" y="2608871"/>
            <a:ext cx="2896440" cy="466725"/>
          </a:xfrm>
          <a:prstGeom prst="rect">
            <a:avLst/>
          </a:prstGeom>
        </p:spPr>
      </p:pic>
      <p:pic>
        <p:nvPicPr>
          <p:cNvPr id="16" name="Рисунок 15"/>
          <p:cNvPicPr>
            <a:picLocks noChangeAspect="1"/>
          </p:cNvPicPr>
          <p:nvPr/>
        </p:nvPicPr>
        <p:blipFill>
          <a:blip r:embed="rId4"/>
          <a:stretch>
            <a:fillRect/>
          </a:stretch>
        </p:blipFill>
        <p:spPr>
          <a:xfrm>
            <a:off x="1133873" y="5436253"/>
            <a:ext cx="4438068" cy="1029828"/>
          </a:xfrm>
          <a:prstGeom prst="rect">
            <a:avLst/>
          </a:prstGeom>
        </p:spPr>
      </p:pic>
      <p:sp>
        <p:nvSpPr>
          <p:cNvPr id="18" name="Прямоугольник 17"/>
          <p:cNvSpPr/>
          <p:nvPr/>
        </p:nvSpPr>
        <p:spPr>
          <a:xfrm>
            <a:off x="7352113" y="5720334"/>
            <a:ext cx="1229824" cy="461665"/>
          </a:xfrm>
          <a:prstGeom prst="rect">
            <a:avLst/>
          </a:prstGeom>
        </p:spPr>
        <p:txBody>
          <a:bodyPr wrap="none">
            <a:spAutoFit/>
          </a:bodyPr>
          <a:lstStyle/>
          <a:p>
            <a:r>
              <a:rPr lang="en-GB" sz="2400" dirty="0"/>
              <a:t>Locality</a:t>
            </a:r>
            <a:endParaRPr lang="ru-RU" sz="2400" dirty="0"/>
          </a:p>
        </p:txBody>
      </p:sp>
      <p:sp>
        <p:nvSpPr>
          <p:cNvPr id="19" name="Прямоугольник 18"/>
          <p:cNvSpPr/>
          <p:nvPr/>
        </p:nvSpPr>
        <p:spPr>
          <a:xfrm>
            <a:off x="6806634" y="4573961"/>
            <a:ext cx="3204532" cy="461665"/>
          </a:xfrm>
          <a:prstGeom prst="rect">
            <a:avLst/>
          </a:prstGeom>
        </p:spPr>
        <p:txBody>
          <a:bodyPr wrap="none">
            <a:spAutoFit/>
          </a:bodyPr>
          <a:lstStyle/>
          <a:p>
            <a:r>
              <a:rPr lang="en-GB" sz="2400" dirty="0"/>
              <a:t>Translation Invariance</a:t>
            </a:r>
            <a:endParaRPr lang="ru-RU" sz="2400" dirty="0"/>
          </a:p>
        </p:txBody>
      </p:sp>
      <p:pic>
        <p:nvPicPr>
          <p:cNvPr id="2" name="Рисунок 1"/>
          <p:cNvPicPr>
            <a:picLocks noChangeAspect="1"/>
          </p:cNvPicPr>
          <p:nvPr/>
        </p:nvPicPr>
        <p:blipFill>
          <a:blip r:embed="rId5"/>
          <a:stretch>
            <a:fillRect/>
          </a:stretch>
        </p:blipFill>
        <p:spPr>
          <a:xfrm>
            <a:off x="510095" y="1947534"/>
            <a:ext cx="2143125" cy="228600"/>
          </a:xfrm>
          <a:prstGeom prst="rect">
            <a:avLst/>
          </a:prstGeom>
        </p:spPr>
      </p:pic>
      <p:pic>
        <p:nvPicPr>
          <p:cNvPr id="3" name="Рисунок 2"/>
          <p:cNvPicPr>
            <a:picLocks noChangeAspect="1"/>
          </p:cNvPicPr>
          <p:nvPr/>
        </p:nvPicPr>
        <p:blipFill>
          <a:blip r:embed="rId6"/>
          <a:stretch>
            <a:fillRect/>
          </a:stretch>
        </p:blipFill>
        <p:spPr>
          <a:xfrm>
            <a:off x="3076575" y="1933246"/>
            <a:ext cx="2895600" cy="257175"/>
          </a:xfrm>
          <a:prstGeom prst="rect">
            <a:avLst/>
          </a:prstGeom>
        </p:spPr>
      </p:pic>
      <p:pic>
        <p:nvPicPr>
          <p:cNvPr id="17" name="Рисунок 16"/>
          <p:cNvPicPr>
            <a:picLocks noChangeAspect="1"/>
          </p:cNvPicPr>
          <p:nvPr/>
        </p:nvPicPr>
        <p:blipFill>
          <a:blip r:embed="rId7"/>
          <a:stretch>
            <a:fillRect/>
          </a:stretch>
        </p:blipFill>
        <p:spPr>
          <a:xfrm>
            <a:off x="6395530" y="1923720"/>
            <a:ext cx="1476375" cy="276225"/>
          </a:xfrm>
          <a:prstGeom prst="rect">
            <a:avLst/>
          </a:prstGeom>
        </p:spPr>
      </p:pic>
      <p:pic>
        <p:nvPicPr>
          <p:cNvPr id="20" name="Рисунок 19"/>
          <p:cNvPicPr>
            <a:picLocks noChangeAspect="1"/>
          </p:cNvPicPr>
          <p:nvPr/>
        </p:nvPicPr>
        <p:blipFill>
          <a:blip r:embed="rId8"/>
          <a:stretch>
            <a:fillRect/>
          </a:stretch>
        </p:blipFill>
        <p:spPr>
          <a:xfrm>
            <a:off x="807742" y="4262665"/>
            <a:ext cx="4760157" cy="1084258"/>
          </a:xfrm>
          <a:prstGeom prst="rect">
            <a:avLst/>
          </a:prstGeom>
        </p:spPr>
      </p:pic>
    </p:spTree>
    <p:extLst>
      <p:ext uri="{BB962C8B-B14F-4D97-AF65-F5344CB8AC3E}">
        <p14:creationId xmlns:p14="http://schemas.microsoft.com/office/powerpoint/2010/main" val="154138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232100" y="1777881"/>
            <a:ext cx="5821027" cy="4194000"/>
          </a:xfrm>
        </p:spPr>
        <p:txBody>
          <a:bodyPr/>
          <a:lstStyle/>
          <a:p>
            <a:pPr algn="just"/>
            <a:r>
              <a:rPr lang="en-US" dirty="0">
                <a:solidFill>
                  <a:srgbClr val="000000"/>
                </a:solidFill>
                <a:latin typeface="Helvetica Neue"/>
              </a:rPr>
              <a:t>The convolutional neural network (CNN) is a neural network technology that has profoundly impacted the area of computer vision (CV). Fukushima (1980) introduced the original concept of a convolutional neural network, and </a:t>
            </a:r>
            <a:r>
              <a:rPr lang="en-US" dirty="0" err="1">
                <a:solidFill>
                  <a:srgbClr val="000000"/>
                </a:solidFill>
                <a:latin typeface="Helvetica Neue"/>
              </a:rPr>
              <a:t>LeCun</a:t>
            </a:r>
            <a:r>
              <a:rPr lang="en-US" dirty="0">
                <a:solidFill>
                  <a:srgbClr val="000000"/>
                </a:solidFill>
                <a:latin typeface="Helvetica Neue"/>
              </a:rPr>
              <a:t>, </a:t>
            </a:r>
            <a:r>
              <a:rPr lang="en-US" dirty="0" err="1">
                <a:solidFill>
                  <a:srgbClr val="000000"/>
                </a:solidFill>
                <a:latin typeface="Helvetica Neue"/>
              </a:rPr>
              <a:t>Bottou</a:t>
            </a:r>
            <a:r>
              <a:rPr lang="en-US" dirty="0">
                <a:solidFill>
                  <a:srgbClr val="000000"/>
                </a:solidFill>
                <a:latin typeface="Helvetica Neue"/>
              </a:rPr>
              <a:t>, </a:t>
            </a:r>
            <a:r>
              <a:rPr lang="en-US" dirty="0" err="1">
                <a:solidFill>
                  <a:srgbClr val="000000"/>
                </a:solidFill>
                <a:latin typeface="Helvetica Neue"/>
              </a:rPr>
              <a:t>Bengio</a:t>
            </a:r>
            <a:r>
              <a:rPr lang="en-US" dirty="0">
                <a:solidFill>
                  <a:srgbClr val="000000"/>
                </a:solidFill>
                <a:latin typeface="Helvetica Neue"/>
              </a:rPr>
              <a:t> &amp; </a:t>
            </a:r>
            <a:r>
              <a:rPr lang="en-US" dirty="0" err="1">
                <a:solidFill>
                  <a:srgbClr val="000000"/>
                </a:solidFill>
                <a:latin typeface="Helvetica Neue"/>
              </a:rPr>
              <a:t>Haffner</a:t>
            </a:r>
            <a:r>
              <a:rPr lang="en-US" dirty="0">
                <a:solidFill>
                  <a:srgbClr val="000000"/>
                </a:solidFill>
                <a:latin typeface="Helvetica Neue"/>
              </a:rPr>
              <a:t> (1998) greatly improved this work. From this research, Yan </a:t>
            </a:r>
            <a:r>
              <a:rPr lang="en-US" dirty="0" err="1">
                <a:solidFill>
                  <a:srgbClr val="000000"/>
                </a:solidFill>
                <a:latin typeface="Helvetica Neue"/>
              </a:rPr>
              <a:t>LeCun</a:t>
            </a:r>
            <a:r>
              <a:rPr lang="en-US" dirty="0">
                <a:solidFill>
                  <a:srgbClr val="000000"/>
                </a:solidFill>
                <a:latin typeface="Helvetica Neue"/>
              </a:rPr>
              <a:t> introduced the famous LeNet-5 neural network architecture.</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8</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127" y="1768631"/>
            <a:ext cx="6087406" cy="4413369"/>
          </a:xfrm>
          <a:prstGeom prst="rect">
            <a:avLst/>
          </a:prstGeom>
        </p:spPr>
      </p:pic>
    </p:spTree>
    <p:extLst>
      <p:ext uri="{BB962C8B-B14F-4D97-AF65-F5344CB8AC3E}">
        <p14:creationId xmlns:p14="http://schemas.microsoft.com/office/powerpoint/2010/main" val="1815311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sz="2400" dirty="0"/>
              <a:t>Main concepts of CNNs</a:t>
            </a:r>
            <a:endParaRPr lang="ru-RU" sz="2400" dirty="0"/>
          </a:p>
        </p:txBody>
      </p:sp>
      <p:sp>
        <p:nvSpPr>
          <p:cNvPr id="3" name="Текст 2"/>
          <p:cNvSpPr>
            <a:spLocks noGrp="1"/>
          </p:cNvSpPr>
          <p:nvPr>
            <p:ph type="body" idx="1"/>
          </p:nvPr>
        </p:nvSpPr>
        <p:spPr>
          <a:xfrm>
            <a:off x="104625" y="3009900"/>
            <a:ext cx="8721208" cy="2459300"/>
          </a:xfrm>
        </p:spPr>
        <p:txBody>
          <a:bodyPr/>
          <a:lstStyle/>
          <a:p>
            <a:r>
              <a:rPr lang="en-US" sz="2000" dirty="0"/>
              <a:t>In computer vision, it is well known that a real image is associated with a grid composed of a high number of small squares called pixels. The following figure represents a black and white image related to a 5×5 grid of </a:t>
            </a:r>
            <a:r>
              <a:rPr lang="en-US" sz="2000" dirty="0" smtClean="0"/>
              <a:t>pixels.</a:t>
            </a:r>
          </a:p>
          <a:p>
            <a:r>
              <a:rPr lang="en-US" sz="2000" dirty="0"/>
              <a:t>Each element in the grid corresponds to a pixel. In the case of a black and white image, a value of 1 is associated with black and a value of 0 is associated with white. Alternatively, for a grayscale image, the allowed values for each grid element are in the range [0, 255], where 0 is associated with black and 255 is associated with white</a:t>
            </a:r>
            <a:r>
              <a:rPr lang="en-US" sz="2000" dirty="0" smtClean="0"/>
              <a:t>.</a:t>
            </a:r>
            <a:endParaRPr lang="en-US" sz="2000" dirty="0"/>
          </a:p>
          <a:p>
            <a:r>
              <a:rPr lang="en-US" sz="2000" dirty="0"/>
              <a:t>Finally, a color image is represented by a group of three matrices, each corresponding to one color channel (red, green, and blue). Each element of each matrix can vary over an interval of 0 to 255 that specifies the brightness of the fundamental color (or base color). This is shown in the following figure, in which each matrix is 4×4 and the number of color channels is </a:t>
            </a:r>
            <a:r>
              <a:rPr lang="en-US" sz="2000" dirty="0" smtClean="0"/>
              <a:t>three</a:t>
            </a:r>
            <a:endParaRPr lang="ru-RU" sz="2000"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9</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pic>
        <p:nvPicPr>
          <p:cNvPr id="14" name="Рисунок 13"/>
          <p:cNvPicPr>
            <a:picLocks noChangeAspect="1"/>
          </p:cNvPicPr>
          <p:nvPr/>
        </p:nvPicPr>
        <p:blipFill>
          <a:blip r:embed="rId2"/>
          <a:stretch>
            <a:fillRect/>
          </a:stretch>
        </p:blipFill>
        <p:spPr>
          <a:xfrm>
            <a:off x="9848849" y="1545033"/>
            <a:ext cx="1695450" cy="1600200"/>
          </a:xfrm>
          <a:prstGeom prst="rect">
            <a:avLst/>
          </a:prstGeom>
        </p:spPr>
      </p:pic>
      <p:pic>
        <p:nvPicPr>
          <p:cNvPr id="16" name="Рисунок 15"/>
          <p:cNvPicPr>
            <a:picLocks noChangeAspect="1"/>
          </p:cNvPicPr>
          <p:nvPr/>
        </p:nvPicPr>
        <p:blipFill>
          <a:blip r:embed="rId3"/>
          <a:stretch>
            <a:fillRect/>
          </a:stretch>
        </p:blipFill>
        <p:spPr>
          <a:xfrm>
            <a:off x="8825833" y="3305175"/>
            <a:ext cx="3314700" cy="2495550"/>
          </a:xfrm>
          <a:prstGeom prst="rect">
            <a:avLst/>
          </a:prstGeom>
        </p:spPr>
      </p:pic>
    </p:spTree>
    <p:extLst>
      <p:ext uri="{BB962C8B-B14F-4D97-AF65-F5344CB8AC3E}">
        <p14:creationId xmlns:p14="http://schemas.microsoft.com/office/powerpoint/2010/main" val="3237232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8E14E3CA7207014CAF18F49256A043BA" ma:contentTypeVersion="6" ma:contentTypeDescription="Создание документа." ma:contentTypeScope="" ma:versionID="d865cc20a2166878c2faae52913a8add">
  <xsd:schema xmlns:xsd="http://www.w3.org/2001/XMLSchema" xmlns:xs="http://www.w3.org/2001/XMLSchema" xmlns:p="http://schemas.microsoft.com/office/2006/metadata/properties" xmlns:ns2="a5458c2b-6165-417f-9e0f-9c77919c4799" targetNamespace="http://schemas.microsoft.com/office/2006/metadata/properties" ma:root="true" ma:fieldsID="c4fa351efae675bd195dc2477b5d0027" ns2:_="">
    <xsd:import namespace="a5458c2b-6165-417f-9e0f-9c77919c479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458c2b-6165-417f-9e0f-9c77919c47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C9EFBD-6E25-4F9D-8D3D-4131F429D417}"/>
</file>

<file path=customXml/itemProps2.xml><?xml version="1.0" encoding="utf-8"?>
<ds:datastoreItem xmlns:ds="http://schemas.openxmlformats.org/officeDocument/2006/customXml" ds:itemID="{67C28FDC-97B5-4424-ACC6-8B25A73172D3}"/>
</file>

<file path=customXml/itemProps3.xml><?xml version="1.0" encoding="utf-8"?>
<ds:datastoreItem xmlns:ds="http://schemas.openxmlformats.org/officeDocument/2006/customXml" ds:itemID="{2C7D2E0C-48FF-46D5-B9B5-320CC6BED034}"/>
</file>

<file path=docProps/app.xml><?xml version="1.0" encoding="utf-8"?>
<Properties xmlns="http://schemas.openxmlformats.org/officeDocument/2006/extended-properties" xmlns:vt="http://schemas.openxmlformats.org/officeDocument/2006/docPropsVTypes">
  <TotalTime>3601</TotalTime>
  <Words>2002</Words>
  <Application>Microsoft Office PowerPoint</Application>
  <PresentationFormat>Широкоэкранный</PresentationFormat>
  <Paragraphs>130</Paragraphs>
  <Slides>29</Slides>
  <Notes>1</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2</vt:i4>
      </vt:variant>
      <vt:variant>
        <vt:lpstr>Заголовки слайдов</vt:lpstr>
      </vt:variant>
      <vt:variant>
        <vt:i4>29</vt:i4>
      </vt:variant>
    </vt:vector>
  </HeadingPairs>
  <TitlesOfParts>
    <vt:vector size="42" baseType="lpstr">
      <vt:lpstr>Arial</vt:lpstr>
      <vt:lpstr>Arvo</vt:lpstr>
      <vt:lpstr>Calibri</vt:lpstr>
      <vt:lpstr>Calibri Light</vt:lpstr>
      <vt:lpstr>Cambria Math</vt:lpstr>
      <vt:lpstr>Helvetica Neue</vt:lpstr>
      <vt:lpstr>medium-content-serif-font</vt:lpstr>
      <vt:lpstr>Roboto</vt:lpstr>
      <vt:lpstr>Roboto Condensed</vt:lpstr>
      <vt:lpstr>Roboto Condensed Light</vt:lpstr>
      <vt:lpstr>Times New Roman</vt:lpstr>
      <vt:lpstr>Тема Office</vt:lpstr>
      <vt:lpstr>Salerio template</vt:lpstr>
      <vt:lpstr>Neural Networks Semester 1 Laboratory works for GRIAT  master program  Teacher: Makhmutova Alisa  AZMakhmutova@kai.ru </vt:lpstr>
      <vt:lpstr>Tuning hyperparameters</vt:lpstr>
      <vt:lpstr>Convolutional Neural Networks</vt:lpstr>
      <vt:lpstr>Convolutional Neural Networks</vt:lpstr>
      <vt:lpstr>Convolutional Neural Networks</vt:lpstr>
      <vt:lpstr>Convolutional Neural Networks</vt:lpstr>
      <vt:lpstr>Convolutional Neural Networks</vt:lpstr>
      <vt:lpstr>Convolutional Neural Networks</vt:lpstr>
      <vt:lpstr>Main concepts of CNNs</vt:lpstr>
      <vt:lpstr>Convolutional Neural Networks</vt:lpstr>
      <vt:lpstr>Convolutional Neural Networks</vt:lpstr>
      <vt:lpstr>Convolutional Neural Networks</vt:lpstr>
      <vt:lpstr>Convolutional Neural Networks</vt:lpstr>
      <vt:lpstr>Convolutional Neural Networks</vt:lpstr>
      <vt:lpstr>Convolutional Neural Networks</vt:lpstr>
      <vt:lpstr>Convolutional Neural Networks - Padding</vt:lpstr>
      <vt:lpstr>Convolutional Neural Networks - Padding</vt:lpstr>
      <vt:lpstr>Convolutional Neural Networks - Strides</vt:lpstr>
      <vt:lpstr>Convolutional Neural Networks - Strides</vt:lpstr>
      <vt:lpstr>Convolutional Neural Networks</vt:lpstr>
      <vt:lpstr>Multiple Input and Multiple Output Channels</vt:lpstr>
      <vt:lpstr>Convolutional Neural Networks</vt:lpstr>
      <vt:lpstr>Multiple Input and Multiple Output Channels</vt:lpstr>
      <vt:lpstr>Multiple Output Channels</vt:lpstr>
      <vt:lpstr>Multiple Output Channels</vt:lpstr>
      <vt:lpstr>Convolutional Neural Networks</vt:lpstr>
      <vt:lpstr>Maximum Pooling and Average Pooling</vt:lpstr>
      <vt:lpstr>LeNet5</vt:lpstr>
      <vt:lpstr>Modern deep CNN architectures</vt:lpstr>
    </vt:vector>
  </TitlesOfParts>
  <Company>KNITU-KAI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Semester 1 Practical works for GRIAT  RCSE master program  Teacher: Makhmutova Alisa Zufarovna AZMakhmutova@kai.ru  @DarkAliceSophie</dc:title>
  <dc:creator>Махмутова Алиса Зуфаровна</dc:creator>
  <cp:lastModifiedBy>alice</cp:lastModifiedBy>
  <cp:revision>130</cp:revision>
  <dcterms:created xsi:type="dcterms:W3CDTF">2018-10-31T08:25:03Z</dcterms:created>
  <dcterms:modified xsi:type="dcterms:W3CDTF">2020-10-15T11:52:17Z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0x0101008E14E3CA7207014CAF18F49256A043BA</vt:lpwstr>
  </property>
</Properties>
</file>