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2.xml" ContentType="application/vnd.openxmlformats-officedocument.presentationml.slideMaster+xml"/>
  <Override PartName="/ppt/notesSlides/notesSlide5.xml" ContentType="application/vnd.openxmlformats-officedocument.presentationml.notesSlide+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89" r:id="rId5"/>
    <p:sldId id="275" r:id="rId6"/>
    <p:sldId id="290" r:id="rId7"/>
    <p:sldId id="291" r:id="rId8"/>
    <p:sldId id="292" r:id="rId9"/>
    <p:sldId id="293" r:id="rId10"/>
    <p:sldId id="294" r:id="rId11"/>
    <p:sldId id="295" r:id="rId12"/>
    <p:sldId id="296" r:id="rId13"/>
    <p:sldId id="258" r:id="rId14"/>
    <p:sldId id="273" r:id="rId15"/>
    <p:sldId id="297" r:id="rId16"/>
    <p:sldId id="277" r:id="rId17"/>
    <p:sldId id="299" r:id="rId18"/>
    <p:sldId id="303" r:id="rId19"/>
    <p:sldId id="300" r:id="rId20"/>
    <p:sldId id="304" r:id="rId21"/>
    <p:sldId id="305" r:id="rId22"/>
    <p:sldId id="306" r:id="rId23"/>
    <p:sldId id="279" r:id="rId24"/>
    <p:sldId id="280" r:id="rId25"/>
    <p:sldId id="281" r:id="rId26"/>
    <p:sldId id="286" r:id="rId27"/>
    <p:sldId id="282" r:id="rId28"/>
    <p:sldId id="283" r:id="rId29"/>
    <p:sldId id="301" r:id="rId30"/>
    <p:sldId id="278" r:id="rId31"/>
    <p:sldId id="307" r:id="rId32"/>
    <p:sldId id="308" r:id="rId33"/>
    <p:sldId id="309" r:id="rId34"/>
    <p:sldId id="310" r:id="rId35"/>
    <p:sldId id="274" r:id="rId36"/>
    <p:sldId id="276" r:id="rId37"/>
    <p:sldId id="287" r:id="rId3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9BD27-3A19-45A2-9471-A079D9ADF3EF}" v="1" dt="2018-12-04T19:07:13.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98" autoAdjust="0"/>
  </p:normalViewPr>
  <p:slideViewPr>
    <p:cSldViewPr snapToGrid="0">
      <p:cViewPr varScale="1">
        <p:scale>
          <a:sx n="70" d="100"/>
          <a:sy n="70" d="100"/>
        </p:scale>
        <p:origin x="10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47"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48"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1.xml"/><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a Makhmutova" userId="S::phd.makhmutova@griat.kai.ru::64a3150c-af19-4f9b-b724-854d9905a201" providerId="AD" clId="Web-{FE5BCFAA-2A02-26CE-D217-C176CA37D80B}"/>
    <pc:docChg chg="addSld modSld">
      <pc:chgData name="Alisa Makhmutova" userId="S::phd.makhmutova@griat.kai.ru::64a3150c-af19-4f9b-b724-854d9905a201" providerId="AD" clId="Web-{FE5BCFAA-2A02-26CE-D217-C176CA37D80B}" dt="2018-12-05T08:58:03.949" v="100" actId="1076"/>
      <pc:docMkLst>
        <pc:docMk/>
      </pc:docMkLst>
      <pc:sldChg chg="addSp modSp">
        <pc:chgData name="Alisa Makhmutova" userId="S::phd.makhmutova@griat.kai.ru::64a3150c-af19-4f9b-b724-854d9905a201" providerId="AD" clId="Web-{FE5BCFAA-2A02-26CE-D217-C176CA37D80B}" dt="2018-12-05T08:54:08.276" v="74" actId="1076"/>
        <pc:sldMkLst>
          <pc:docMk/>
          <pc:sldMk cId="1854551722" sldId="271"/>
        </pc:sldMkLst>
        <pc:spChg chg="mod">
          <ac:chgData name="Alisa Makhmutova" userId="S::phd.makhmutova@griat.kai.ru::64a3150c-af19-4f9b-b724-854d9905a201" providerId="AD" clId="Web-{FE5BCFAA-2A02-26CE-D217-C176CA37D80B}" dt="2018-12-05T08:53:53.591" v="71" actId="20577"/>
          <ac:spMkLst>
            <pc:docMk/>
            <pc:sldMk cId="1854551722" sldId="271"/>
            <ac:spMk id="16" creationId="{CD1D0105-A856-48D1-AEC1-AD8DE3301D05}"/>
          </ac:spMkLst>
        </pc:spChg>
        <pc:picChg chg="add mod">
          <ac:chgData name="Alisa Makhmutova" userId="S::phd.makhmutova@griat.kai.ru::64a3150c-af19-4f9b-b724-854d9905a201" providerId="AD" clId="Web-{FE5BCFAA-2A02-26CE-D217-C176CA37D80B}" dt="2018-12-05T08:54:08.276" v="74" actId="1076"/>
          <ac:picMkLst>
            <pc:docMk/>
            <pc:sldMk cId="1854551722" sldId="271"/>
            <ac:picMk id="7" creationId="{9E7F524D-2EB6-451F-B0C0-24F7E371F9D3}"/>
          </ac:picMkLst>
        </pc:picChg>
      </pc:sldChg>
      <pc:sldChg chg="addSp delSp modSp new">
        <pc:chgData name="Alisa Makhmutova" userId="S::phd.makhmutova@griat.kai.ru::64a3150c-af19-4f9b-b724-854d9905a201" providerId="AD" clId="Web-{FE5BCFAA-2A02-26CE-D217-C176CA37D80B}" dt="2018-12-05T08:58:03.949" v="100" actId="1076"/>
        <pc:sldMkLst>
          <pc:docMk/>
          <pc:sldMk cId="2611196489" sldId="272"/>
        </pc:sldMkLst>
        <pc:spChg chg="del">
          <ac:chgData name="Alisa Makhmutova" userId="S::phd.makhmutova@griat.kai.ru::64a3150c-af19-4f9b-b724-854d9905a201" providerId="AD" clId="Web-{FE5BCFAA-2A02-26CE-D217-C176CA37D80B}" dt="2018-12-05T08:54:23.292" v="76"/>
          <ac:spMkLst>
            <pc:docMk/>
            <pc:sldMk cId="2611196489" sldId="272"/>
            <ac:spMk id="2" creationId="{68D0CE7C-DAC0-4BD5-9160-FD32562A1E4A}"/>
          </ac:spMkLst>
        </pc:spChg>
        <pc:spChg chg="mod">
          <ac:chgData name="Alisa Makhmutova" userId="S::phd.makhmutova@griat.kai.ru::64a3150c-af19-4f9b-b724-854d9905a201" providerId="AD" clId="Web-{FE5BCFAA-2A02-26CE-D217-C176CA37D80B}" dt="2018-12-05T08:56:18.620" v="88" actId="20577"/>
          <ac:spMkLst>
            <pc:docMk/>
            <pc:sldMk cId="2611196489" sldId="272"/>
            <ac:spMk id="3" creationId="{4734866A-5043-4D75-A980-03137D93487B}"/>
          </ac:spMkLst>
        </pc:spChg>
        <pc:spChg chg="add mod">
          <ac:chgData name="Alisa Makhmutova" userId="S::phd.makhmutova@griat.kai.ru::64a3150c-af19-4f9b-b724-854d9905a201" providerId="AD" clId="Web-{FE5BCFAA-2A02-26CE-D217-C176CA37D80B}" dt="2018-12-05T08:54:24.292" v="77"/>
          <ac:spMkLst>
            <pc:docMk/>
            <pc:sldMk cId="2611196489" sldId="272"/>
            <ac:spMk id="6" creationId="{AD61AD54-8BF1-41C3-9A99-819A5F2E0049}"/>
          </ac:spMkLst>
        </pc:spChg>
        <pc:spChg chg="add">
          <ac:chgData name="Alisa Makhmutova" userId="S::phd.makhmutova@griat.kai.ru::64a3150c-af19-4f9b-b724-854d9905a201" providerId="AD" clId="Web-{FE5BCFAA-2A02-26CE-D217-C176CA37D80B}" dt="2018-12-05T08:54:24.307" v="78"/>
          <ac:spMkLst>
            <pc:docMk/>
            <pc:sldMk cId="2611196489" sldId="272"/>
            <ac:spMk id="8" creationId="{EB00806C-0265-4151-98B1-A12FB81A4CC6}"/>
          </ac:spMkLst>
        </pc:spChg>
        <pc:spChg chg="add mod">
          <ac:chgData name="Alisa Makhmutova" userId="S::phd.makhmutova@griat.kai.ru::64a3150c-af19-4f9b-b724-854d9905a201" providerId="AD" clId="Web-{FE5BCFAA-2A02-26CE-D217-C176CA37D80B}" dt="2018-12-05T08:58:03.949" v="100" actId="1076"/>
          <ac:spMkLst>
            <pc:docMk/>
            <pc:sldMk cId="2611196489" sldId="272"/>
            <ac:spMk id="23" creationId="{82BC46D5-2168-40DA-B322-ACC853570558}"/>
          </ac:spMkLst>
        </pc:spChg>
        <pc:grpChg chg="add">
          <ac:chgData name="Alisa Makhmutova" userId="S::phd.makhmutova@griat.kai.ru::64a3150c-af19-4f9b-b724-854d9905a201" providerId="AD" clId="Web-{FE5BCFAA-2A02-26CE-D217-C176CA37D80B}" dt="2018-12-05T08:54:24.323" v="79"/>
          <ac:grpSpMkLst>
            <pc:docMk/>
            <pc:sldMk cId="2611196489" sldId="272"/>
            <ac:grpSpMk id="17" creationId="{2BC2D0B9-8C6B-4C64-9A1D-8E2D996192C4}"/>
          </ac:grpSpMkLst>
        </pc:grpChg>
        <pc:picChg chg="add mod">
          <ac:chgData name="Alisa Makhmutova" userId="S::phd.makhmutova@griat.kai.ru::64a3150c-af19-4f9b-b724-854d9905a201" providerId="AD" clId="Web-{FE5BCFAA-2A02-26CE-D217-C176CA37D80B}" dt="2018-12-05T08:57:04.464" v="92" actId="1076"/>
          <ac:picMkLst>
            <pc:docMk/>
            <pc:sldMk cId="2611196489" sldId="272"/>
            <ac:picMk id="18" creationId="{A1E035E6-3D9B-4537-B7E7-38BB13629033}"/>
          </ac:picMkLst>
        </pc:picChg>
        <pc:picChg chg="add del mod">
          <ac:chgData name="Alisa Makhmutova" userId="S::phd.makhmutova@griat.kai.ru::64a3150c-af19-4f9b-b724-854d9905a201" providerId="AD" clId="Web-{FE5BCFAA-2A02-26CE-D217-C176CA37D80B}" dt="2018-12-05T08:57:11.527" v="94"/>
          <ac:picMkLst>
            <pc:docMk/>
            <pc:sldMk cId="2611196489" sldId="272"/>
            <ac:picMk id="20" creationId="{A3B1FEB4-36BF-4420-AD61-3FC586AD5530}"/>
          </ac:picMkLst>
        </pc:picChg>
        <pc:picChg chg="add mod">
          <ac:chgData name="Alisa Makhmutova" userId="S::phd.makhmutova@griat.kai.ru::64a3150c-af19-4f9b-b724-854d9905a201" providerId="AD" clId="Web-{FE5BCFAA-2A02-26CE-D217-C176CA37D80B}" dt="2018-12-05T08:57:59.748" v="99" actId="1076"/>
          <ac:picMkLst>
            <pc:docMk/>
            <pc:sldMk cId="2611196489" sldId="272"/>
            <ac:picMk id="24" creationId="{79FF368F-57D8-4A58-8A0B-1469FBA374B2}"/>
          </ac:picMkLst>
        </pc:picChg>
      </pc:sldChg>
    </pc:docChg>
  </pc:docChgLst>
  <pc:docChgLst>
    <pc:chgData name="Alisa Makhmutova" userId="S::phd.makhmutova@griat.kai.ru::64a3150c-af19-4f9b-b724-854d9905a201" providerId="AD" clId="Web-{4F59BD27-3A19-45A2-9471-A079D9ADF3EF}"/>
    <pc:docChg chg="addSld modSld sldOrd">
      <pc:chgData name="Alisa Makhmutova" userId="S::phd.makhmutova@griat.kai.ru::64a3150c-af19-4f9b-b724-854d9905a201" providerId="AD" clId="Web-{4F59BD27-3A19-45A2-9471-A079D9ADF3EF}" dt="2018-12-04T19:39:25.326" v="135" actId="20577"/>
      <pc:docMkLst>
        <pc:docMk/>
      </pc:docMkLst>
      <pc:sldChg chg="addSp modSp new ord">
        <pc:chgData name="Alisa Makhmutova" userId="S::phd.makhmutova@griat.kai.ru::64a3150c-af19-4f9b-b724-854d9905a201" providerId="AD" clId="Web-{4F59BD27-3A19-45A2-9471-A079D9ADF3EF}" dt="2018-12-04T19:07:13.047" v="58" actId="14100"/>
        <pc:sldMkLst>
          <pc:docMk/>
          <pc:sldMk cId="2519849660" sldId="269"/>
        </pc:sldMkLst>
        <pc:spChg chg="mod">
          <ac:chgData name="Alisa Makhmutova" userId="S::phd.makhmutova@griat.kai.ru::64a3150c-af19-4f9b-b724-854d9905a201" providerId="AD" clId="Web-{4F59BD27-3A19-45A2-9471-A079D9ADF3EF}" dt="2018-12-04T19:07:13.047" v="58" actId="14100"/>
          <ac:spMkLst>
            <pc:docMk/>
            <pc:sldMk cId="2519849660" sldId="269"/>
            <ac:spMk id="2" creationId="{11AECE56-789E-48CE-914B-C7F4A4BF58E0}"/>
          </ac:spMkLst>
        </pc:spChg>
        <pc:spChg chg="mod">
          <ac:chgData name="Alisa Makhmutova" userId="S::phd.makhmutova@griat.kai.ru::64a3150c-af19-4f9b-b724-854d9905a201" providerId="AD" clId="Web-{4F59BD27-3A19-45A2-9471-A079D9ADF3EF}" dt="2018-12-04T19:06:54.343" v="55" actId="20577"/>
          <ac:spMkLst>
            <pc:docMk/>
            <pc:sldMk cId="2519849660" sldId="269"/>
            <ac:spMk id="3" creationId="{0A5DE225-D698-433F-A85A-F25FBD082F66}"/>
          </ac:spMkLst>
        </pc:spChg>
        <pc:spChg chg="add">
          <ac:chgData name="Alisa Makhmutova" userId="S::phd.makhmutova@griat.kai.ru::64a3150c-af19-4f9b-b724-854d9905a201" providerId="AD" clId="Web-{4F59BD27-3A19-45A2-9471-A079D9ADF3EF}" dt="2018-12-04T18:54:02.401" v="2"/>
          <ac:spMkLst>
            <pc:docMk/>
            <pc:sldMk cId="2519849660" sldId="269"/>
            <ac:spMk id="6" creationId="{5FFD425A-5364-482F-B0E8-6880475978E2}"/>
          </ac:spMkLst>
        </pc:spChg>
        <pc:grpChg chg="add">
          <ac:chgData name="Alisa Makhmutova" userId="S::phd.makhmutova@griat.kai.ru::64a3150c-af19-4f9b-b724-854d9905a201" providerId="AD" clId="Web-{4F59BD27-3A19-45A2-9471-A079D9ADF3EF}" dt="2018-12-04T18:54:02.416" v="3"/>
          <ac:grpSpMkLst>
            <pc:docMk/>
            <pc:sldMk cId="2519849660" sldId="269"/>
            <ac:grpSpMk id="15" creationId="{2F666F0A-2D70-4302-8F41-105B52AA8BC8}"/>
          </ac:grpSpMkLst>
        </pc:grpChg>
        <pc:picChg chg="add mod">
          <ac:chgData name="Alisa Makhmutova" userId="S::phd.makhmutova@griat.kai.ru::64a3150c-af19-4f9b-b724-854d9905a201" providerId="AD" clId="Web-{4F59BD27-3A19-45A2-9471-A079D9ADF3EF}" dt="2018-12-04T19:05:49.499" v="49" actId="1076"/>
          <ac:picMkLst>
            <pc:docMk/>
            <pc:sldMk cId="2519849660" sldId="269"/>
            <ac:picMk id="16" creationId="{EF3D494C-78CE-4CBA-B0A4-80B197454A9B}"/>
          </ac:picMkLst>
        </pc:picChg>
      </pc:sldChg>
      <pc:sldChg chg="addSp modSp new">
        <pc:chgData name="Alisa Makhmutova" userId="S::phd.makhmutova@griat.kai.ru::64a3150c-af19-4f9b-b724-854d9905a201" providerId="AD" clId="Web-{4F59BD27-3A19-45A2-9471-A079D9ADF3EF}" dt="2018-12-04T19:13:23.268" v="98" actId="20577"/>
        <pc:sldMkLst>
          <pc:docMk/>
          <pc:sldMk cId="622877660" sldId="270"/>
        </pc:sldMkLst>
        <pc:spChg chg="mod">
          <ac:chgData name="Alisa Makhmutova" userId="S::phd.makhmutova@griat.kai.ru::64a3150c-af19-4f9b-b724-854d9905a201" providerId="AD" clId="Web-{4F59BD27-3A19-45A2-9471-A079D9ADF3EF}" dt="2018-12-04T19:07:25.140" v="60" actId="20577"/>
          <ac:spMkLst>
            <pc:docMk/>
            <pc:sldMk cId="622877660" sldId="270"/>
            <ac:spMk id="2" creationId="{EFCB9F6B-F478-49CF-823D-FD82DC9AA256}"/>
          </ac:spMkLst>
        </pc:spChg>
        <pc:spChg chg="mod">
          <ac:chgData name="Alisa Makhmutova" userId="S::phd.makhmutova@griat.kai.ru::64a3150c-af19-4f9b-b724-854d9905a201" providerId="AD" clId="Web-{4F59BD27-3A19-45A2-9471-A079D9ADF3EF}" dt="2018-12-04T19:13:23.268" v="98" actId="20577"/>
          <ac:spMkLst>
            <pc:docMk/>
            <pc:sldMk cId="622877660" sldId="270"/>
            <ac:spMk id="3" creationId="{675BE08C-3C9A-4FC3-ACEA-BA68ED87BF70}"/>
          </ac:spMkLst>
        </pc:spChg>
        <pc:spChg chg="add">
          <ac:chgData name="Alisa Makhmutova" userId="S::phd.makhmutova@griat.kai.ru::64a3150c-af19-4f9b-b724-854d9905a201" providerId="AD" clId="Web-{4F59BD27-3A19-45A2-9471-A079D9ADF3EF}" dt="2018-12-04T19:07:29.891" v="61"/>
          <ac:spMkLst>
            <pc:docMk/>
            <pc:sldMk cId="622877660" sldId="270"/>
            <ac:spMk id="6" creationId="{A512120B-FB70-458B-BAAD-F897501E03B5}"/>
          </ac:spMkLst>
        </pc:spChg>
        <pc:grpChg chg="add">
          <ac:chgData name="Alisa Makhmutova" userId="S::phd.makhmutova@griat.kai.ru::64a3150c-af19-4f9b-b724-854d9905a201" providerId="AD" clId="Web-{4F59BD27-3A19-45A2-9471-A079D9ADF3EF}" dt="2018-12-04T19:07:29.906" v="62"/>
          <ac:grpSpMkLst>
            <pc:docMk/>
            <pc:sldMk cId="622877660" sldId="270"/>
            <ac:grpSpMk id="15" creationId="{A8ADE4F6-1775-4A44-8856-39CA6C1E3EF5}"/>
          </ac:grpSpMkLst>
        </pc:grpChg>
        <pc:picChg chg="add mod">
          <ac:chgData name="Alisa Makhmutova" userId="S::phd.makhmutova@griat.kai.ru::64a3150c-af19-4f9b-b724-854d9905a201" providerId="AD" clId="Web-{4F59BD27-3A19-45A2-9471-A079D9ADF3EF}" dt="2018-12-04T19:13:20.330" v="97" actId="14100"/>
          <ac:picMkLst>
            <pc:docMk/>
            <pc:sldMk cId="622877660" sldId="270"/>
            <ac:picMk id="16" creationId="{3DC44F69-2F8F-4845-8786-8C0490E8D36C}"/>
          </ac:picMkLst>
        </pc:picChg>
      </pc:sldChg>
      <pc:sldChg chg="addSp modSp new">
        <pc:chgData name="Alisa Makhmutova" userId="S::phd.makhmutova@griat.kai.ru::64a3150c-af19-4f9b-b724-854d9905a201" providerId="AD" clId="Web-{4F59BD27-3A19-45A2-9471-A079D9ADF3EF}" dt="2018-12-04T19:39:25.326" v="134" actId="20577"/>
        <pc:sldMkLst>
          <pc:docMk/>
          <pc:sldMk cId="1854551722" sldId="271"/>
        </pc:sldMkLst>
        <pc:spChg chg="mod">
          <ac:chgData name="Alisa Makhmutova" userId="S::phd.makhmutova@griat.kai.ru::64a3150c-af19-4f9b-b724-854d9905a201" providerId="AD" clId="Web-{4F59BD27-3A19-45A2-9471-A079D9ADF3EF}" dt="2018-12-04T19:15:01.253" v="104" actId="20577"/>
          <ac:spMkLst>
            <pc:docMk/>
            <pc:sldMk cId="1854551722" sldId="271"/>
            <ac:spMk id="2" creationId="{9F423CBB-64F6-4837-9B41-61B6A9B181B8}"/>
          </ac:spMkLst>
        </pc:spChg>
        <pc:spChg chg="mod">
          <ac:chgData name="Alisa Makhmutova" userId="S::phd.makhmutova@griat.kai.ru::64a3150c-af19-4f9b-b724-854d9905a201" providerId="AD" clId="Web-{4F59BD27-3A19-45A2-9471-A079D9ADF3EF}" dt="2018-12-04T19:38:14.701" v="123" actId="1076"/>
          <ac:spMkLst>
            <pc:docMk/>
            <pc:sldMk cId="1854551722" sldId="271"/>
            <ac:spMk id="3" creationId="{A4C0BED0-5624-4568-B4CD-3E2F6BA64C6B}"/>
          </ac:spMkLst>
        </pc:spChg>
        <pc:spChg chg="add">
          <ac:chgData name="Alisa Makhmutova" userId="S::phd.makhmutova@griat.kai.ru::64a3150c-af19-4f9b-b724-854d9905a201" providerId="AD" clId="Web-{4F59BD27-3A19-45A2-9471-A079D9ADF3EF}" dt="2018-12-04T19:14:43.331" v="100"/>
          <ac:spMkLst>
            <pc:docMk/>
            <pc:sldMk cId="1854551722" sldId="271"/>
            <ac:spMk id="6" creationId="{4E8280AD-8381-4AC2-822E-0549F2A537C3}"/>
          </ac:spMkLst>
        </pc:spChg>
        <pc:spChg chg="add mod">
          <ac:chgData name="Alisa Makhmutova" userId="S::phd.makhmutova@griat.kai.ru::64a3150c-af19-4f9b-b724-854d9905a201" providerId="AD" clId="Web-{4F59BD27-3A19-45A2-9471-A079D9ADF3EF}" dt="2018-12-04T19:39:25.326" v="134" actId="20577"/>
          <ac:spMkLst>
            <pc:docMk/>
            <pc:sldMk cId="1854551722" sldId="271"/>
            <ac:spMk id="16" creationId="{CD1D0105-A856-48D1-AEC1-AD8DE3301D05}"/>
          </ac:spMkLst>
        </pc:spChg>
        <pc:grpChg chg="add">
          <ac:chgData name="Alisa Makhmutova" userId="S::phd.makhmutova@griat.kai.ru::64a3150c-af19-4f9b-b724-854d9905a201" providerId="AD" clId="Web-{4F59BD27-3A19-45A2-9471-A079D9ADF3EF}" dt="2018-12-04T19:14:43.331" v="101"/>
          <ac:grpSpMkLst>
            <pc:docMk/>
            <pc:sldMk cId="1854551722" sldId="271"/>
            <ac:grpSpMk id="15" creationId="{31B610E0-5513-4E0C-949D-CE9828DD2A54}"/>
          </ac:grpSpMkLst>
        </pc:grpChg>
        <pc:picChg chg="add mod">
          <ac:chgData name="Alisa Makhmutova" userId="S::phd.makhmutova@griat.kai.ru::64a3150c-af19-4f9b-b724-854d9905a201" providerId="AD" clId="Web-{4F59BD27-3A19-45A2-9471-A079D9ADF3EF}" dt="2018-12-04T19:38:17.217" v="124" actId="1076"/>
          <ac:picMkLst>
            <pc:docMk/>
            <pc:sldMk cId="1854551722" sldId="271"/>
            <ac:picMk id="5" creationId="{349ABACC-01A5-4498-A75C-3DFB39C4E81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1A2F6-963B-464B-95BE-E75BAB7F22C2}" type="datetimeFigureOut">
              <a:rPr lang="ru-RU" smtClean="0"/>
              <a:t>28.10.2020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57A57-45E1-41C2-A77E-1A2077D0D8A9}" type="slidenum">
              <a:rPr lang="ru-RU" smtClean="0"/>
              <a:t>‹#›</a:t>
            </a:fld>
            <a:endParaRPr lang="ru-RU"/>
          </a:p>
        </p:txBody>
      </p:sp>
    </p:spTree>
    <p:extLst>
      <p:ext uri="{BB962C8B-B14F-4D97-AF65-F5344CB8AC3E}">
        <p14:creationId xmlns:p14="http://schemas.microsoft.com/office/powerpoint/2010/main" val="2897918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3473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EE57A57-45E1-41C2-A77E-1A2077D0D8A9}" type="slidenum">
              <a:rPr lang="ru-RU" smtClean="0"/>
              <a:t>2</a:t>
            </a:fld>
            <a:endParaRPr lang="ru-RU"/>
          </a:p>
        </p:txBody>
      </p:sp>
    </p:spTree>
    <p:extLst>
      <p:ext uri="{BB962C8B-B14F-4D97-AF65-F5344CB8AC3E}">
        <p14:creationId xmlns:p14="http://schemas.microsoft.com/office/powerpoint/2010/main" val="1122260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en-US" dirty="0" smtClean="0"/>
              <a:t>one input, one output (one-to-one); here  not actually the sequence, we just have to independently process each element of the inputs and get the corresponding output, no hidden states are transferred anywhere; however, note that working with sequences, when windows are processed independently, fits into this scheme, just the inputs will turn out quite strongly dependent;</a:t>
            </a:r>
          </a:p>
          <a:p>
            <a:pPr marL="228600" indent="-228600">
              <a:buAutoNum type="arabicParenR"/>
            </a:pPr>
            <a:r>
              <a:rPr lang="en-US" dirty="0" smtClean="0"/>
              <a:t>one input, sequence of outputs (one-to-many); here we must "unwrap" the input, which itself does not have the structure of a sequence, into a sequence of outputs; for example, annotation of pictures represents such a task: a picture at the entrance, a text at the output (sequence);</a:t>
            </a:r>
          </a:p>
          <a:p>
            <a:pPr marL="228600" indent="-228600">
              <a:buAutoNum type="arabicParenR"/>
            </a:pPr>
            <a:r>
              <a:rPr lang="en-US" dirty="0" smtClean="0"/>
              <a:t>a sequence of inputs, one output (many-to-one); any type of sequence classification task fits into this type of task; for example, a sentiment analysis: according to this text (that is, a sequence) to issue, it is colored positively or negatively;</a:t>
            </a:r>
          </a:p>
          <a:p>
            <a:pPr marL="228600" indent="-228600">
              <a:buAutoNum type="arabicParenR"/>
            </a:pPr>
            <a:r>
              <a:rPr lang="en-US" dirty="0" smtClean="0"/>
              <a:t>a sequence of inputs, then a sequence of outputs (many-to many); here we are talking about "collapse" the input sequence, encode it with some hidden state, and then "expand" this hidden state back into a completely different sequence; for example, according to this general scheme, machine translation systems (input - sentence in one language, output - on another) and interactive systems (input - a replica of the interlocutor, exit - their own replica) work;</a:t>
            </a:r>
          </a:p>
          <a:p>
            <a:pPr marL="228600" indent="-228600">
              <a:buAutoNum type="arabicParenR"/>
            </a:pPr>
            <a:r>
              <a:rPr lang="en-US" dirty="0" smtClean="0"/>
              <a:t>synchronized sequences of inputs and outputs (synchronized many-to-many); here you need to label each element of the sequence with your own label, it makes sense also to transfer some hidden state to the next time step; For example, imagine that we need to mark the video stream, in which each subsequent frame, of course, is a separate image, but it is usually very similar to the previous and next.</a:t>
            </a:r>
            <a:endParaRPr lang="ru-RU" dirty="0"/>
          </a:p>
        </p:txBody>
      </p:sp>
      <p:sp>
        <p:nvSpPr>
          <p:cNvPr id="4" name="Номер слайда 3"/>
          <p:cNvSpPr>
            <a:spLocks noGrp="1"/>
          </p:cNvSpPr>
          <p:nvPr>
            <p:ph type="sldNum" sz="quarter" idx="10"/>
          </p:nvPr>
        </p:nvSpPr>
        <p:spPr/>
        <p:txBody>
          <a:bodyPr/>
          <a:lstStyle/>
          <a:p>
            <a:fld id="{7EE57A57-45E1-41C2-A77E-1A2077D0D8A9}" type="slidenum">
              <a:rPr lang="ru-RU" smtClean="0"/>
              <a:t>4</a:t>
            </a:fld>
            <a:endParaRPr lang="ru-RU"/>
          </a:p>
        </p:txBody>
      </p:sp>
    </p:spTree>
    <p:extLst>
      <p:ext uri="{BB962C8B-B14F-4D97-AF65-F5344CB8AC3E}">
        <p14:creationId xmlns:p14="http://schemas.microsoft.com/office/powerpoint/2010/main" val="223553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EE57A57-45E1-41C2-A77E-1A2077D0D8A9}" type="slidenum">
              <a:rPr lang="ru-RU" smtClean="0"/>
              <a:t>11</a:t>
            </a:fld>
            <a:endParaRPr lang="ru-RU"/>
          </a:p>
        </p:txBody>
      </p:sp>
    </p:spTree>
    <p:extLst>
      <p:ext uri="{BB962C8B-B14F-4D97-AF65-F5344CB8AC3E}">
        <p14:creationId xmlns:p14="http://schemas.microsoft.com/office/powerpoint/2010/main" val="715862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EE57A57-45E1-41C2-A77E-1A2077D0D8A9}" type="slidenum">
              <a:rPr lang="ru-RU" smtClean="0"/>
              <a:t>16</a:t>
            </a:fld>
            <a:endParaRPr lang="ru-RU"/>
          </a:p>
        </p:txBody>
      </p:sp>
    </p:spTree>
    <p:extLst>
      <p:ext uri="{BB962C8B-B14F-4D97-AF65-F5344CB8AC3E}">
        <p14:creationId xmlns:p14="http://schemas.microsoft.com/office/powerpoint/2010/main" val="180669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898EA5-3AE2-4A8F-9C03-111F2F5DE2E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E749459-4E73-41B2-81A6-F61A5AFD5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DBDCFDA-D8E8-47F4-801A-B781797662EB}"/>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5" name="Нижний колонтитул 4">
            <a:extLst>
              <a:ext uri="{FF2B5EF4-FFF2-40B4-BE49-F238E27FC236}">
                <a16:creationId xmlns:a16="http://schemas.microsoft.com/office/drawing/2014/main" id="{90DFAA52-E0E8-45A2-BC41-5022B69C14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0F5507E-985D-4C11-A03F-DBB9286D981F}"/>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27772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038B3A-F91C-4377-BD4B-F2764B01F3E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D0D7B82-9937-4A46-898C-43E2D395AD9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CDA92AE-80C7-4568-8ED6-CE3BEE3552DD}"/>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5" name="Нижний колонтитул 4">
            <a:extLst>
              <a:ext uri="{FF2B5EF4-FFF2-40B4-BE49-F238E27FC236}">
                <a16:creationId xmlns:a16="http://schemas.microsoft.com/office/drawing/2014/main" id="{7CF10EBB-E87E-4378-921B-D04B4B74D9D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DD5C460-71E0-42C0-AC74-149B366A2B8C}"/>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33298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78CE441-B18C-49E3-8642-5FA0B48EF96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AEEC3D2-F362-44E7-8E79-E92AA24C2AF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8A3E66D-C62E-4EB7-922A-746C893B395E}"/>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5" name="Нижний колонтитул 4">
            <a:extLst>
              <a:ext uri="{FF2B5EF4-FFF2-40B4-BE49-F238E27FC236}">
                <a16:creationId xmlns:a16="http://schemas.microsoft.com/office/drawing/2014/main" id="{67C9CCBB-FDE0-4DDC-B5B5-F7740201FA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65A249B-7A43-425C-B70E-75E302800503}"/>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260849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10059309" y="877033"/>
            <a:ext cx="1732400" cy="577200"/>
          </a:xfrm>
          <a:prstGeom prst="triangle">
            <a:avLst>
              <a:gd name="adj" fmla="val 32425"/>
            </a:avLst>
          </a:prstGeom>
          <a:solidFill>
            <a:srgbClr val="263248"/>
          </a:solidFill>
          <a:ln>
            <a:noFill/>
          </a:ln>
        </p:spPr>
        <p:txBody>
          <a:bodyPr wrap="square" lIns="121900" tIns="121900" rIns="121900" bIns="121900" anchor="ctr" anchorCtr="0">
            <a:noAutofit/>
          </a:bodyPr>
          <a:lstStyle/>
          <a:p>
            <a:endParaRPr sz="1867" kern="0" dirty="0">
              <a:solidFill>
                <a:srgbClr val="000000"/>
              </a:solidFill>
              <a:latin typeface="Arvo"/>
              <a:ea typeface="Arvo"/>
              <a:cs typeface="Arvo"/>
              <a:sym typeface="Arvo"/>
            </a:endParaRPr>
          </a:p>
        </p:txBody>
      </p:sp>
      <p:grpSp>
        <p:nvGrpSpPr>
          <p:cNvPr id="11" name="Shape 11"/>
          <p:cNvGrpSpPr/>
          <p:nvPr/>
        </p:nvGrpSpPr>
        <p:grpSpPr>
          <a:xfrm>
            <a:off x="0" y="-9451"/>
            <a:ext cx="11548531" cy="6867451"/>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4" name="Shape 14"/>
          <p:cNvGrpSpPr/>
          <p:nvPr/>
        </p:nvGrpSpPr>
        <p:grpSpPr>
          <a:xfrm rot="10800000" flipH="1">
            <a:off x="1" y="1454349"/>
            <a:ext cx="11796668" cy="3949299"/>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7" name="Shape 17"/>
          <p:cNvGrpSpPr/>
          <p:nvPr/>
        </p:nvGrpSpPr>
        <p:grpSpPr>
          <a:xfrm>
            <a:off x="4902980" y="5704464"/>
            <a:ext cx="7307771" cy="577328"/>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21" name="Shape 21"/>
              <p:cNvSpPr/>
              <p:nvPr/>
            </p:nvSpPr>
            <p:spPr>
              <a:xfrm>
                <a:off x="4710174"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22" name="Shape 22"/>
          <p:cNvSpPr txBox="1">
            <a:spLocks noGrp="1"/>
          </p:cNvSpPr>
          <p:nvPr>
            <p:ph type="ctrTitle"/>
          </p:nvPr>
        </p:nvSpPr>
        <p:spPr>
          <a:xfrm>
            <a:off x="914400" y="1454333"/>
            <a:ext cx="7157200" cy="3949200"/>
          </a:xfrm>
          <a:prstGeom prst="rect">
            <a:avLst/>
          </a:prstGeom>
        </p:spPr>
        <p:txBody>
          <a:bodyPr wrap="square" lIns="91425" tIns="91425" rIns="91425" bIns="91425" anchor="ctr" anchorCtr="0"/>
          <a:lstStyle>
            <a:lvl1pPr lvl="0">
              <a:spcBef>
                <a:spcPts val="0"/>
              </a:spcBef>
              <a:buSzPct val="100000"/>
              <a:defRPr sz="6400"/>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a:endParaRPr/>
          </a:p>
        </p:txBody>
      </p:sp>
    </p:spTree>
    <p:extLst>
      <p:ext uri="{BB962C8B-B14F-4D97-AF65-F5344CB8AC3E}">
        <p14:creationId xmlns:p14="http://schemas.microsoft.com/office/powerpoint/2010/main" val="154659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53"/>
            <a:ext cx="9429907" cy="1769752"/>
            <a:chOff x="-3" y="40"/>
            <a:chExt cx="7072430" cy="1327314"/>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64" name="Shape 64"/>
            <p:cNvGrpSpPr/>
            <p:nvPr/>
          </p:nvGrpSpPr>
          <p:grpSpPr>
            <a:xfrm rot="10800000" flipH="1">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67" name="Shape 67"/>
            <p:cNvGrpSpPr/>
            <p:nvPr/>
          </p:nvGrpSpPr>
          <p:grpSpPr>
            <a:xfrm rot="10800000" flipH="1">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70" name="Shape 70"/>
          <p:cNvGrpSpPr/>
          <p:nvPr/>
        </p:nvGrpSpPr>
        <p:grpSpPr>
          <a:xfrm>
            <a:off x="9262456" y="5963629"/>
            <a:ext cx="2937105" cy="894392"/>
            <a:chOff x="5575241" y="4472722"/>
            <a:chExt cx="2202829" cy="670794"/>
          </a:xfrm>
        </p:grpSpPr>
        <p:sp>
          <p:nvSpPr>
            <p:cNvPr id="71" name="Shape 71"/>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77" name="Shape 7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78" name="Shape 78"/>
          <p:cNvSpPr txBox="1">
            <a:spLocks noGrp="1"/>
          </p:cNvSpPr>
          <p:nvPr>
            <p:ph type="title"/>
          </p:nvPr>
        </p:nvSpPr>
        <p:spPr>
          <a:xfrm>
            <a:off x="1085700" y="523433"/>
            <a:ext cx="7323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1085700" y="1769800"/>
            <a:ext cx="8176800" cy="41940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71868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53"/>
            <a:ext cx="9429907" cy="1769752"/>
            <a:chOff x="-3" y="40"/>
            <a:chExt cx="7072430" cy="1327314"/>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84" name="Shape 84"/>
            <p:cNvGrpSpPr/>
            <p:nvPr/>
          </p:nvGrpSpPr>
          <p:grpSpPr>
            <a:xfrm rot="10800000" flipH="1">
              <a:off x="2" y="40"/>
              <a:ext cx="6756167" cy="1327314"/>
              <a:chOff x="-2168137" y="330075"/>
              <a:chExt cx="8650662" cy="1699506"/>
            </a:xfrm>
          </p:grpSpPr>
          <p:sp>
            <p:nvSpPr>
              <p:cNvPr id="85" name="Shape 85"/>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86" name="Shape 86"/>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87" name="Shape 87"/>
            <p:cNvGrpSpPr/>
            <p:nvPr/>
          </p:nvGrpSpPr>
          <p:grpSpPr>
            <a:xfrm rot="10800000" flipH="1">
              <a:off x="-3" y="381007"/>
              <a:ext cx="7072430" cy="771743"/>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89" name="Shape 89"/>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90" name="Shape 90"/>
          <p:cNvGrpSpPr/>
          <p:nvPr/>
        </p:nvGrpSpPr>
        <p:grpSpPr>
          <a:xfrm>
            <a:off x="9262456" y="5963629"/>
            <a:ext cx="2937105" cy="894392"/>
            <a:chOff x="5575241" y="4472722"/>
            <a:chExt cx="2202829" cy="670794"/>
          </a:xfrm>
        </p:grpSpPr>
        <p:sp>
          <p:nvSpPr>
            <p:cNvPr id="91" name="Shape 91"/>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92" name="Shape 92"/>
            <p:cNvGrpSpPr/>
            <p:nvPr/>
          </p:nvGrpSpPr>
          <p:grpSpPr>
            <a:xfrm flipH="1">
              <a:off x="5734850" y="4472722"/>
              <a:ext cx="2040836" cy="670794"/>
              <a:chOff x="1297953" y="330075"/>
              <a:chExt cx="5169293" cy="1699505"/>
            </a:xfrm>
          </p:grpSpPr>
          <p:sp>
            <p:nvSpPr>
              <p:cNvPr id="93" name="Shape 93"/>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95" name="Shape 95"/>
            <p:cNvGrpSpPr/>
            <p:nvPr/>
          </p:nvGrpSpPr>
          <p:grpSpPr>
            <a:xfrm flipH="1">
              <a:off x="5578208" y="4646737"/>
              <a:ext cx="2199862" cy="304562"/>
              <a:chOff x="-5827152" y="330075"/>
              <a:chExt cx="12276018" cy="1699568"/>
            </a:xfrm>
          </p:grpSpPr>
          <p:sp>
            <p:nvSpPr>
              <p:cNvPr id="96" name="Shape 96"/>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97" name="Shape 97"/>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98" name="Shape 98"/>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1085700" y="2050649"/>
            <a:ext cx="4504400"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0" name="Shape 100"/>
          <p:cNvSpPr txBox="1">
            <a:spLocks noGrp="1"/>
          </p:cNvSpPr>
          <p:nvPr>
            <p:ph type="body" idx="2"/>
          </p:nvPr>
        </p:nvSpPr>
        <p:spPr>
          <a:xfrm>
            <a:off x="5861498" y="2050649"/>
            <a:ext cx="4504399" cy="3632400"/>
          </a:xfrm>
          <a:prstGeom prst="rect">
            <a:avLst/>
          </a:prstGeom>
        </p:spPr>
        <p:txBody>
          <a:bodyPr wrap="square" lIns="91425" tIns="91425" rIns="91425" bIns="91425" anchor="t" anchorCtr="0"/>
          <a:lstStyle>
            <a:lvl1pPr lvl="0">
              <a:spcBef>
                <a:spcPts val="0"/>
              </a:spcBef>
              <a:buSzPct val="100000"/>
              <a:defRPr sz="2667"/>
            </a:lvl1pPr>
            <a:lvl2pPr lvl="1">
              <a:spcBef>
                <a:spcPts val="0"/>
              </a:spcBef>
              <a:buSzPct val="100000"/>
              <a:defRPr sz="2667"/>
            </a:lvl2pPr>
            <a:lvl3pPr lvl="2">
              <a:spcBef>
                <a:spcPts val="0"/>
              </a:spcBef>
              <a:buSzPct val="100000"/>
              <a:defRPr sz="2667"/>
            </a:lvl3pPr>
            <a:lvl4pPr lvl="3">
              <a:spcBef>
                <a:spcPts val="0"/>
              </a:spcBef>
              <a:buSzPct val="100000"/>
              <a:defRPr sz="2667"/>
            </a:lvl4pPr>
            <a:lvl5pPr lvl="4">
              <a:spcBef>
                <a:spcPts val="0"/>
              </a:spcBef>
              <a:buSzPct val="100000"/>
              <a:defRPr sz="2667"/>
            </a:lvl5pPr>
            <a:lvl6pPr lvl="5">
              <a:spcBef>
                <a:spcPts val="0"/>
              </a:spcBef>
              <a:buSzPct val="100000"/>
              <a:defRPr sz="2667"/>
            </a:lvl6pPr>
            <a:lvl7pPr lvl="6">
              <a:spcBef>
                <a:spcPts val="0"/>
              </a:spcBef>
              <a:buSzPct val="100000"/>
              <a:defRPr sz="2667"/>
            </a:lvl7pPr>
            <a:lvl8pPr lvl="7">
              <a:spcBef>
                <a:spcPts val="0"/>
              </a:spcBef>
              <a:buSzPct val="100000"/>
              <a:defRPr sz="2667"/>
            </a:lvl8pPr>
            <a:lvl9pPr lvl="8">
              <a:spcBef>
                <a:spcPts val="0"/>
              </a:spcBef>
              <a:buSzPct val="100000"/>
              <a:defRPr sz="2667"/>
            </a:lvl9pPr>
          </a:lstStyle>
          <a:p>
            <a:endParaRPr/>
          </a:p>
        </p:txBody>
      </p:sp>
      <p:sp>
        <p:nvSpPr>
          <p:cNvPr id="101" name="Shape 101"/>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647360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
        <p:cNvGrpSpPr/>
        <p:nvPr/>
      </p:nvGrpSpPr>
      <p:grpSpPr>
        <a:xfrm>
          <a:off x="0" y="0"/>
          <a:ext cx="0" cy="0"/>
          <a:chOff x="0" y="0"/>
          <a:chExt cx="0" cy="0"/>
        </a:xfrm>
      </p:grpSpPr>
      <p:grpSp>
        <p:nvGrpSpPr>
          <p:cNvPr id="103" name="Shape 103"/>
          <p:cNvGrpSpPr/>
          <p:nvPr/>
        </p:nvGrpSpPr>
        <p:grpSpPr>
          <a:xfrm>
            <a:off x="-4" y="53"/>
            <a:ext cx="9429907" cy="1769752"/>
            <a:chOff x="-3" y="40"/>
            <a:chExt cx="7072430" cy="1327314"/>
          </a:xfrm>
        </p:grpSpPr>
        <p:sp>
          <p:nvSpPr>
            <p:cNvPr id="104" name="Shape 10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105" name="Shape 105"/>
            <p:cNvGrpSpPr/>
            <p:nvPr/>
          </p:nvGrpSpPr>
          <p:grpSpPr>
            <a:xfrm rot="10800000" flipH="1">
              <a:off x="2" y="40"/>
              <a:ext cx="6756167" cy="1327314"/>
              <a:chOff x="-2168137" y="330075"/>
              <a:chExt cx="8650662" cy="1699506"/>
            </a:xfrm>
          </p:grpSpPr>
          <p:sp>
            <p:nvSpPr>
              <p:cNvPr id="106" name="Shape 106"/>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07" name="Shape 107"/>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08" name="Shape 108"/>
            <p:cNvGrpSpPr/>
            <p:nvPr/>
          </p:nvGrpSpPr>
          <p:grpSpPr>
            <a:xfrm rot="10800000" flipH="1">
              <a:off x="-3" y="381007"/>
              <a:ext cx="7072430" cy="771743"/>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10" name="Shape 110"/>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111" name="Shape 111"/>
          <p:cNvGrpSpPr/>
          <p:nvPr/>
        </p:nvGrpSpPr>
        <p:grpSpPr>
          <a:xfrm>
            <a:off x="9262456" y="5963629"/>
            <a:ext cx="2937105" cy="894392"/>
            <a:chOff x="5575241" y="4472722"/>
            <a:chExt cx="2202829" cy="670794"/>
          </a:xfrm>
        </p:grpSpPr>
        <p:sp>
          <p:nvSpPr>
            <p:cNvPr id="112" name="Shape 112"/>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13" name="Shape 113"/>
            <p:cNvGrpSpPr/>
            <p:nvPr/>
          </p:nvGrpSpPr>
          <p:grpSpPr>
            <a:xfrm flipH="1">
              <a:off x="5734850" y="4472722"/>
              <a:ext cx="2040836" cy="670794"/>
              <a:chOff x="1297953" y="330075"/>
              <a:chExt cx="5169293" cy="1699505"/>
            </a:xfrm>
          </p:grpSpPr>
          <p:sp>
            <p:nvSpPr>
              <p:cNvPr id="114" name="Shape 114"/>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15" name="Shape 11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16" name="Shape 116"/>
            <p:cNvGrpSpPr/>
            <p:nvPr/>
          </p:nvGrpSpPr>
          <p:grpSpPr>
            <a:xfrm flipH="1">
              <a:off x="5578208" y="4646737"/>
              <a:ext cx="2199862" cy="304562"/>
              <a:chOff x="-5827152" y="330075"/>
              <a:chExt cx="12276018" cy="1699568"/>
            </a:xfrm>
          </p:grpSpPr>
          <p:sp>
            <p:nvSpPr>
              <p:cNvPr id="117" name="Shape 117"/>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18" name="Shape 118"/>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19" name="Shape 119"/>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0" name="Shape 120"/>
          <p:cNvSpPr txBox="1">
            <a:spLocks noGrp="1"/>
          </p:cNvSpPr>
          <p:nvPr>
            <p:ph type="body" idx="1"/>
          </p:nvPr>
        </p:nvSpPr>
        <p:spPr>
          <a:xfrm>
            <a:off x="1160600"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1" name="Shape 121"/>
          <p:cNvSpPr txBox="1">
            <a:spLocks noGrp="1"/>
          </p:cNvSpPr>
          <p:nvPr>
            <p:ph type="body" idx="2"/>
          </p:nvPr>
        </p:nvSpPr>
        <p:spPr>
          <a:xfrm>
            <a:off x="4311516"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2" name="Shape 122"/>
          <p:cNvSpPr txBox="1">
            <a:spLocks noGrp="1"/>
          </p:cNvSpPr>
          <p:nvPr>
            <p:ph type="body" idx="3"/>
          </p:nvPr>
        </p:nvSpPr>
        <p:spPr>
          <a:xfrm>
            <a:off x="7387532" y="2060100"/>
            <a:ext cx="2997200" cy="3613200"/>
          </a:xfrm>
          <a:prstGeom prst="rect">
            <a:avLst/>
          </a:prstGeom>
        </p:spPr>
        <p:txBody>
          <a:bodyPr wrap="square" lIns="91425" tIns="91425" rIns="91425" bIns="91425" anchor="t"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23" name="Shape 12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3825566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4" y="53"/>
            <a:ext cx="9429907" cy="1769752"/>
            <a:chOff x="-3" y="40"/>
            <a:chExt cx="7072430" cy="1327314"/>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nvGrpSpPr>
            <p:cNvPr id="127" name="Shape 127"/>
            <p:cNvGrpSpPr/>
            <p:nvPr/>
          </p:nvGrpSpPr>
          <p:grpSpPr>
            <a:xfrm rot="10800000" flipH="1">
              <a:off x="2" y="40"/>
              <a:ext cx="6756167" cy="1327314"/>
              <a:chOff x="-2168137" y="330075"/>
              <a:chExt cx="8650662" cy="1699506"/>
            </a:xfrm>
          </p:grpSpPr>
          <p:sp>
            <p:nvSpPr>
              <p:cNvPr id="128" name="Shape 128"/>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29" name="Shape 129"/>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nvGrpSpPr>
            <p:cNvPr id="130" name="Shape 130"/>
            <p:cNvGrpSpPr/>
            <p:nvPr/>
          </p:nvGrpSpPr>
          <p:grpSpPr>
            <a:xfrm rot="10800000" flipH="1">
              <a:off x="-3" y="381007"/>
              <a:ext cx="7072430" cy="771743"/>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sp>
            <p:nvSpPr>
              <p:cNvPr id="132" name="Shape 132"/>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latin typeface="Arvo"/>
                  <a:ea typeface="Arvo"/>
                  <a:cs typeface="Arvo"/>
                  <a:sym typeface="Arvo"/>
                </a:endParaRPr>
              </a:p>
            </p:txBody>
          </p:sp>
        </p:grpSp>
      </p:grpSp>
      <p:grpSp>
        <p:nvGrpSpPr>
          <p:cNvPr id="133" name="Shape 133"/>
          <p:cNvGrpSpPr/>
          <p:nvPr/>
        </p:nvGrpSpPr>
        <p:grpSpPr>
          <a:xfrm>
            <a:off x="9262456" y="5963629"/>
            <a:ext cx="2937105" cy="894392"/>
            <a:chOff x="5575241" y="4472722"/>
            <a:chExt cx="2202829" cy="670794"/>
          </a:xfrm>
        </p:grpSpPr>
        <p:sp>
          <p:nvSpPr>
            <p:cNvPr id="134" name="Shape 134"/>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35" name="Shape 135"/>
            <p:cNvGrpSpPr/>
            <p:nvPr/>
          </p:nvGrpSpPr>
          <p:grpSpPr>
            <a:xfrm flipH="1">
              <a:off x="5734850" y="4472722"/>
              <a:ext cx="2040836" cy="670794"/>
              <a:chOff x="1297953" y="330075"/>
              <a:chExt cx="5169293" cy="1699505"/>
            </a:xfrm>
          </p:grpSpPr>
          <p:sp>
            <p:nvSpPr>
              <p:cNvPr id="136" name="Shape 136"/>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38" name="Shape 138"/>
            <p:cNvGrpSpPr/>
            <p:nvPr/>
          </p:nvGrpSpPr>
          <p:grpSpPr>
            <a:xfrm flipH="1">
              <a:off x="5578208" y="4646737"/>
              <a:ext cx="2199862" cy="304562"/>
              <a:chOff x="-5827152" y="330075"/>
              <a:chExt cx="12276018" cy="1699568"/>
            </a:xfrm>
          </p:grpSpPr>
          <p:sp>
            <p:nvSpPr>
              <p:cNvPr id="139" name="Shape 139"/>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40" name="Shape 140"/>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41" name="Shape 141"/>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42" name="Shape 142"/>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29623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aption">
    <p:spTree>
      <p:nvGrpSpPr>
        <p:cNvPr id="1" name="Shape 143"/>
        <p:cNvGrpSpPr/>
        <p:nvPr/>
      </p:nvGrpSpPr>
      <p:grpSpPr>
        <a:xfrm>
          <a:off x="0" y="0"/>
          <a:ext cx="0" cy="0"/>
          <a:chOff x="0" y="0"/>
          <a:chExt cx="0" cy="0"/>
        </a:xfrm>
      </p:grpSpPr>
      <p:grpSp>
        <p:nvGrpSpPr>
          <p:cNvPr id="144" name="Shape 144"/>
          <p:cNvGrpSpPr/>
          <p:nvPr/>
        </p:nvGrpSpPr>
        <p:grpSpPr>
          <a:xfrm>
            <a:off x="3288183" y="5963629"/>
            <a:ext cx="8915767" cy="894392"/>
            <a:chOff x="5589287" y="4472722"/>
            <a:chExt cx="6686825" cy="670794"/>
          </a:xfrm>
        </p:grpSpPr>
        <p:sp>
          <p:nvSpPr>
            <p:cNvPr id="145" name="Shape 145"/>
            <p:cNvSpPr/>
            <p:nvPr/>
          </p:nvSpPr>
          <p:spPr>
            <a:xfrm rot="10800000">
              <a:off x="5589287"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46" name="Shape 146"/>
            <p:cNvGrpSpPr/>
            <p:nvPr/>
          </p:nvGrpSpPr>
          <p:grpSpPr>
            <a:xfrm flipH="1">
              <a:off x="5748896" y="4472722"/>
              <a:ext cx="6527216" cy="670794"/>
              <a:chOff x="-10101301" y="330075"/>
              <a:chExt cx="16532971" cy="1699505"/>
            </a:xfrm>
          </p:grpSpPr>
          <p:sp>
            <p:nvSpPr>
              <p:cNvPr id="147" name="Shape 147"/>
              <p:cNvSpPr/>
              <p:nvPr/>
            </p:nvSpPr>
            <p:spPr>
              <a:xfrm>
                <a:off x="-10101301" y="330080"/>
                <a:ext cx="148464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48" name="Shape 148"/>
              <p:cNvSpPr/>
              <p:nvPr/>
            </p:nvSpPr>
            <p:spPr>
              <a:xfrm>
                <a:off x="4732169"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49" name="Shape 149"/>
            <p:cNvGrpSpPr/>
            <p:nvPr/>
          </p:nvGrpSpPr>
          <p:grpSpPr>
            <a:xfrm flipH="1">
              <a:off x="5592254" y="4646737"/>
              <a:ext cx="6682918" cy="304562"/>
              <a:chOff x="-30922586" y="330075"/>
              <a:chExt cx="37293070" cy="1699568"/>
            </a:xfrm>
          </p:grpSpPr>
          <p:sp>
            <p:nvSpPr>
              <p:cNvPr id="150" name="Shape 150"/>
              <p:cNvSpPr/>
              <p:nvPr/>
            </p:nvSpPr>
            <p:spPr>
              <a:xfrm>
                <a:off x="-30922586" y="330143"/>
                <a:ext cx="355881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51" name="Shape 151"/>
              <p:cNvSpPr/>
              <p:nvPr/>
            </p:nvSpPr>
            <p:spPr>
              <a:xfrm>
                <a:off x="4670983"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
        <p:nvSpPr>
          <p:cNvPr id="152" name="Shape 152"/>
          <p:cNvSpPr txBox="1">
            <a:spLocks noGrp="1"/>
          </p:cNvSpPr>
          <p:nvPr>
            <p:ph type="body" idx="1"/>
          </p:nvPr>
        </p:nvSpPr>
        <p:spPr>
          <a:xfrm>
            <a:off x="3577067" y="6182000"/>
            <a:ext cx="8005600" cy="420800"/>
          </a:xfrm>
          <a:prstGeom prst="rect">
            <a:avLst/>
          </a:prstGeom>
        </p:spPr>
        <p:txBody>
          <a:bodyPr wrap="square" lIns="91425" tIns="91425" rIns="91425" bIns="91425" anchor="ctr" anchorCtr="0"/>
          <a:lstStyle>
            <a:lvl1pPr lvl="0">
              <a:spcBef>
                <a:spcPts val="0"/>
              </a:spcBef>
              <a:spcAft>
                <a:spcPts val="0"/>
              </a:spcAft>
              <a:buSzPct val="100000"/>
              <a:buNone/>
              <a:defRPr sz="1733"/>
            </a:lvl1pPr>
          </a:lstStyle>
          <a:p>
            <a:endParaRPr/>
          </a:p>
        </p:txBody>
      </p:sp>
      <p:sp>
        <p:nvSpPr>
          <p:cNvPr id="153" name="Shape 15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grpSp>
        <p:nvGrpSpPr>
          <p:cNvPr id="154" name="Shape 154"/>
          <p:cNvGrpSpPr/>
          <p:nvPr/>
        </p:nvGrpSpPr>
        <p:grpSpPr>
          <a:xfrm rot="10800000">
            <a:off x="-10" y="-3"/>
            <a:ext cx="2937105" cy="894392"/>
            <a:chOff x="5575241" y="4472722"/>
            <a:chExt cx="2202829" cy="670794"/>
          </a:xfrm>
        </p:grpSpPr>
        <p:sp>
          <p:nvSpPr>
            <p:cNvPr id="155" name="Shape 155"/>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56" name="Shape 156"/>
            <p:cNvGrpSpPr/>
            <p:nvPr/>
          </p:nvGrpSpPr>
          <p:grpSpPr>
            <a:xfrm flipH="1">
              <a:off x="5734850" y="4472722"/>
              <a:ext cx="2040836" cy="670794"/>
              <a:chOff x="1297953" y="330075"/>
              <a:chExt cx="5169293" cy="1699505"/>
            </a:xfrm>
          </p:grpSpPr>
          <p:sp>
            <p:nvSpPr>
              <p:cNvPr id="157" name="Shape 157"/>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58" name="Shape 15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59" name="Shape 159"/>
            <p:cNvGrpSpPr/>
            <p:nvPr/>
          </p:nvGrpSpPr>
          <p:grpSpPr>
            <a:xfrm flipH="1">
              <a:off x="5578208" y="4646737"/>
              <a:ext cx="2199862" cy="304562"/>
              <a:chOff x="-5827152" y="330075"/>
              <a:chExt cx="12276018" cy="1699568"/>
            </a:xfrm>
          </p:grpSpPr>
          <p:sp>
            <p:nvSpPr>
              <p:cNvPr id="160" name="Shape 160"/>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61" name="Shape 161"/>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Tree>
    <p:extLst>
      <p:ext uri="{BB962C8B-B14F-4D97-AF65-F5344CB8AC3E}">
        <p14:creationId xmlns:p14="http://schemas.microsoft.com/office/powerpoint/2010/main" val="3132754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grpSp>
        <p:nvGrpSpPr>
          <p:cNvPr id="164" name="Shape 164"/>
          <p:cNvGrpSpPr/>
          <p:nvPr/>
        </p:nvGrpSpPr>
        <p:grpSpPr>
          <a:xfrm>
            <a:off x="9262456" y="5963629"/>
            <a:ext cx="2937105" cy="894392"/>
            <a:chOff x="5575241" y="4472722"/>
            <a:chExt cx="2202829" cy="670794"/>
          </a:xfrm>
        </p:grpSpPr>
        <p:sp>
          <p:nvSpPr>
            <p:cNvPr id="165" name="Shape 165"/>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66" name="Shape 166"/>
            <p:cNvGrpSpPr/>
            <p:nvPr/>
          </p:nvGrpSpPr>
          <p:grpSpPr>
            <a:xfrm flipH="1">
              <a:off x="5734850" y="4472722"/>
              <a:ext cx="2040836" cy="670794"/>
              <a:chOff x="1297953" y="330075"/>
              <a:chExt cx="5169293" cy="1699505"/>
            </a:xfrm>
          </p:grpSpPr>
          <p:sp>
            <p:nvSpPr>
              <p:cNvPr id="167" name="Shape 167"/>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69" name="Shape 169"/>
            <p:cNvGrpSpPr/>
            <p:nvPr/>
          </p:nvGrpSpPr>
          <p:grpSpPr>
            <a:xfrm flipH="1">
              <a:off x="5578208" y="4646737"/>
              <a:ext cx="2199862" cy="304562"/>
              <a:chOff x="-5827152" y="330075"/>
              <a:chExt cx="12276018" cy="1699568"/>
            </a:xfrm>
          </p:grpSpPr>
          <p:sp>
            <p:nvSpPr>
              <p:cNvPr id="170" name="Shape 170"/>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1" name="Shape 171"/>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grpSp>
        <p:nvGrpSpPr>
          <p:cNvPr id="172" name="Shape 172"/>
          <p:cNvGrpSpPr/>
          <p:nvPr/>
        </p:nvGrpSpPr>
        <p:grpSpPr>
          <a:xfrm rot="10800000">
            <a:off x="-10" y="-3"/>
            <a:ext cx="2937105" cy="894392"/>
            <a:chOff x="5575241" y="4472722"/>
            <a:chExt cx="2202829" cy="670794"/>
          </a:xfrm>
        </p:grpSpPr>
        <p:sp>
          <p:nvSpPr>
            <p:cNvPr id="173" name="Shape 173"/>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nvGrpSpPr>
            <p:cNvPr id="174" name="Shape 174"/>
            <p:cNvGrpSpPr/>
            <p:nvPr/>
          </p:nvGrpSpPr>
          <p:grpSpPr>
            <a:xfrm flipH="1">
              <a:off x="5734850" y="4472722"/>
              <a:ext cx="2040836" cy="670794"/>
              <a:chOff x="1297953" y="330075"/>
              <a:chExt cx="5169293" cy="1699505"/>
            </a:xfrm>
          </p:grpSpPr>
          <p:sp>
            <p:nvSpPr>
              <p:cNvPr id="175" name="Shape 17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nvGrpSpPr>
            <p:cNvPr id="177" name="Shape 177"/>
            <p:cNvGrpSpPr/>
            <p:nvPr/>
          </p:nvGrpSpPr>
          <p:grpSpPr>
            <a:xfrm flipH="1">
              <a:off x="5578208" y="4646737"/>
              <a:ext cx="2199862" cy="304562"/>
              <a:chOff x="-5827152" y="330075"/>
              <a:chExt cx="12276018" cy="1699568"/>
            </a:xfrm>
          </p:grpSpPr>
          <p:sp>
            <p:nvSpPr>
              <p:cNvPr id="178" name="Shape 178"/>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sp>
            <p:nvSpPr>
              <p:cNvPr id="179" name="Shape 179"/>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endParaRPr sz="1867" kern="0" dirty="0">
                  <a:solidFill>
                    <a:srgbClr val="000000"/>
                  </a:solidFill>
                  <a:cs typeface="Arial"/>
                  <a:sym typeface="Arial"/>
                </a:endParaRPr>
              </a:p>
            </p:txBody>
          </p:sp>
        </p:grpSp>
      </p:grpSp>
    </p:spTree>
    <p:extLst>
      <p:ext uri="{BB962C8B-B14F-4D97-AF65-F5344CB8AC3E}">
        <p14:creationId xmlns:p14="http://schemas.microsoft.com/office/powerpoint/2010/main" val="298039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8ABB28-0351-4A6C-A57F-53F5EB5395B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B43A6C4-920C-4B96-8EC1-FB43556EE5D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81708F-32C1-4062-8026-F21F15A7420D}"/>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5" name="Нижний колонтитул 4">
            <a:extLst>
              <a:ext uri="{FF2B5EF4-FFF2-40B4-BE49-F238E27FC236}">
                <a16:creationId xmlns:a16="http://schemas.microsoft.com/office/drawing/2014/main" id="{EB9DBFB1-AFC1-45BD-B791-E2DB1D6E7CD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FE2B7B2-D2E0-4456-81F6-B34B5ACBBB38}"/>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84549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5D9019-35F3-4859-9B64-5124E5A0B59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3AE5039-AA86-4CC9-8006-BC0E43F82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A715C53-9504-4A99-A728-C3B833518CD8}"/>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5" name="Нижний колонтитул 4">
            <a:extLst>
              <a:ext uri="{FF2B5EF4-FFF2-40B4-BE49-F238E27FC236}">
                <a16:creationId xmlns:a16="http://schemas.microsoft.com/office/drawing/2014/main" id="{CC1815CC-1A89-4D7C-878B-8BFD230B5C5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5256278-F869-4B70-8338-2D9C8E29F816}"/>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85588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E69D2A-EDAA-4FB4-BFC4-312B5A5E529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EDEA25E-A9BC-4CA8-824F-9EEFDB874B7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A005C84-7A99-4211-AFC5-9ABC31E410F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653458E-A3B9-4FA5-A546-5C0AD4A95BCD}"/>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6" name="Нижний колонтитул 5">
            <a:extLst>
              <a:ext uri="{FF2B5EF4-FFF2-40B4-BE49-F238E27FC236}">
                <a16:creationId xmlns:a16="http://schemas.microsoft.com/office/drawing/2014/main" id="{A4A59700-AB25-4083-A17C-CA79658ABB0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45A4222-F4C3-4659-AA8B-78BBFCE8764A}"/>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7715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B1814E-EEBC-4664-A964-59F39EBC55B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3D761B2-3A64-4F94-A72F-0E689D512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C0F85DF-5B3C-42BC-9B88-FF61778FD9D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9BF8B9A-C03D-4D68-B223-76054D5C7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414E0B4-AF95-4452-B9F2-B0B3B6142E2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5E2D596-4B65-49A1-901F-A13A60E0B973}"/>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8" name="Нижний колонтитул 7">
            <a:extLst>
              <a:ext uri="{FF2B5EF4-FFF2-40B4-BE49-F238E27FC236}">
                <a16:creationId xmlns:a16="http://schemas.microsoft.com/office/drawing/2014/main" id="{29B3FB78-F264-4F1A-923A-2DA84E1B195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CE4BBDB-55F3-4706-BAEE-375E801824BB}"/>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57063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009ED1-B1E1-4AB9-9C11-067F078E4D2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5C43F37-56A4-48C5-8CCE-8052F31BCDC2}"/>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4" name="Нижний колонтитул 3">
            <a:extLst>
              <a:ext uri="{FF2B5EF4-FFF2-40B4-BE49-F238E27FC236}">
                <a16:creationId xmlns:a16="http://schemas.microsoft.com/office/drawing/2014/main" id="{3B623882-E93B-4747-92AC-9A6C9729690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7929373-C4A1-4EF4-92D4-2AF098E536C2}"/>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273173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48F523D-FD2B-4C7B-90DA-6D93EE8E8F57}"/>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3" name="Нижний колонтитул 2">
            <a:extLst>
              <a:ext uri="{FF2B5EF4-FFF2-40B4-BE49-F238E27FC236}">
                <a16:creationId xmlns:a16="http://schemas.microsoft.com/office/drawing/2014/main" id="{8724F21B-E30C-4F3D-A5E5-C88B271CDC6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49745EC-75E2-4941-8596-CEED0E69DAFD}"/>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296031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57889E-BD72-458A-B8E4-AE00E3BCAF6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2C5BF1C-6216-41A7-B2B4-05061C41C7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0B963C1E-25C7-4125-BBF2-070B14C8F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CB7ABB7-83F9-460A-BD72-F51AA9B3078A}"/>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6" name="Нижний колонтитул 5">
            <a:extLst>
              <a:ext uri="{FF2B5EF4-FFF2-40B4-BE49-F238E27FC236}">
                <a16:creationId xmlns:a16="http://schemas.microsoft.com/office/drawing/2014/main" id="{A8FA6904-EF53-4555-B93C-7ACBBB69D10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FD4D91D-2770-40C7-AA42-9B86E503547D}"/>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241640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F8D17B-7844-456A-B724-08ADF5225E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7496ED1-7220-41B9-A545-CA8488B74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A2CE043-9431-44D6-B71F-42C9448FE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4FA1577-B3CF-46F8-BC3C-D219B31C1844}"/>
              </a:ext>
            </a:extLst>
          </p:cNvPr>
          <p:cNvSpPr>
            <a:spLocks noGrp="1"/>
          </p:cNvSpPr>
          <p:nvPr>
            <p:ph type="dt" sz="half" idx="10"/>
          </p:nvPr>
        </p:nvSpPr>
        <p:spPr/>
        <p:txBody>
          <a:bodyPr/>
          <a:lstStyle/>
          <a:p>
            <a:fld id="{E08BA3C3-70C5-4B4A-9026-AD7363C97FEE}" type="datetimeFigureOut">
              <a:rPr lang="ru-RU" smtClean="0"/>
              <a:t>28.10.2020</a:t>
            </a:fld>
            <a:endParaRPr lang="ru-RU"/>
          </a:p>
        </p:txBody>
      </p:sp>
      <p:sp>
        <p:nvSpPr>
          <p:cNvPr id="6" name="Нижний колонтитул 5">
            <a:extLst>
              <a:ext uri="{FF2B5EF4-FFF2-40B4-BE49-F238E27FC236}">
                <a16:creationId xmlns:a16="http://schemas.microsoft.com/office/drawing/2014/main" id="{79B70E4E-D15F-4A0D-AEA6-97F501230CC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768317E-CFB5-455E-8EB2-2AB6C604EDBF}"/>
              </a:ext>
            </a:extLst>
          </p:cNvPr>
          <p:cNvSpPr>
            <a:spLocks noGrp="1"/>
          </p:cNvSpPr>
          <p:nvPr>
            <p:ph type="sldNum" sz="quarter" idx="12"/>
          </p:nvPr>
        </p:nvSpPr>
        <p:spPr/>
        <p:txBody>
          <a:bodyPr/>
          <a:lstStyle/>
          <a:p>
            <a:fld id="{C7B672C9-FF91-4BD5-A04C-60A7928264EA}" type="slidenum">
              <a:rPr lang="ru-RU" smtClean="0"/>
              <a:t>‹#›</a:t>
            </a:fld>
            <a:endParaRPr lang="ru-RU"/>
          </a:p>
        </p:txBody>
      </p:sp>
    </p:spTree>
    <p:extLst>
      <p:ext uri="{BB962C8B-B14F-4D97-AF65-F5344CB8AC3E}">
        <p14:creationId xmlns:p14="http://schemas.microsoft.com/office/powerpoint/2010/main" val="196776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A5071-4841-497A-A2D3-7AD07AE8A2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E0F0566-846F-4ECB-B835-C1C8EE8C0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D204927-C0B7-436D-8762-1484AF2DE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BA3C3-70C5-4B4A-9026-AD7363C97FEE}" type="datetimeFigureOut">
              <a:rPr lang="ru-RU" smtClean="0"/>
              <a:t>28.10.2020</a:t>
            </a:fld>
            <a:endParaRPr lang="ru-RU"/>
          </a:p>
        </p:txBody>
      </p:sp>
      <p:sp>
        <p:nvSpPr>
          <p:cNvPr id="5" name="Нижний колонтитул 4">
            <a:extLst>
              <a:ext uri="{FF2B5EF4-FFF2-40B4-BE49-F238E27FC236}">
                <a16:creationId xmlns:a16="http://schemas.microsoft.com/office/drawing/2014/main" id="{524CD0A2-C3CE-4E2A-9E54-0EA92DC48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65191DB-E272-467A-9F0B-B3402D61C5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672C9-FF91-4BD5-A04C-60A7928264EA}" type="slidenum">
              <a:rPr lang="ru-RU" smtClean="0"/>
              <a:t>‹#›</a:t>
            </a:fld>
            <a:endParaRPr lang="ru-RU"/>
          </a:p>
        </p:txBody>
      </p:sp>
    </p:spTree>
    <p:extLst>
      <p:ext uri="{BB962C8B-B14F-4D97-AF65-F5344CB8AC3E}">
        <p14:creationId xmlns:p14="http://schemas.microsoft.com/office/powerpoint/2010/main" val="139257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85700" y="523433"/>
            <a:ext cx="7011200" cy="10216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1085700" y="1769800"/>
            <a:ext cx="8176800" cy="41940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10157333" y="6182000"/>
            <a:ext cx="1983200" cy="420800"/>
          </a:xfrm>
          <a:prstGeom prst="rect">
            <a:avLst/>
          </a:prstGeom>
          <a:noFill/>
          <a:ln>
            <a:noFill/>
          </a:ln>
        </p:spPr>
        <p:txBody>
          <a:bodyPr wrap="square" lIns="91425" tIns="91425" rIns="91425" bIns="91425" anchor="ctr" anchorCtr="0">
            <a:noAutofit/>
          </a:bodyPr>
          <a:lstStyle/>
          <a:p>
            <a:pPr algn="r"/>
            <a:fld id="{00000000-1234-1234-1234-123412341234}" type="slidenum">
              <a:rPr lang="en" sz="1600" b="1" kern="0">
                <a:solidFill>
                  <a:srgbClr val="FFFFFF"/>
                </a:solidFill>
                <a:latin typeface="Roboto Condensed"/>
                <a:ea typeface="Roboto Condensed"/>
                <a:cs typeface="Roboto Condensed"/>
                <a:sym typeface="Roboto Condensed"/>
              </a:rPr>
              <a:pPr algn="r"/>
              <a:t>‹#›</a:t>
            </a:fld>
            <a:endParaRPr lang="en" sz="1600" b="1" kern="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65932648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3.png"/><Relationship Id="rId7" Type="http://schemas.openxmlformats.org/officeDocument/2006/relationships/image" Target="../media/image70.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40.png"/><Relationship Id="rId9" Type="http://schemas.openxmlformats.org/officeDocument/2006/relationships/image" Target="../media/image90.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8064" y="1472440"/>
            <a:ext cx="7157200" cy="3949200"/>
          </a:xfrm>
          <a:prstGeom prst="rect">
            <a:avLst/>
          </a:prstGeom>
        </p:spPr>
        <p:txBody>
          <a:bodyPr wrap="square" lIns="121900" tIns="121900" rIns="121900" bIns="121900" anchor="ctr" anchorCtr="0">
            <a:noAutofit/>
          </a:bodyPr>
          <a:lstStyle/>
          <a:p>
            <a:r>
              <a:rPr lang="en" dirty="0"/>
              <a:t>Neural Networks</a:t>
            </a:r>
            <a:br>
              <a:rPr lang="en" dirty="0"/>
            </a:br>
            <a:r>
              <a:rPr lang="en-US" sz="4400" dirty="0"/>
              <a:t>Semester 1</a:t>
            </a:r>
            <a:r>
              <a:rPr lang="en-US" dirty="0"/>
              <a:t/>
            </a:r>
            <a:br>
              <a:rPr lang="en-US" dirty="0"/>
            </a:br>
            <a:r>
              <a:rPr lang="en-US" sz="2400" dirty="0"/>
              <a:t>Practical works for GRIAT </a:t>
            </a:r>
            <a:r>
              <a:rPr lang="ru-RU" sz="2400" dirty="0"/>
              <a:t/>
            </a:r>
            <a:br>
              <a:rPr lang="ru-RU" sz="2400" dirty="0"/>
            </a:br>
            <a:r>
              <a:rPr lang="en-US" sz="2400" dirty="0"/>
              <a:t>RCSE master program</a:t>
            </a:r>
            <a:br>
              <a:rPr lang="en-US" sz="2400" dirty="0"/>
            </a:br>
            <a:r>
              <a:rPr lang="ru-RU" sz="2400" dirty="0"/>
              <a:t/>
            </a:r>
            <a:br>
              <a:rPr lang="ru-RU" sz="2400" dirty="0"/>
            </a:br>
            <a:r>
              <a:rPr lang="en-US" sz="2400" dirty="0"/>
              <a:t>Teacher: Makhmutova Alisa </a:t>
            </a:r>
            <a:r>
              <a:rPr lang="en-US" sz="2400" dirty="0" err="1"/>
              <a:t>Zufarovna</a:t>
            </a:r>
            <a:r>
              <a:rPr lang="en-US" sz="2400" dirty="0"/>
              <a:t/>
            </a:r>
            <a:br>
              <a:rPr lang="en-US" sz="2400" dirty="0"/>
            </a:br>
            <a:r>
              <a:rPr lang="en-US" sz="2400" dirty="0"/>
              <a:t>AZMakhmutova@kai.ru </a:t>
            </a:r>
            <a:endParaRPr lang="en" sz="2400" dirty="0"/>
          </a:p>
        </p:txBody>
      </p:sp>
    </p:spTree>
    <p:extLst>
      <p:ext uri="{BB962C8B-B14F-4D97-AF65-F5344CB8AC3E}">
        <p14:creationId xmlns:p14="http://schemas.microsoft.com/office/powerpoint/2010/main" val="593507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Language Models</a:t>
            </a:r>
            <a:endParaRPr lang="ru-RU" dirty="0"/>
          </a:p>
        </p:txBody>
      </p:sp>
      <p:sp>
        <p:nvSpPr>
          <p:cNvPr id="3" name="Текст 2"/>
          <p:cNvSpPr>
            <a:spLocks noGrp="1"/>
          </p:cNvSpPr>
          <p:nvPr>
            <p:ph type="body" idx="1"/>
          </p:nvPr>
        </p:nvSpPr>
        <p:spPr>
          <a:xfrm>
            <a:off x="110909" y="640035"/>
            <a:ext cx="12029624" cy="4194000"/>
          </a:xfrm>
        </p:spPr>
        <p:txBody>
          <a:bodyPr/>
          <a:lstStyle/>
          <a:p>
            <a:r>
              <a:rPr lang="en-US" dirty="0" smtClean="0"/>
              <a:t>Language </a:t>
            </a:r>
            <a:r>
              <a:rPr lang="en-US" dirty="0"/>
              <a:t>modeling (LM) is the use of various statistical and probabilistic techniques to determine the probability of a given sequence of words occurring in a sentence</a:t>
            </a:r>
            <a:r>
              <a:rPr lang="en-US" dirty="0" smtClean="0"/>
              <a:t>. </a:t>
            </a:r>
          </a:p>
          <a:p>
            <a:r>
              <a:rPr lang="en-US" dirty="0" smtClean="0"/>
              <a:t>Language </a:t>
            </a:r>
            <a:r>
              <a:rPr lang="en-US" dirty="0"/>
              <a:t>models analyze bodies of text data to provide a basis for their word predictions.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10</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3" name="Рисунок 12"/>
          <p:cNvPicPr>
            <a:picLocks noChangeAspect="1"/>
          </p:cNvPicPr>
          <p:nvPr/>
        </p:nvPicPr>
        <p:blipFill>
          <a:blip r:embed="rId2"/>
          <a:stretch>
            <a:fillRect/>
          </a:stretch>
        </p:blipFill>
        <p:spPr>
          <a:xfrm>
            <a:off x="1052433" y="3699102"/>
            <a:ext cx="10096500" cy="504825"/>
          </a:xfrm>
          <a:prstGeom prst="rect">
            <a:avLst/>
          </a:prstGeom>
        </p:spPr>
      </p:pic>
      <p:sp>
        <p:nvSpPr>
          <p:cNvPr id="14" name="Прямоугольник 13"/>
          <p:cNvSpPr/>
          <p:nvPr/>
        </p:nvSpPr>
        <p:spPr>
          <a:xfrm>
            <a:off x="110909" y="4649369"/>
            <a:ext cx="12189037" cy="1477328"/>
          </a:xfrm>
          <a:prstGeom prst="rect">
            <a:avLst/>
          </a:prstGeom>
        </p:spPr>
        <p:txBody>
          <a:bodyPr wrap="square">
            <a:spAutoFit/>
          </a:bodyPr>
          <a:lstStyle/>
          <a:p>
            <a:r>
              <a:rPr lang="en-US" dirty="0"/>
              <a:t> </a:t>
            </a:r>
            <a:r>
              <a:rPr lang="en-GB" dirty="0"/>
              <a:t>W</a:t>
            </a:r>
            <a:r>
              <a:rPr lang="en-US" dirty="0" smtClean="0"/>
              <a:t>e </a:t>
            </a:r>
            <a:r>
              <a:rPr lang="en-US" dirty="0"/>
              <a:t>need to calculate the probability of words and the conditional probability of a word given the previous few </a:t>
            </a:r>
            <a:r>
              <a:rPr lang="en-US" dirty="0" smtClean="0"/>
              <a:t>words</a:t>
            </a:r>
            <a:endParaRPr lang="ru-RU" dirty="0" smtClean="0"/>
          </a:p>
          <a:p>
            <a:endParaRPr lang="ru-RU" dirty="0"/>
          </a:p>
          <a:p>
            <a:endParaRPr lang="ru-RU" dirty="0" smtClean="0"/>
          </a:p>
          <a:p>
            <a:r>
              <a:rPr lang="en-US" dirty="0"/>
              <a:t>The probability formulae that involve one, two, and three variables are typically referred to as unigram, bigram, and trigram models, respectively. </a:t>
            </a:r>
            <a:endParaRPr lang="ru-RU" dirty="0"/>
          </a:p>
        </p:txBody>
      </p:sp>
    </p:spTree>
    <p:extLst>
      <p:ext uri="{BB962C8B-B14F-4D97-AF65-F5344CB8AC3E}">
        <p14:creationId xmlns:p14="http://schemas.microsoft.com/office/powerpoint/2010/main" val="423048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13" name="Рисунок 12"/>
          <p:cNvPicPr>
            <a:picLocks noChangeAspect="1"/>
          </p:cNvPicPr>
          <p:nvPr/>
        </p:nvPicPr>
        <p:blipFill>
          <a:blip r:embed="rId3"/>
          <a:stretch>
            <a:fillRect/>
          </a:stretch>
        </p:blipFill>
        <p:spPr>
          <a:xfrm>
            <a:off x="3186111" y="1981201"/>
            <a:ext cx="5591175" cy="2895600"/>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11</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4" name="Прямоугольник 13"/>
          <p:cNvSpPr/>
          <p:nvPr/>
        </p:nvSpPr>
        <p:spPr>
          <a:xfrm>
            <a:off x="217714" y="5177614"/>
            <a:ext cx="11813962" cy="923330"/>
          </a:xfrm>
          <a:prstGeom prst="rect">
            <a:avLst/>
          </a:prstGeom>
        </p:spPr>
        <p:txBody>
          <a:bodyPr wrap="square">
            <a:spAutoFit/>
          </a:bodyPr>
          <a:lstStyle/>
          <a:p>
            <a:r>
              <a:rPr lang="en-US" dirty="0"/>
              <a:t>Therefore, we can start with a random offset to partition a sequence to get both </a:t>
            </a:r>
            <a:r>
              <a:rPr lang="en-US" i="1" dirty="0"/>
              <a:t>coverage</a:t>
            </a:r>
            <a:r>
              <a:rPr lang="en-US" dirty="0"/>
              <a:t> and </a:t>
            </a:r>
            <a:r>
              <a:rPr lang="en-US" i="1" dirty="0"/>
              <a:t>randomness</a:t>
            </a:r>
            <a:r>
              <a:rPr lang="en-US" dirty="0"/>
              <a:t>. In the following, </a:t>
            </a:r>
            <a:r>
              <a:rPr lang="en-US" dirty="0" smtClean="0"/>
              <a:t>it will be described </a:t>
            </a:r>
            <a:r>
              <a:rPr lang="en-US" dirty="0"/>
              <a:t>how to accomplish this for both </a:t>
            </a:r>
            <a:r>
              <a:rPr lang="en-US" i="1" dirty="0"/>
              <a:t>random sampling </a:t>
            </a:r>
            <a:r>
              <a:rPr lang="en-US" dirty="0"/>
              <a:t>and </a:t>
            </a:r>
            <a:r>
              <a:rPr lang="en-US" i="1" dirty="0"/>
              <a:t>sequential partitioning </a:t>
            </a:r>
            <a:r>
              <a:rPr lang="en-US" dirty="0"/>
              <a:t>strategies.</a:t>
            </a:r>
            <a:endParaRPr lang="ru-RU" dirty="0"/>
          </a:p>
        </p:txBody>
      </p:sp>
    </p:spTree>
    <p:extLst>
      <p:ext uri="{BB962C8B-B14F-4D97-AF65-F5344CB8AC3E}">
        <p14:creationId xmlns:p14="http://schemas.microsoft.com/office/powerpoint/2010/main" val="296661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EB3A2932-49AA-4BC4-B7AA-692FB5D2DBAF}"/>
              </a:ext>
            </a:extLst>
          </p:cNvPr>
          <p:cNvSpPr>
            <a:spLocks noGrp="1"/>
          </p:cNvSpPr>
          <p:nvPr>
            <p:ph type="sldNum" idx="12"/>
          </p:nvPr>
        </p:nvSpPr>
        <p:spPr/>
        <p:txBody>
          <a:bodyPr/>
          <a:lstStyle/>
          <a:p>
            <a:fld id="{00000000-1234-1234-1234-123412341234}" type="slidenum">
              <a:rPr lang="en" smtClean="0">
                <a:solidFill>
                  <a:srgbClr val="000000"/>
                </a:solidFill>
              </a:rPr>
              <a:pPr/>
              <a:t>12</a:t>
            </a:fld>
            <a:endParaRPr lang="en">
              <a:solidFill>
                <a:srgbClr val="000000"/>
              </a:solidFill>
            </a:endParaRPr>
          </a:p>
        </p:txBody>
      </p:sp>
      <p:sp>
        <p:nvSpPr>
          <p:cNvPr id="5" name="TextBox 4">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6"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7"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4" name="Заголовок 1">
            <a:extLst>
              <a:ext uri="{FF2B5EF4-FFF2-40B4-BE49-F238E27FC236}">
                <a16:creationId xmlns:a16="http://schemas.microsoft.com/office/drawing/2014/main" id="{EBFF1336-D869-4D25-842B-869DB6EEF69C}"/>
              </a:ext>
            </a:extLst>
          </p:cNvPr>
          <p:cNvSpPr>
            <a:spLocks noGrp="1"/>
          </p:cNvSpPr>
          <p:nvPr>
            <p:ph type="title"/>
          </p:nvPr>
        </p:nvSpPr>
        <p:spPr>
          <a:xfrm>
            <a:off x="1085700" y="523433"/>
            <a:ext cx="7323200" cy="1021600"/>
          </a:xfrm>
        </p:spPr>
        <p:txBody>
          <a:bodyPr/>
          <a:lstStyle/>
          <a:p>
            <a:r>
              <a:rPr lang="en-US" dirty="0" smtClean="0"/>
              <a:t>Network for sequence processing </a:t>
            </a:r>
            <a:endParaRPr lang="ru-RU" dirty="0"/>
          </a:p>
        </p:txBody>
      </p:sp>
      <p:sp>
        <p:nvSpPr>
          <p:cNvPr id="16" name="Прямоугольник 15">
            <a:extLst>
              <a:ext uri="{FF2B5EF4-FFF2-40B4-BE49-F238E27FC236}">
                <a16:creationId xmlns:a16="http://schemas.microsoft.com/office/drawing/2014/main" id="{461BFFFE-1B9C-4859-9A3D-8CCF4E7EDACB}"/>
              </a:ext>
            </a:extLst>
          </p:cNvPr>
          <p:cNvSpPr/>
          <p:nvPr/>
        </p:nvSpPr>
        <p:spPr>
          <a:xfrm>
            <a:off x="-955393" y="5263971"/>
            <a:ext cx="11405385" cy="1200329"/>
          </a:xfrm>
          <a:prstGeom prst="rect">
            <a:avLst/>
          </a:prstGeom>
        </p:spPr>
        <p:txBody>
          <a:bodyPr wrap="square">
            <a:spAutoFit/>
          </a:bodyPr>
          <a:lstStyle/>
          <a:p>
            <a:pPr algn="ctr"/>
            <a:r>
              <a:rPr lang="en-US" dirty="0"/>
              <a:t>The architecture of a </a:t>
            </a:r>
            <a:r>
              <a:rPr lang="en-US" dirty="0" smtClean="0"/>
              <a:t>neural </a:t>
            </a:r>
            <a:r>
              <a:rPr lang="en-US" dirty="0"/>
              <a:t>network with a fixed history size. </a:t>
            </a:r>
            <a:endParaRPr lang="ru-RU" dirty="0" smtClean="0"/>
          </a:p>
          <a:p>
            <a:pPr algn="ctr"/>
            <a:r>
              <a:rPr lang="en-US" dirty="0" smtClean="0"/>
              <a:t>Left</a:t>
            </a:r>
            <a:r>
              <a:rPr lang="en-US" dirty="0"/>
              <a:t>: the same neural network is applied </a:t>
            </a:r>
            <a:r>
              <a:rPr lang="en-US" dirty="0" smtClean="0"/>
              <a:t>consistently</a:t>
            </a:r>
            <a:r>
              <a:rPr lang="ru-RU" dirty="0" smtClean="0"/>
              <a:t> </a:t>
            </a:r>
            <a:r>
              <a:rPr lang="en-GB" dirty="0" smtClean="0"/>
              <a:t>to input </a:t>
            </a:r>
            <a:r>
              <a:rPr lang="en-US" dirty="0" smtClean="0"/>
              <a:t>windows</a:t>
            </a:r>
            <a:r>
              <a:rPr lang="en-US" dirty="0"/>
              <a:t>. </a:t>
            </a:r>
            <a:endParaRPr lang="en-US" dirty="0" smtClean="0"/>
          </a:p>
          <a:p>
            <a:pPr algn="ctr"/>
            <a:r>
              <a:rPr lang="en-US" dirty="0" smtClean="0"/>
              <a:t>Right</a:t>
            </a:r>
            <a:r>
              <a:rPr lang="en-US" dirty="0"/>
              <a:t>: the result of the neural network is compared with the next</a:t>
            </a:r>
          </a:p>
          <a:p>
            <a:pPr algn="ctr"/>
            <a:r>
              <a:rPr lang="en-US" dirty="0"/>
              <a:t>sequence element</a:t>
            </a:r>
            <a:endParaRPr lang="ru-RU" dirty="0"/>
          </a:p>
        </p:txBody>
      </p:sp>
      <p:pic>
        <p:nvPicPr>
          <p:cNvPr id="18" name="Рисунок 17"/>
          <p:cNvPicPr>
            <a:picLocks noChangeAspect="1"/>
          </p:cNvPicPr>
          <p:nvPr/>
        </p:nvPicPr>
        <p:blipFill>
          <a:blip r:embed="rId2"/>
          <a:stretch>
            <a:fillRect/>
          </a:stretch>
        </p:blipFill>
        <p:spPr>
          <a:xfrm>
            <a:off x="0" y="1901646"/>
            <a:ext cx="9058275" cy="3362325"/>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9058275" y="2024194"/>
                <a:ext cx="296946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r>
                            <a:rPr lang="en-GB" b="0" i="1" smtClean="0">
                              <a:latin typeface="Cambria Math" panose="02040503050406030204" pitchFamily="18" charset="0"/>
                            </a:rPr>
                            <m:t> −</m:t>
                          </m:r>
                          <m:r>
                            <a:rPr lang="en-GB" b="0" i="1" smtClean="0">
                              <a:latin typeface="Cambria Math" panose="02040503050406030204" pitchFamily="18" charset="0"/>
                            </a:rPr>
                            <m:t>𝑠𝑜𝑚𝑒</m:t>
                          </m:r>
                          <m:r>
                            <a:rPr lang="en-GB" b="0" i="1" smtClean="0">
                              <a:latin typeface="Cambria Math" panose="02040503050406030204" pitchFamily="18" charset="0"/>
                            </a:rPr>
                            <m:t> </m:t>
                          </m:r>
                          <m:r>
                            <a:rPr lang="en-GB" b="0" i="1" smtClean="0">
                              <a:latin typeface="Cambria Math" panose="02040503050406030204" pitchFamily="18" charset="0"/>
                            </a:rPr>
                            <m:t>𝑒𝑙𝑒𝑚𝑒𝑛𝑡</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𝑠𝑒𝑞𝑢𝑒𝑛𝑐𝑒</m:t>
                          </m:r>
                        </m:sub>
                      </m:sSub>
                    </m:oMath>
                  </m:oMathPara>
                </a14:m>
                <a:endParaRPr lang="en-GB" b="0"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9058275" y="2024194"/>
                <a:ext cx="2969466" cy="299249"/>
              </a:xfrm>
              <a:prstGeom prst="rect">
                <a:avLst/>
              </a:prstGeom>
              <a:blipFill>
                <a:blip r:embed="rId3"/>
                <a:stretch>
                  <a:fillRect l="-616" r="-205" b="-285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518230" y="2384452"/>
                <a:ext cx="18635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r>
                            <a:rPr lang="en-GB" b="0" i="1" smtClean="0">
                              <a:latin typeface="Cambria Math" panose="02040503050406030204" pitchFamily="18" charset="0"/>
                            </a:rPr>
                            <m:t>−1</m:t>
                          </m:r>
                        </m:sub>
                      </m:sSub>
                    </m:oMath>
                  </m:oMathPara>
                </a14:m>
                <a:endParaRPr lang="ru-RU" dirty="0"/>
              </a:p>
            </p:txBody>
          </p:sp>
        </mc:Choice>
        <mc:Fallback xmlns="">
          <p:sp>
            <p:nvSpPr>
              <p:cNvPr id="22" name="TextBox 21"/>
              <p:cNvSpPr txBox="1">
                <a:spLocks noRot="1" noChangeAspect="1" noMove="1" noResize="1" noEditPoints="1" noAdjustHandles="1" noChangeArrowheads="1" noChangeShapeType="1" noTextEdit="1"/>
              </p:cNvSpPr>
              <p:nvPr/>
            </p:nvSpPr>
            <p:spPr>
              <a:xfrm>
                <a:off x="9518230" y="2384452"/>
                <a:ext cx="1863523" cy="276999"/>
              </a:xfrm>
              <a:prstGeom prst="rect">
                <a:avLst/>
              </a:prstGeom>
              <a:blipFill>
                <a:blip r:embed="rId4"/>
                <a:stretch>
                  <a:fillRect l="-980" r="-654" b="-1739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388097" y="2975386"/>
                <a:ext cx="21237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oMath>
                  </m:oMathPara>
                </a14:m>
                <a:endParaRPr lang="ru-RU" dirty="0"/>
              </a:p>
            </p:txBody>
          </p:sp>
        </mc:Choice>
        <mc:Fallback xmlns="">
          <p:sp>
            <p:nvSpPr>
              <p:cNvPr id="23" name="TextBox 22"/>
              <p:cNvSpPr txBox="1">
                <a:spLocks noRot="1" noChangeAspect="1" noMove="1" noResize="1" noEditPoints="1" noAdjustHandles="1" noChangeArrowheads="1" noChangeShapeType="1" noTextEdit="1"/>
              </p:cNvSpPr>
              <p:nvPr/>
            </p:nvSpPr>
            <p:spPr>
              <a:xfrm>
                <a:off x="9388097" y="2975386"/>
                <a:ext cx="2123787" cy="276999"/>
              </a:xfrm>
              <a:prstGeom prst="rect">
                <a:avLst/>
              </a:prstGeom>
              <a:blipFill>
                <a:blip r:embed="rId5"/>
                <a:stretch>
                  <a:fillRect l="-862" r="-3448" b="-347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578527" y="1633491"/>
                <a:ext cx="3449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 −</m:t>
                      </m:r>
                      <m:r>
                        <a:rPr lang="en-GB" b="0" i="1" smtClean="0">
                          <a:latin typeface="Cambria Math" panose="02040503050406030204" pitchFamily="18" charset="0"/>
                        </a:rPr>
                        <m:t>𝑠𝑜𝑚𝑒</m:t>
                      </m:r>
                      <m:r>
                        <a:rPr lang="en-GB" b="0" i="1" smtClean="0">
                          <a:latin typeface="Cambria Math" panose="02040503050406030204" pitchFamily="18" charset="0"/>
                        </a:rPr>
                        <m:t> </m:t>
                      </m:r>
                      <m:r>
                        <a:rPr lang="en-GB" b="0" i="1" smtClean="0">
                          <a:latin typeface="Cambria Math" panose="02040503050406030204" pitchFamily="18" charset="0"/>
                        </a:rPr>
                        <m:t>𝑙𝑒𝑛𝑔𝑡h</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𝑡h𝑒</m:t>
                      </m:r>
                      <m:r>
                        <a:rPr lang="en-GB" b="0" i="1" smtClean="0">
                          <a:latin typeface="Cambria Math" panose="02040503050406030204" pitchFamily="18" charset="0"/>
                        </a:rPr>
                        <m:t> </m:t>
                      </m:r>
                      <m:r>
                        <a:rPr lang="en-GB" b="0" i="1" smtClean="0">
                          <a:latin typeface="Cambria Math" panose="02040503050406030204" pitchFamily="18" charset="0"/>
                        </a:rPr>
                        <m:t>𝑠𝑒𝑞𝑢𝑒𝑛𝑐𝑒</m:t>
                      </m:r>
                    </m:oMath>
                  </m:oMathPara>
                </a14:m>
                <a:endParaRPr lang="ru-RU" dirty="0"/>
              </a:p>
            </p:txBody>
          </p:sp>
        </mc:Choice>
        <mc:Fallback xmlns="">
          <p:sp>
            <p:nvSpPr>
              <p:cNvPr id="24" name="TextBox 23"/>
              <p:cNvSpPr txBox="1">
                <a:spLocks noRot="1" noChangeAspect="1" noMove="1" noResize="1" noEditPoints="1" noAdjustHandles="1" noChangeArrowheads="1" noChangeShapeType="1" noTextEdit="1"/>
              </p:cNvSpPr>
              <p:nvPr/>
            </p:nvSpPr>
            <p:spPr>
              <a:xfrm>
                <a:off x="8578527" y="1633491"/>
                <a:ext cx="3449214" cy="276999"/>
              </a:xfrm>
              <a:prstGeom prst="rect">
                <a:avLst/>
              </a:prstGeom>
              <a:blipFill>
                <a:blip r:embed="rId6"/>
                <a:stretch>
                  <a:fillRect l="-1060" r="-1060" b="-3777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390704" y="3579480"/>
                <a:ext cx="1824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4</m:t>
                          </m:r>
                        </m:sub>
                      </m:sSub>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oMath>
                  </m:oMathPara>
                </a14:m>
                <a:endParaRPr lang="ru-RU" dirty="0"/>
              </a:p>
            </p:txBody>
          </p:sp>
        </mc:Choice>
        <mc:Fallback xmlns="">
          <p:sp>
            <p:nvSpPr>
              <p:cNvPr id="25" name="TextBox 24"/>
              <p:cNvSpPr txBox="1">
                <a:spLocks noRot="1" noChangeAspect="1" noMove="1" noResize="1" noEditPoints="1" noAdjustHandles="1" noChangeArrowheads="1" noChangeShapeType="1" noTextEdit="1"/>
              </p:cNvSpPr>
              <p:nvPr/>
            </p:nvSpPr>
            <p:spPr>
              <a:xfrm>
                <a:off x="9390704" y="3579480"/>
                <a:ext cx="1824859" cy="276999"/>
              </a:xfrm>
              <a:prstGeom prst="rect">
                <a:avLst/>
              </a:prstGeom>
              <a:blipFill>
                <a:blip r:embed="rId7"/>
                <a:stretch>
                  <a:fillRect l="-1000" r="-2333" b="-347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390704" y="4068943"/>
                <a:ext cx="1824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5</m:t>
                          </m:r>
                        </m:sub>
                      </m:sSub>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4</m:t>
                          </m:r>
                        </m:sub>
                      </m:sSub>
                      <m:r>
                        <a:rPr lang="en-GB" b="0" i="1" smtClean="0">
                          <a:latin typeface="Cambria Math" panose="02040503050406030204" pitchFamily="18" charset="0"/>
                        </a:rPr>
                        <m:t>)</m:t>
                      </m:r>
                    </m:oMath>
                  </m:oMathPara>
                </a14:m>
                <a:endParaRPr lang="ru-RU" dirty="0"/>
              </a:p>
            </p:txBody>
          </p:sp>
        </mc:Choice>
        <mc:Fallback xmlns="">
          <p:sp>
            <p:nvSpPr>
              <p:cNvPr id="28" name="TextBox 27"/>
              <p:cNvSpPr txBox="1">
                <a:spLocks noRot="1" noChangeAspect="1" noMove="1" noResize="1" noEditPoints="1" noAdjustHandles="1" noChangeArrowheads="1" noChangeShapeType="1" noTextEdit="1"/>
              </p:cNvSpPr>
              <p:nvPr/>
            </p:nvSpPr>
            <p:spPr>
              <a:xfrm>
                <a:off x="9390704" y="4068943"/>
                <a:ext cx="1824859" cy="276999"/>
              </a:xfrm>
              <a:prstGeom prst="rect">
                <a:avLst/>
              </a:prstGeom>
              <a:blipFill>
                <a:blip r:embed="rId8"/>
                <a:stretch>
                  <a:fillRect l="-1333" r="-2667" b="-3478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388097" y="4636008"/>
                <a:ext cx="1824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6</m:t>
                          </m:r>
                        </m:sub>
                      </m:sSub>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4</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5</m:t>
                          </m:r>
                        </m:sub>
                      </m:sSub>
                      <m:r>
                        <a:rPr lang="en-GB" b="0" i="1" smtClean="0">
                          <a:latin typeface="Cambria Math" panose="02040503050406030204" pitchFamily="18" charset="0"/>
                        </a:rPr>
                        <m:t>)</m:t>
                      </m:r>
                    </m:oMath>
                  </m:oMathPara>
                </a14:m>
                <a:endParaRPr lang="ru-RU" dirty="0"/>
              </a:p>
            </p:txBody>
          </p:sp>
        </mc:Choice>
        <mc:Fallback xmlns="">
          <p:sp>
            <p:nvSpPr>
              <p:cNvPr id="29" name="TextBox 28"/>
              <p:cNvSpPr txBox="1">
                <a:spLocks noRot="1" noChangeAspect="1" noMove="1" noResize="1" noEditPoints="1" noAdjustHandles="1" noChangeArrowheads="1" noChangeShapeType="1" noTextEdit="1"/>
              </p:cNvSpPr>
              <p:nvPr/>
            </p:nvSpPr>
            <p:spPr>
              <a:xfrm>
                <a:off x="9388097" y="4636008"/>
                <a:ext cx="1824859" cy="276999"/>
              </a:xfrm>
              <a:prstGeom prst="rect">
                <a:avLst/>
              </a:prstGeom>
              <a:blipFill>
                <a:blip r:embed="rId9"/>
                <a:stretch>
                  <a:fillRect l="-1338" t="-2222" r="-3010" b="-35556"/>
                </a:stretch>
              </a:blipFill>
            </p:spPr>
            <p:txBody>
              <a:bodyPr/>
              <a:lstStyle/>
              <a:p>
                <a:r>
                  <a:rPr lang="ru-RU">
                    <a:noFill/>
                  </a:rPr>
                  <a:t> </a:t>
                </a:r>
              </a:p>
            </p:txBody>
          </p:sp>
        </mc:Fallback>
      </mc:AlternateContent>
    </p:spTree>
    <p:extLst>
      <p:ext uri="{BB962C8B-B14F-4D97-AF65-F5344CB8AC3E}">
        <p14:creationId xmlns:p14="http://schemas.microsoft.com/office/powerpoint/2010/main" val="80478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Recurrent </a:t>
            </a:r>
            <a:r>
              <a:rPr lang="en-US" dirty="0"/>
              <a:t>neural network (RNN)</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13</a:t>
            </a:fld>
            <a:endParaRPr lang="en">
              <a:solidFill>
                <a:srgbClr val="000000"/>
              </a:solidFill>
            </a:endParaRPr>
          </a:p>
        </p:txBody>
      </p:sp>
      <p:pic>
        <p:nvPicPr>
          <p:cNvPr id="8" name="Рисунок 7"/>
          <p:cNvPicPr>
            <a:picLocks noChangeAspect="1"/>
          </p:cNvPicPr>
          <p:nvPr/>
        </p:nvPicPr>
        <p:blipFill>
          <a:blip r:embed="rId2"/>
          <a:stretch>
            <a:fillRect/>
          </a:stretch>
        </p:blipFill>
        <p:spPr>
          <a:xfrm>
            <a:off x="0" y="1941998"/>
            <a:ext cx="7769034" cy="3190036"/>
          </a:xfrm>
          <a:prstGeom prst="rect">
            <a:avLst/>
          </a:prstGeom>
        </p:spPr>
      </p:pic>
      <p:sp>
        <p:nvSpPr>
          <p:cNvPr id="9" name="TextBox 8">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10"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11"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7"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8" name="Прямоугольник 17"/>
          <p:cNvSpPr/>
          <p:nvPr/>
        </p:nvSpPr>
        <p:spPr>
          <a:xfrm>
            <a:off x="7769034" y="2034155"/>
            <a:ext cx="4286054" cy="2585323"/>
          </a:xfrm>
          <a:prstGeom prst="rect">
            <a:avLst/>
          </a:prstGeom>
        </p:spPr>
        <p:txBody>
          <a:bodyPr wrap="square">
            <a:spAutoFit/>
          </a:bodyPr>
          <a:lstStyle/>
          <a:p>
            <a:pPr algn="just"/>
            <a:r>
              <a:rPr lang="en-US" dirty="0"/>
              <a:t>“Ordinary” neural networks </a:t>
            </a:r>
            <a:r>
              <a:rPr lang="en-US" dirty="0" smtClean="0"/>
              <a:t>have </a:t>
            </a:r>
            <a:r>
              <a:rPr lang="en-US" dirty="0"/>
              <a:t>a fixed number of inputs and perceive each of them as independent. In recurrent networks, the communication between neurons can go not only from the lower layer to the upper one, but also from the neuron to “itself”, more precisely, to the previous value of this neuron itself or other neurons of the same layer. </a:t>
            </a:r>
            <a:endParaRPr lang="ru-RU" dirty="0"/>
          </a:p>
        </p:txBody>
      </p:sp>
      <p:sp>
        <p:nvSpPr>
          <p:cNvPr id="19" name="Прямоугольник 18"/>
          <p:cNvSpPr/>
          <p:nvPr/>
        </p:nvSpPr>
        <p:spPr>
          <a:xfrm>
            <a:off x="139773" y="5225626"/>
            <a:ext cx="12000760" cy="923330"/>
          </a:xfrm>
          <a:prstGeom prst="rect">
            <a:avLst/>
          </a:prstGeom>
        </p:spPr>
        <p:txBody>
          <a:bodyPr wrap="square">
            <a:spAutoFit/>
          </a:bodyPr>
          <a:lstStyle/>
          <a:p>
            <a:pPr algn="just"/>
            <a:r>
              <a:rPr lang="en-US" dirty="0"/>
              <a:t>This is exactly what makes it possible to reflect the dependence of a variable on its values at different points in time: the neuron learns to use not only the current input and what the neurons of the previous levels did to it, but also what happened to itself and, possibly, other neurons at the previous inputs .</a:t>
            </a:r>
            <a:endParaRPr lang="ru-RU" dirty="0"/>
          </a:p>
        </p:txBody>
      </p:sp>
    </p:spTree>
    <p:extLst>
      <p:ext uri="{BB962C8B-B14F-4D97-AF65-F5344CB8AC3E}">
        <p14:creationId xmlns:p14="http://schemas.microsoft.com/office/powerpoint/2010/main" val="47537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Recurrent neural network (RNN)</a:t>
            </a:r>
            <a:endParaRPr lang="ru-RU" dirty="0"/>
          </a:p>
        </p:txBody>
      </p:sp>
      <p:pic>
        <p:nvPicPr>
          <p:cNvPr id="13" name="Рисунок 12"/>
          <p:cNvPicPr>
            <a:picLocks noChangeAspect="1"/>
          </p:cNvPicPr>
          <p:nvPr/>
        </p:nvPicPr>
        <p:blipFill>
          <a:blip r:embed="rId2"/>
          <a:stretch>
            <a:fillRect/>
          </a:stretch>
        </p:blipFill>
        <p:spPr>
          <a:xfrm>
            <a:off x="743759" y="2427515"/>
            <a:ext cx="8248650" cy="3638550"/>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14</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65770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15</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smtClean="0"/>
              <a:t>Recurrent </a:t>
            </a:r>
            <a:r>
              <a:rPr lang="en-US" dirty="0"/>
              <a:t>neural network (RNN)</a:t>
            </a:r>
            <a:endParaRPr lang="ru-RU" dirty="0"/>
          </a:p>
        </p:txBody>
      </p:sp>
      <p:sp>
        <p:nvSpPr>
          <p:cNvPr id="6" name="TextBox 5">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7"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8"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20" name="Рисунок 19"/>
          <p:cNvPicPr>
            <a:picLocks noChangeAspect="1"/>
          </p:cNvPicPr>
          <p:nvPr/>
        </p:nvPicPr>
        <p:blipFill>
          <a:blip r:embed="rId2"/>
          <a:stretch>
            <a:fillRect/>
          </a:stretch>
        </p:blipFill>
        <p:spPr>
          <a:xfrm>
            <a:off x="139773" y="1965374"/>
            <a:ext cx="7915275" cy="4067175"/>
          </a:xfrm>
          <a:prstGeom prst="rect">
            <a:avLst/>
          </a:prstGeom>
        </p:spPr>
      </p:pic>
      <p:sp>
        <p:nvSpPr>
          <p:cNvPr id="21" name="Прямоугольник 20"/>
          <p:cNvSpPr/>
          <p:nvPr/>
        </p:nvSpPr>
        <p:spPr>
          <a:xfrm>
            <a:off x="8025246" y="1900255"/>
            <a:ext cx="3976255" cy="923330"/>
          </a:xfrm>
          <a:prstGeom prst="rect">
            <a:avLst/>
          </a:prstGeom>
        </p:spPr>
        <p:txBody>
          <a:bodyPr wrap="square">
            <a:spAutoFit/>
          </a:bodyPr>
          <a:lstStyle/>
          <a:p>
            <a:r>
              <a:rPr lang="en-US" b="1" dirty="0"/>
              <a:t>W</a:t>
            </a:r>
            <a:r>
              <a:rPr lang="en-US" dirty="0"/>
              <a:t> weights matrix for transition between hidden states, </a:t>
            </a:r>
            <a:r>
              <a:rPr lang="en-US" b="1" dirty="0"/>
              <a:t>U</a:t>
            </a:r>
            <a:r>
              <a:rPr lang="en-US" dirty="0"/>
              <a:t> weights matrix for inputs, and </a:t>
            </a:r>
            <a:r>
              <a:rPr lang="en-US" b="1" dirty="0"/>
              <a:t>V</a:t>
            </a:r>
            <a:r>
              <a:rPr lang="en-US" dirty="0"/>
              <a:t> for outputs</a:t>
            </a:r>
            <a:endParaRPr lang="ru-RU" dirty="0"/>
          </a:p>
        </p:txBody>
      </p:sp>
      <p:pic>
        <p:nvPicPr>
          <p:cNvPr id="22" name="Рисунок 21"/>
          <p:cNvPicPr>
            <a:picLocks noChangeAspect="1"/>
          </p:cNvPicPr>
          <p:nvPr/>
        </p:nvPicPr>
        <p:blipFill>
          <a:blip r:embed="rId3"/>
          <a:stretch>
            <a:fillRect/>
          </a:stretch>
        </p:blipFill>
        <p:spPr>
          <a:xfrm>
            <a:off x="7821877" y="3366762"/>
            <a:ext cx="4306651" cy="640102"/>
          </a:xfrm>
          <a:prstGeom prst="rect">
            <a:avLst/>
          </a:prstGeom>
        </p:spPr>
      </p:pic>
      <p:sp>
        <p:nvSpPr>
          <p:cNvPr id="23" name="Прямоугольник 22"/>
          <p:cNvSpPr/>
          <p:nvPr/>
        </p:nvSpPr>
        <p:spPr>
          <a:xfrm>
            <a:off x="8025246" y="4104335"/>
            <a:ext cx="4061333" cy="1477328"/>
          </a:xfrm>
          <a:prstGeom prst="rect">
            <a:avLst/>
          </a:prstGeom>
        </p:spPr>
        <p:txBody>
          <a:bodyPr wrap="square">
            <a:spAutoFit/>
          </a:bodyPr>
          <a:lstStyle/>
          <a:p>
            <a:r>
              <a:rPr lang="en-GB" i="1" dirty="0" smtClean="0"/>
              <a:t>f </a:t>
            </a:r>
            <a:r>
              <a:rPr lang="en-GB" dirty="0" smtClean="0"/>
              <a:t>- </a:t>
            </a:r>
            <a:r>
              <a:rPr lang="en-GB" dirty="0" err="1" smtClean="0"/>
              <a:t>i</a:t>
            </a:r>
            <a:r>
              <a:rPr lang="en-US" dirty="0" smtClean="0"/>
              <a:t>s </a:t>
            </a:r>
            <a:r>
              <a:rPr lang="en-US" dirty="0"/>
              <a:t>the non-linearity of the actual recurrent network (usually sigmoid, </a:t>
            </a:r>
            <a:r>
              <a:rPr lang="en-US" dirty="0" err="1"/>
              <a:t>tanh</a:t>
            </a:r>
            <a:r>
              <a:rPr lang="en-US" dirty="0"/>
              <a:t> </a:t>
            </a:r>
            <a:r>
              <a:rPr lang="en-US" dirty="0" smtClean="0"/>
              <a:t>or</a:t>
            </a:r>
            <a:r>
              <a:rPr lang="ru-RU" dirty="0" smtClean="0"/>
              <a:t> </a:t>
            </a:r>
            <a:r>
              <a:rPr lang="en-US" dirty="0" err="1" smtClean="0"/>
              <a:t>ReLU</a:t>
            </a:r>
            <a:r>
              <a:rPr lang="en-US" dirty="0"/>
              <a:t>), and </a:t>
            </a:r>
            <a:r>
              <a:rPr lang="en-US" i="1" dirty="0"/>
              <a:t>h</a:t>
            </a:r>
            <a:r>
              <a:rPr lang="en-US" dirty="0"/>
              <a:t> is the function with which the answer is obtained (for example, </a:t>
            </a:r>
            <a:r>
              <a:rPr lang="en-US" dirty="0" err="1"/>
              <a:t>softmax</a:t>
            </a:r>
            <a:r>
              <a:rPr lang="en-US" dirty="0"/>
              <a:t>)</a:t>
            </a:r>
            <a:endParaRPr lang="ru-RU" dirty="0"/>
          </a:p>
        </p:txBody>
      </p:sp>
      <p:sp>
        <p:nvSpPr>
          <p:cNvPr id="2" name="Прямоугольник 1"/>
          <p:cNvSpPr/>
          <p:nvPr/>
        </p:nvSpPr>
        <p:spPr>
          <a:xfrm>
            <a:off x="3471134" y="6032549"/>
            <a:ext cx="6096000" cy="646331"/>
          </a:xfrm>
          <a:prstGeom prst="rect">
            <a:avLst/>
          </a:prstGeom>
        </p:spPr>
        <p:txBody>
          <a:bodyPr>
            <a:spAutoFit/>
          </a:bodyPr>
          <a:lstStyle/>
          <a:p>
            <a:r>
              <a:rPr lang="en-US" dirty="0"/>
              <a:t>We can use perplexity to evaluate the quality of language models.</a:t>
            </a:r>
            <a:endParaRPr lang="ru-RU" dirty="0"/>
          </a:p>
        </p:txBody>
      </p:sp>
    </p:spTree>
    <p:extLst>
      <p:ext uri="{BB962C8B-B14F-4D97-AF65-F5344CB8AC3E}">
        <p14:creationId xmlns:p14="http://schemas.microsoft.com/office/powerpoint/2010/main" val="3772615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Gated Recurrent Units (GRU)</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16</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3" name="Прямоугольник 12"/>
          <p:cNvSpPr/>
          <p:nvPr/>
        </p:nvSpPr>
        <p:spPr>
          <a:xfrm>
            <a:off x="447349" y="2025134"/>
            <a:ext cx="1428596" cy="369332"/>
          </a:xfrm>
          <a:prstGeom prst="rect">
            <a:avLst/>
          </a:prstGeom>
        </p:spPr>
        <p:txBody>
          <a:bodyPr wrap="none">
            <a:spAutoFit/>
          </a:bodyPr>
          <a:lstStyle/>
          <a:p>
            <a:r>
              <a:rPr lang="en-GB" dirty="0"/>
              <a:t>memory cell</a:t>
            </a:r>
            <a:endParaRPr lang="ru-RU" dirty="0"/>
          </a:p>
        </p:txBody>
      </p:sp>
      <p:sp>
        <p:nvSpPr>
          <p:cNvPr id="14" name="Прямоугольник 13"/>
          <p:cNvSpPr/>
          <p:nvPr/>
        </p:nvSpPr>
        <p:spPr>
          <a:xfrm>
            <a:off x="2353994" y="2025134"/>
            <a:ext cx="2672526" cy="369332"/>
          </a:xfrm>
          <a:prstGeom prst="rect">
            <a:avLst/>
          </a:prstGeom>
        </p:spPr>
        <p:txBody>
          <a:bodyPr wrap="none">
            <a:spAutoFit/>
          </a:bodyPr>
          <a:lstStyle/>
          <a:p>
            <a:r>
              <a:rPr lang="en-GB" dirty="0"/>
              <a:t> mechanism for skipping</a:t>
            </a:r>
            <a:endParaRPr lang="ru-RU" dirty="0"/>
          </a:p>
        </p:txBody>
      </p:sp>
      <p:sp>
        <p:nvSpPr>
          <p:cNvPr id="15" name="Прямоугольник 14"/>
          <p:cNvSpPr/>
          <p:nvPr/>
        </p:nvSpPr>
        <p:spPr>
          <a:xfrm>
            <a:off x="5766387" y="2025134"/>
            <a:ext cx="4390946" cy="369332"/>
          </a:xfrm>
          <a:prstGeom prst="rect">
            <a:avLst/>
          </a:prstGeom>
        </p:spPr>
        <p:txBody>
          <a:bodyPr wrap="none">
            <a:spAutoFit/>
          </a:bodyPr>
          <a:lstStyle/>
          <a:p>
            <a:r>
              <a:rPr lang="en-US" dirty="0"/>
              <a:t>resetting our internal state representation</a:t>
            </a:r>
            <a:endParaRPr lang="ru-RU" dirty="0"/>
          </a:p>
        </p:txBody>
      </p:sp>
      <p:pic>
        <p:nvPicPr>
          <p:cNvPr id="16" name="Рисунок 15"/>
          <p:cNvPicPr>
            <a:picLocks noChangeAspect="1"/>
          </p:cNvPicPr>
          <p:nvPr/>
        </p:nvPicPr>
        <p:blipFill>
          <a:blip r:embed="rId3"/>
          <a:stretch>
            <a:fillRect/>
          </a:stretch>
        </p:blipFill>
        <p:spPr>
          <a:xfrm>
            <a:off x="645410" y="2584911"/>
            <a:ext cx="5176071" cy="3359781"/>
          </a:xfrm>
          <a:prstGeom prst="rect">
            <a:avLst/>
          </a:prstGeom>
        </p:spPr>
      </p:pic>
      <p:pic>
        <p:nvPicPr>
          <p:cNvPr id="17" name="Рисунок 16"/>
          <p:cNvPicPr>
            <a:picLocks noChangeAspect="1"/>
          </p:cNvPicPr>
          <p:nvPr/>
        </p:nvPicPr>
        <p:blipFill>
          <a:blip r:embed="rId4"/>
          <a:stretch>
            <a:fillRect/>
          </a:stretch>
        </p:blipFill>
        <p:spPr>
          <a:xfrm>
            <a:off x="6096000" y="2813124"/>
            <a:ext cx="5750619" cy="2536647"/>
          </a:xfrm>
          <a:prstGeom prst="rect">
            <a:avLst/>
          </a:prstGeom>
        </p:spPr>
      </p:pic>
      <p:sp>
        <p:nvSpPr>
          <p:cNvPr id="18" name="Прямоугольник 17"/>
          <p:cNvSpPr/>
          <p:nvPr/>
        </p:nvSpPr>
        <p:spPr>
          <a:xfrm>
            <a:off x="122896" y="5944692"/>
            <a:ext cx="9315018" cy="923330"/>
          </a:xfrm>
          <a:prstGeom prst="rect">
            <a:avLst/>
          </a:prstGeom>
        </p:spPr>
        <p:txBody>
          <a:bodyPr wrap="square">
            <a:spAutoFit/>
          </a:bodyPr>
          <a:lstStyle/>
          <a:p>
            <a:r>
              <a:rPr lang="en-GB" dirty="0" smtClean="0"/>
              <a:t>A </a:t>
            </a:r>
            <a:r>
              <a:rPr lang="en-US" dirty="0" smtClean="0"/>
              <a:t>reset </a:t>
            </a:r>
            <a:r>
              <a:rPr lang="en-US" dirty="0"/>
              <a:t>gate would allow us to control how much of the previous state we might still want to remember. </a:t>
            </a:r>
            <a:r>
              <a:rPr lang="en-US" dirty="0" smtClean="0"/>
              <a:t>An </a:t>
            </a:r>
            <a:r>
              <a:rPr lang="en-US" dirty="0"/>
              <a:t>update gate would allow us to control how much of the new state is just a copy of the old state.</a:t>
            </a:r>
            <a:endParaRPr lang="ru-RU" dirty="0"/>
          </a:p>
        </p:txBody>
      </p:sp>
    </p:spTree>
    <p:extLst>
      <p:ext uri="{BB962C8B-B14F-4D97-AF65-F5344CB8AC3E}">
        <p14:creationId xmlns:p14="http://schemas.microsoft.com/office/powerpoint/2010/main" val="1501542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Gated Recurrent Units (GRU)</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17</a:t>
            </a:fld>
            <a:endParaRPr lang="en">
              <a:solidFill>
                <a:srgbClr val="000000"/>
              </a:solidFill>
            </a:endParaRPr>
          </a:p>
        </p:txBody>
      </p:sp>
      <p:grpSp>
        <p:nvGrpSpPr>
          <p:cNvPr id="6"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7"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4" name="Рисунок 13"/>
          <p:cNvPicPr>
            <a:picLocks noChangeAspect="1"/>
          </p:cNvPicPr>
          <p:nvPr/>
        </p:nvPicPr>
        <p:blipFill>
          <a:blip r:embed="rId2"/>
          <a:stretch>
            <a:fillRect/>
          </a:stretch>
        </p:blipFill>
        <p:spPr>
          <a:xfrm>
            <a:off x="171300" y="5600388"/>
            <a:ext cx="6267450" cy="323850"/>
          </a:xfrm>
          <a:prstGeom prst="rect">
            <a:avLst/>
          </a:prstGeom>
        </p:spPr>
      </p:pic>
      <p:pic>
        <p:nvPicPr>
          <p:cNvPr id="15" name="Рисунок 14"/>
          <p:cNvPicPr>
            <a:picLocks noChangeAspect="1"/>
          </p:cNvPicPr>
          <p:nvPr/>
        </p:nvPicPr>
        <p:blipFill>
          <a:blip r:embed="rId3"/>
          <a:stretch>
            <a:fillRect/>
          </a:stretch>
        </p:blipFill>
        <p:spPr>
          <a:xfrm>
            <a:off x="5834742" y="2300940"/>
            <a:ext cx="6215744" cy="3175434"/>
          </a:xfrm>
          <a:prstGeom prst="rect">
            <a:avLst/>
          </a:prstGeom>
        </p:spPr>
      </p:pic>
      <p:pic>
        <p:nvPicPr>
          <p:cNvPr id="5" name="Рисунок 4"/>
          <p:cNvPicPr>
            <a:picLocks noChangeAspect="1"/>
          </p:cNvPicPr>
          <p:nvPr/>
        </p:nvPicPr>
        <p:blipFill>
          <a:blip r:embed="rId4"/>
          <a:stretch>
            <a:fillRect/>
          </a:stretch>
        </p:blipFill>
        <p:spPr>
          <a:xfrm>
            <a:off x="0" y="2401881"/>
            <a:ext cx="5747657" cy="3052248"/>
          </a:xfrm>
          <a:prstGeom prst="rect">
            <a:avLst/>
          </a:prstGeom>
        </p:spPr>
      </p:pic>
      <p:sp>
        <p:nvSpPr>
          <p:cNvPr id="16" name="Прямоугольник 15"/>
          <p:cNvSpPr/>
          <p:nvPr/>
        </p:nvSpPr>
        <p:spPr>
          <a:xfrm>
            <a:off x="0" y="5934670"/>
            <a:ext cx="11546780" cy="923330"/>
          </a:xfrm>
          <a:prstGeom prst="rect">
            <a:avLst/>
          </a:prstGeom>
        </p:spPr>
        <p:txBody>
          <a:bodyPr wrap="square">
            <a:spAutoFit/>
          </a:bodyPr>
          <a:lstStyle/>
          <a:p>
            <a:r>
              <a:rPr lang="en-US" dirty="0"/>
              <a:t>In summary, GRUs have the following two distinguishing features</a:t>
            </a:r>
            <a:r>
              <a:rPr lang="en-US" dirty="0" smtClean="0"/>
              <a:t>:</a:t>
            </a:r>
            <a:endParaRPr lang="en-US" dirty="0"/>
          </a:p>
          <a:p>
            <a:pPr marL="285750" indent="-285750">
              <a:buFont typeface="Wingdings" panose="05000000000000000000" pitchFamily="2" charset="2"/>
              <a:buChar char="ü"/>
            </a:pPr>
            <a:r>
              <a:rPr lang="en-US" dirty="0"/>
              <a:t>Reset gates help capture short-term dependencies in sequences.</a:t>
            </a:r>
          </a:p>
          <a:p>
            <a:pPr marL="285750" indent="-285750">
              <a:buFont typeface="Wingdings" panose="05000000000000000000" pitchFamily="2" charset="2"/>
              <a:buChar char="ü"/>
            </a:pPr>
            <a:r>
              <a:rPr lang="en-US" dirty="0" smtClean="0"/>
              <a:t>Update </a:t>
            </a:r>
            <a:r>
              <a:rPr lang="en-US" dirty="0"/>
              <a:t>gates help capture long-term dependencies in sequences.</a:t>
            </a:r>
            <a:endParaRPr lang="ru-RU" dirty="0"/>
          </a:p>
        </p:txBody>
      </p:sp>
    </p:spTree>
    <p:extLst>
      <p:ext uri="{BB962C8B-B14F-4D97-AF65-F5344CB8AC3E}">
        <p14:creationId xmlns:p14="http://schemas.microsoft.com/office/powerpoint/2010/main" val="72359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LSTM - Long Short-Term Memory</a:t>
            </a:r>
            <a:endParaRPr lang="ru-RU" dirty="0"/>
          </a:p>
        </p:txBody>
      </p:sp>
      <p:pic>
        <p:nvPicPr>
          <p:cNvPr id="13" name="Рисунок 12"/>
          <p:cNvPicPr>
            <a:picLocks noChangeAspect="1"/>
          </p:cNvPicPr>
          <p:nvPr/>
        </p:nvPicPr>
        <p:blipFill>
          <a:blip r:embed="rId2"/>
          <a:stretch>
            <a:fillRect/>
          </a:stretch>
        </p:blipFill>
        <p:spPr>
          <a:xfrm>
            <a:off x="828649" y="2041460"/>
            <a:ext cx="7141029" cy="4474255"/>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18</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74404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LSTM - Long Short-Term Memory</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19</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Рисунок 2"/>
          <p:cNvPicPr>
            <a:picLocks noChangeAspect="1"/>
          </p:cNvPicPr>
          <p:nvPr/>
        </p:nvPicPr>
        <p:blipFill>
          <a:blip r:embed="rId2"/>
          <a:stretch>
            <a:fillRect/>
          </a:stretch>
        </p:blipFill>
        <p:spPr>
          <a:xfrm>
            <a:off x="1275437" y="2020425"/>
            <a:ext cx="6943725" cy="4371975"/>
          </a:xfrm>
          <a:prstGeom prst="rect">
            <a:avLst/>
          </a:prstGeom>
        </p:spPr>
      </p:pic>
    </p:spTree>
    <p:extLst>
      <p:ext uri="{BB962C8B-B14F-4D97-AF65-F5344CB8AC3E}">
        <p14:creationId xmlns:p14="http://schemas.microsoft.com/office/powerpoint/2010/main" val="403637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TextBox 4"/>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6" name="Shape 271"/>
          <p:cNvGrpSpPr/>
          <p:nvPr/>
        </p:nvGrpSpPr>
        <p:grpSpPr>
          <a:xfrm>
            <a:off x="416620" y="783013"/>
            <a:ext cx="412029" cy="502449"/>
            <a:chOff x="596350" y="929175"/>
            <a:chExt cx="407950" cy="497475"/>
          </a:xfrm>
        </p:grpSpPr>
        <p:sp>
          <p:nvSpPr>
            <p:cNvPr id="7"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4" name="Заголовок 1"/>
          <p:cNvSpPr>
            <a:spLocks noGrp="1"/>
          </p:cNvSpPr>
          <p:nvPr>
            <p:ph type="title"/>
          </p:nvPr>
        </p:nvSpPr>
        <p:spPr/>
        <p:txBody>
          <a:bodyPr/>
          <a:lstStyle/>
          <a:p>
            <a:r>
              <a:rPr lang="en-US" dirty="0" smtClean="0"/>
              <a:t>Sequence of data </a:t>
            </a:r>
            <a:endParaRPr lang="ru-RU" dirty="0"/>
          </a:p>
        </p:txBody>
      </p:sp>
      <p:sp>
        <p:nvSpPr>
          <p:cNvPr id="2" name="Прямоугольник 1">
            <a:extLst>
              <a:ext uri="{FF2B5EF4-FFF2-40B4-BE49-F238E27FC236}">
                <a16:creationId xmlns:a16="http://schemas.microsoft.com/office/drawing/2014/main" id="{3DF2C257-14AB-4621-B269-0EAE35954B38}"/>
              </a:ext>
            </a:extLst>
          </p:cNvPr>
          <p:cNvSpPr/>
          <p:nvPr/>
        </p:nvSpPr>
        <p:spPr>
          <a:xfrm>
            <a:off x="139773" y="2977934"/>
            <a:ext cx="5572561" cy="2031325"/>
          </a:xfrm>
          <a:prstGeom prst="rect">
            <a:avLst/>
          </a:prstGeom>
        </p:spPr>
        <p:txBody>
          <a:bodyPr wrap="square">
            <a:spAutoFit/>
          </a:bodyPr>
          <a:lstStyle/>
          <a:p>
            <a:pPr algn="just"/>
            <a:r>
              <a:rPr lang="en-US" dirty="0"/>
              <a:t>Often the initial data for solving our problem are </a:t>
            </a:r>
            <a:r>
              <a:rPr lang="en-US" b="1" i="1" dirty="0"/>
              <a:t>sequences</a:t>
            </a:r>
            <a:r>
              <a:rPr lang="en-US" dirty="0"/>
              <a:t>. It may be </a:t>
            </a:r>
            <a:r>
              <a:rPr lang="en-US" dirty="0" smtClean="0"/>
              <a:t>temporary</a:t>
            </a:r>
            <a:r>
              <a:rPr lang="ru-RU" dirty="0" smtClean="0"/>
              <a:t> </a:t>
            </a:r>
            <a:r>
              <a:rPr lang="en-US" dirty="0" smtClean="0"/>
              <a:t>rows </a:t>
            </a:r>
            <a:r>
              <a:rPr lang="en-US" dirty="0"/>
              <a:t>(changes in stock prices, sensor readings), naturally occurring sequences with dependent elements (natural language sentences, human speech in recognition) —a word, any data where adjacent points depend on each other, and this dependence cannot be </a:t>
            </a:r>
            <a:r>
              <a:rPr lang="en-US" dirty="0" smtClean="0"/>
              <a:t>ignored.</a:t>
            </a:r>
            <a:endParaRPr lang="ru-RU" dirty="0"/>
          </a:p>
        </p:txBody>
      </p:sp>
      <p:pic>
        <p:nvPicPr>
          <p:cNvPr id="3" name="Picture 2" descr="ÐÐ¾ÑÐ¾Ð¶ÐµÐµ Ð¸Ð·Ð¾Ð±ÑÐ°Ð¶ÐµÐ½Ð¸Ð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460" y="2124023"/>
            <a:ext cx="6262540" cy="373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282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LSTM - Long Short-Term Memory</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20</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Рисунок 2"/>
          <p:cNvPicPr>
            <a:picLocks noChangeAspect="1"/>
          </p:cNvPicPr>
          <p:nvPr/>
        </p:nvPicPr>
        <p:blipFill>
          <a:blip r:embed="rId2"/>
          <a:stretch>
            <a:fillRect/>
          </a:stretch>
        </p:blipFill>
        <p:spPr>
          <a:xfrm>
            <a:off x="510095" y="1917247"/>
            <a:ext cx="8724900" cy="4591050"/>
          </a:xfrm>
          <a:prstGeom prst="rect">
            <a:avLst/>
          </a:prstGeom>
        </p:spPr>
      </p:pic>
    </p:spTree>
    <p:extLst>
      <p:ext uri="{BB962C8B-B14F-4D97-AF65-F5344CB8AC3E}">
        <p14:creationId xmlns:p14="http://schemas.microsoft.com/office/powerpoint/2010/main" val="321097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LSTM - Long Short-Term Memory</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21</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 name="Прямоугольник 2"/>
          <p:cNvSpPr/>
          <p:nvPr/>
        </p:nvSpPr>
        <p:spPr>
          <a:xfrm>
            <a:off x="262065" y="5568215"/>
            <a:ext cx="9981391" cy="923330"/>
          </a:xfrm>
          <a:prstGeom prst="rect">
            <a:avLst/>
          </a:prstGeom>
        </p:spPr>
        <p:txBody>
          <a:bodyPr wrap="square">
            <a:spAutoFit/>
          </a:bodyPr>
          <a:lstStyle/>
          <a:p>
            <a:r>
              <a:rPr lang="en-US" dirty="0"/>
              <a:t>Whenever the output gate approximates 1 we effectively pass all memory information through to the predictor, whereas for the output gate close to 0 we retain all the information only within the memory cell and perform no further processing.</a:t>
            </a:r>
            <a:endParaRPr lang="ru-RU" dirty="0"/>
          </a:p>
        </p:txBody>
      </p:sp>
      <p:pic>
        <p:nvPicPr>
          <p:cNvPr id="13" name="Рисунок 12"/>
          <p:cNvPicPr>
            <a:picLocks noChangeAspect="1"/>
          </p:cNvPicPr>
          <p:nvPr/>
        </p:nvPicPr>
        <p:blipFill>
          <a:blip r:embed="rId2"/>
          <a:stretch>
            <a:fillRect/>
          </a:stretch>
        </p:blipFill>
        <p:spPr>
          <a:xfrm>
            <a:off x="1915884" y="1973153"/>
            <a:ext cx="6716889" cy="3595062"/>
          </a:xfrm>
          <a:prstGeom prst="rect">
            <a:avLst/>
          </a:prstGeom>
        </p:spPr>
      </p:pic>
    </p:spTree>
    <p:extLst>
      <p:ext uri="{BB962C8B-B14F-4D97-AF65-F5344CB8AC3E}">
        <p14:creationId xmlns:p14="http://schemas.microsoft.com/office/powerpoint/2010/main" val="1254383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LSTM - Long Short-Term Memory</a:t>
            </a:r>
            <a:endParaRPr lang="ru-RU" dirty="0"/>
          </a:p>
        </p:txBody>
      </p:sp>
      <p:sp>
        <p:nvSpPr>
          <p:cNvPr id="3" name="Текст 2"/>
          <p:cNvSpPr>
            <a:spLocks noGrp="1"/>
          </p:cNvSpPr>
          <p:nvPr>
            <p:ph type="body" idx="1"/>
          </p:nvPr>
        </p:nvSpPr>
        <p:spPr>
          <a:xfrm>
            <a:off x="7886699" y="1769800"/>
            <a:ext cx="3834245" cy="4194000"/>
          </a:xfrm>
        </p:spPr>
        <p:txBody>
          <a:bodyPr/>
          <a:lstStyle/>
          <a:p>
            <a:pPr algn="just"/>
            <a:r>
              <a:rPr lang="en-US" sz="2000" dirty="0"/>
              <a:t>There are three main types of nodes in LSTM, which are called gates: input gate, forget gate and output gate, as well as the recurrent cell itself with a hidden state. In addition, so-called peepholes are often added to LSTM — additional connections that increase the connectivity of the model.</a:t>
            </a:r>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22</a:t>
            </a:fld>
            <a:endParaRPr lang="en">
              <a:solidFill>
                <a:srgbClr val="000000"/>
              </a:solidFill>
            </a:endParaRPr>
          </a:p>
        </p:txBody>
      </p:sp>
      <p:sp>
        <p:nvSpPr>
          <p:cNvPr id="5" name="TextBox 4">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6"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7"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8" name="Рисунок 17"/>
          <p:cNvPicPr>
            <a:picLocks noChangeAspect="1"/>
          </p:cNvPicPr>
          <p:nvPr/>
        </p:nvPicPr>
        <p:blipFill>
          <a:blip r:embed="rId2"/>
          <a:stretch>
            <a:fillRect/>
          </a:stretch>
        </p:blipFill>
        <p:spPr>
          <a:xfrm>
            <a:off x="302202" y="1896331"/>
            <a:ext cx="7584497" cy="4395789"/>
          </a:xfrm>
          <a:prstGeom prst="rect">
            <a:avLst/>
          </a:prstGeom>
        </p:spPr>
      </p:pic>
    </p:spTree>
    <p:extLst>
      <p:ext uri="{BB962C8B-B14F-4D97-AF65-F5344CB8AC3E}">
        <p14:creationId xmlns:p14="http://schemas.microsoft.com/office/powerpoint/2010/main" val="142059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23</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LSTM - Long Short-Term Memory</a:t>
            </a:r>
            <a:endParaRPr lang="ru-RU" dirty="0"/>
          </a:p>
        </p:txBody>
      </p:sp>
      <p:sp>
        <p:nvSpPr>
          <p:cNvPr id="6" name="TextBox 5">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7"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8"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5" name="Текст 2"/>
          <p:cNvSpPr>
            <a:spLocks noGrp="1"/>
          </p:cNvSpPr>
          <p:nvPr>
            <p:ph type="body" idx="1"/>
          </p:nvPr>
        </p:nvSpPr>
        <p:spPr>
          <a:xfrm>
            <a:off x="67036" y="2404377"/>
            <a:ext cx="11845635" cy="4194000"/>
          </a:xfrm>
        </p:spPr>
        <p:txBody>
          <a:bodyPr/>
          <a:lstStyle/>
          <a:p>
            <a:pPr algn="just"/>
            <a:r>
              <a:rPr lang="en-US" sz="2000" dirty="0"/>
              <a:t>There are three main types of nodes in LSTM, which are called gates: input gate, forget gate and output gate, as well as the recurrent cell itself with a hidden state. In addition, so-called peepholes are often added to LSTM — additional connections that increase the connectivity of the model</a:t>
            </a:r>
            <a:r>
              <a:rPr lang="en-US" sz="2000" dirty="0" smtClean="0"/>
              <a:t>.</a:t>
            </a:r>
          </a:p>
          <a:p>
            <a:pPr algn="just"/>
            <a:r>
              <a:rPr lang="en-US" sz="2000" dirty="0" smtClean="0"/>
              <a:t>Imagine </a:t>
            </a:r>
            <a:r>
              <a:rPr lang="en-US" sz="2000" dirty="0"/>
              <a:t>LSTM without a forgetting gate. </a:t>
            </a:r>
            <a:endParaRPr lang="ru-RU" sz="2000" dirty="0" smtClean="0"/>
          </a:p>
          <a:p>
            <a:pPr algn="just">
              <a:buNone/>
            </a:pPr>
            <a:r>
              <a:rPr lang="en-US" sz="2000" dirty="0" smtClean="0"/>
              <a:t>This </a:t>
            </a:r>
            <a:r>
              <a:rPr lang="en-US" sz="2000" dirty="0"/>
              <a:t>effect, in which there is no non-linearity in the </a:t>
            </a:r>
            <a:r>
              <a:rPr lang="en-US" sz="2000" dirty="0" smtClean="0"/>
              <a:t>recursive </a:t>
            </a:r>
            <a:r>
              <a:rPr lang="en-US" sz="2000" dirty="0"/>
              <a:t>calculation of the </a:t>
            </a:r>
            <a:endParaRPr lang="ru-RU" sz="2000" dirty="0" smtClean="0"/>
          </a:p>
          <a:p>
            <a:pPr algn="just">
              <a:buNone/>
            </a:pPr>
            <a:r>
              <a:rPr lang="en-US" sz="2000" dirty="0" smtClean="0"/>
              <a:t>cell </a:t>
            </a:r>
            <a:r>
              <a:rPr lang="en-US" sz="2000" dirty="0"/>
              <a:t>state, is called constant error carousel in the network;</a:t>
            </a:r>
            <a:endParaRPr lang="en-US" sz="2000" dirty="0" smtClean="0"/>
          </a:p>
          <a:p>
            <a:pPr algn="just"/>
            <a:endParaRPr lang="en-US" sz="2000" dirty="0"/>
          </a:p>
          <a:p>
            <a:pPr algn="just"/>
            <a:endParaRPr lang="en-US" sz="2000" dirty="0" smtClean="0"/>
          </a:p>
          <a:p>
            <a:pPr algn="just"/>
            <a:endParaRPr lang="en-US" sz="2000" dirty="0" smtClean="0"/>
          </a:p>
          <a:p>
            <a:pPr algn="just"/>
            <a:endParaRPr lang="en-US" sz="2000" dirty="0"/>
          </a:p>
          <a:p>
            <a:pPr algn="just"/>
            <a:endParaRPr lang="en-US" sz="2000" dirty="0" smtClean="0"/>
          </a:p>
          <a:p>
            <a:pPr algn="just"/>
            <a:endParaRPr lang="ru-RU" sz="2000" dirty="0"/>
          </a:p>
        </p:txBody>
      </p:sp>
      <p:pic>
        <p:nvPicPr>
          <p:cNvPr id="16" name="Рисунок 15"/>
          <p:cNvPicPr>
            <a:picLocks noChangeAspect="1"/>
          </p:cNvPicPr>
          <p:nvPr/>
        </p:nvPicPr>
        <p:blipFill>
          <a:blip r:embed="rId2"/>
          <a:stretch>
            <a:fillRect/>
          </a:stretch>
        </p:blipFill>
        <p:spPr>
          <a:xfrm>
            <a:off x="2656895" y="4380374"/>
            <a:ext cx="6665918" cy="2034953"/>
          </a:xfrm>
          <a:prstGeom prst="rect">
            <a:avLst/>
          </a:prstGeom>
        </p:spPr>
      </p:pic>
      <p:pic>
        <p:nvPicPr>
          <p:cNvPr id="17" name="Рисунок 16"/>
          <p:cNvPicPr>
            <a:picLocks noChangeAspect="1"/>
          </p:cNvPicPr>
          <p:nvPr/>
        </p:nvPicPr>
        <p:blipFill>
          <a:blip r:embed="rId3"/>
          <a:stretch>
            <a:fillRect/>
          </a:stretch>
        </p:blipFill>
        <p:spPr>
          <a:xfrm>
            <a:off x="9633006" y="3277111"/>
            <a:ext cx="1969471" cy="1224266"/>
          </a:xfrm>
          <a:prstGeom prst="rect">
            <a:avLst/>
          </a:prstGeom>
        </p:spPr>
      </p:pic>
    </p:spTree>
    <p:extLst>
      <p:ext uri="{BB962C8B-B14F-4D97-AF65-F5344CB8AC3E}">
        <p14:creationId xmlns:p14="http://schemas.microsoft.com/office/powerpoint/2010/main" val="1395856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Текст 2"/>
              <p:cNvSpPr>
                <a:spLocks noGrp="1"/>
              </p:cNvSpPr>
              <p:nvPr>
                <p:ph type="body" idx="1"/>
              </p:nvPr>
            </p:nvSpPr>
            <p:spPr>
              <a:xfrm>
                <a:off x="1" y="1769800"/>
                <a:ext cx="12192000" cy="4194000"/>
              </a:xfrm>
            </p:spPr>
            <p:txBody>
              <a:bodyPr/>
              <a:lstStyle/>
              <a:p>
                <a:r>
                  <a:rPr lang="en-US" sz="2000" dirty="0" smtClean="0"/>
                  <a:t>LSTM does not protect against the problem of "exploding gradients." Therefore, in the life of an LSTM implementation, like RNN, the method of gradient clipping is usually used, artificially prohibiting them from growing further than certain values.</a:t>
                </a:r>
                <a:endParaRPr lang="ru-RU" sz="2000" dirty="0" smtClean="0"/>
              </a:p>
              <a:p>
                <a:r>
                  <a:rPr lang="en-US" sz="2000" dirty="0"/>
                  <a:t>LSTM in the form of gates serves to control the state of the memory cell </a:t>
                </a:r>
                <a:r>
                  <a:rPr lang="en-US" sz="2000" b="1" i="1" dirty="0"/>
                  <a:t>c</a:t>
                </a:r>
                <a:r>
                  <a:rPr lang="en-US" sz="2000" dirty="0"/>
                  <a:t>. However, if you look at the formulas that define the standard LSTM, you will see that </a:t>
                </a:r>
                <a:r>
                  <a:rPr lang="en-US" sz="2000" b="1" i="1" dirty="0"/>
                  <a:t>c</a:t>
                </a:r>
                <a:r>
                  <a:rPr lang="en-US" sz="2000" dirty="0"/>
                  <a:t> is not available directly for these gates! All that they "see" is the previous value </a:t>
                </a:r>
                <a:r>
                  <a:rPr lang="en-US" sz="2000" dirty="0" smtClean="0"/>
                  <a:t>of</a:t>
                </a:r>
                <a:r>
                  <a:rPr lang="ru-RU" sz="2000" dirty="0" smtClean="0"/>
                  <a:t> </a:t>
                </a:r>
                <a14:m>
                  <m:oMath xmlns:m="http://schemas.openxmlformats.org/officeDocument/2006/math">
                    <m:sSub>
                      <m:sSubPr>
                        <m:ctrlPr>
                          <a:rPr lang="ru-RU" sz="2000" i="1" smtClean="0">
                            <a:latin typeface="Cambria Math" panose="02040503050406030204" pitchFamily="18" charset="0"/>
                          </a:rPr>
                        </m:ctrlPr>
                      </m:sSubPr>
                      <m:e>
                        <m:r>
                          <a:rPr lang="en-GB" sz="2000" b="0" i="1" smtClean="0">
                            <a:latin typeface="Cambria Math" panose="02040503050406030204" pitchFamily="18" charset="0"/>
                          </a:rPr>
                          <m:t>h</m:t>
                        </m:r>
                      </m:e>
                      <m:sub>
                        <m:r>
                          <a:rPr lang="en-GB" sz="2000" b="0" i="1" smtClean="0">
                            <a:latin typeface="Cambria Math" panose="02040503050406030204" pitchFamily="18" charset="0"/>
                          </a:rPr>
                          <m:t>𝑡</m:t>
                        </m:r>
                        <m:r>
                          <a:rPr lang="en-GB" sz="2000" b="0" i="1" smtClean="0">
                            <a:latin typeface="Cambria Math" panose="02040503050406030204" pitchFamily="18" charset="0"/>
                          </a:rPr>
                          <m:t>−1</m:t>
                        </m:r>
                      </m:sub>
                    </m:sSub>
                  </m:oMath>
                </a14:m>
                <a:r>
                  <a:rPr lang="en-US" sz="2000" dirty="0" smtClean="0"/>
                  <a:t>, </a:t>
                </a:r>
                <a:r>
                  <a:rPr lang="en-US" sz="2000" dirty="0"/>
                  <a:t>and it is obtained from </a:t>
                </a:r>
                <a14:m>
                  <m:oMath xmlns:m="http://schemas.openxmlformats.org/officeDocument/2006/math">
                    <m:sSub>
                      <m:sSubPr>
                        <m:ctrlPr>
                          <a:rPr lang="ru-RU" sz="2000" i="1">
                            <a:latin typeface="Cambria Math" panose="02040503050406030204" pitchFamily="18" charset="0"/>
                          </a:rPr>
                        </m:ctrlPr>
                      </m:sSubPr>
                      <m:e>
                        <m:r>
                          <a:rPr lang="en-GB" sz="2000" b="0" i="1" smtClean="0">
                            <a:latin typeface="Cambria Math" panose="02040503050406030204" pitchFamily="18" charset="0"/>
                          </a:rPr>
                          <m:t>𝑐</m:t>
                        </m:r>
                      </m:e>
                      <m:sub>
                        <m:r>
                          <a:rPr lang="en-GB" sz="2000" i="1">
                            <a:latin typeface="Cambria Math" panose="02040503050406030204" pitchFamily="18" charset="0"/>
                          </a:rPr>
                          <m:t>𝑡</m:t>
                        </m:r>
                        <m:r>
                          <a:rPr lang="en-GB" sz="2000" i="1">
                            <a:latin typeface="Cambria Math" panose="02040503050406030204" pitchFamily="18" charset="0"/>
                          </a:rPr>
                          <m:t>−1</m:t>
                        </m:r>
                      </m:sub>
                    </m:sSub>
                  </m:oMath>
                </a14:m>
                <a:r>
                  <a:rPr lang="en-US" sz="2000" dirty="0"/>
                  <a:t>through nonlinearity and output gate </a:t>
                </a:r>
                <a14:m>
                  <m:oMath xmlns:m="http://schemas.openxmlformats.org/officeDocument/2006/math">
                    <m:sSub>
                      <m:sSubPr>
                        <m:ctrlPr>
                          <a:rPr lang="ru-RU" sz="2000" i="1">
                            <a:latin typeface="Cambria Math" panose="02040503050406030204" pitchFamily="18" charset="0"/>
                          </a:rPr>
                        </m:ctrlPr>
                      </m:sSubPr>
                      <m:e>
                        <m:r>
                          <a:rPr lang="en-GB" sz="2000" b="0" i="1" smtClean="0">
                            <a:latin typeface="Cambria Math" panose="02040503050406030204" pitchFamily="18" charset="0"/>
                          </a:rPr>
                          <m:t>𝑜</m:t>
                        </m:r>
                      </m:e>
                      <m:sub>
                        <m:r>
                          <a:rPr lang="en-GB" sz="2000" i="1">
                            <a:latin typeface="Cambria Math" panose="02040503050406030204" pitchFamily="18" charset="0"/>
                          </a:rPr>
                          <m:t>𝑡</m:t>
                        </m:r>
                        <m:r>
                          <a:rPr lang="en-GB" sz="2000" i="1">
                            <a:latin typeface="Cambria Math" panose="02040503050406030204" pitchFamily="18" charset="0"/>
                          </a:rPr>
                          <m:t>−1</m:t>
                        </m:r>
                      </m:sub>
                    </m:sSub>
                    <m:r>
                      <a:rPr lang="en-GB" sz="2000" b="0" i="0" smtClean="0">
                        <a:latin typeface="Cambria Math" panose="02040503050406030204" pitchFamily="18" charset="0"/>
                      </a:rPr>
                      <m:t>:  </m:t>
                    </m:r>
                  </m:oMath>
                </a14:m>
                <a:endParaRPr lang="en-GB" sz="2000" dirty="0" smtClean="0"/>
              </a:p>
              <a:p>
                <a:pPr>
                  <a:buNone/>
                </a:pPr>
                <a14:m>
                  <m:oMathPara xmlns:m="http://schemas.openxmlformats.org/officeDocument/2006/math">
                    <m:oMathParaPr>
                      <m:jc m:val="centerGroup"/>
                    </m:oMathParaPr>
                    <m:oMath xmlns:m="http://schemas.openxmlformats.org/officeDocument/2006/math">
                      <m:sSub>
                        <m:sSubPr>
                          <m:ctrlPr>
                            <a:rPr lang="ru-RU" sz="2000" i="1">
                              <a:latin typeface="Cambria Math" panose="02040503050406030204" pitchFamily="18" charset="0"/>
                            </a:rPr>
                          </m:ctrlPr>
                        </m:sSubPr>
                        <m:e>
                          <m:r>
                            <a:rPr lang="en-GB" sz="2000" i="1">
                              <a:latin typeface="Cambria Math" panose="02040503050406030204" pitchFamily="18" charset="0"/>
                            </a:rPr>
                            <m:t>h</m:t>
                          </m:r>
                        </m:e>
                        <m:sub>
                          <m:r>
                            <a:rPr lang="en-GB" sz="2000" i="1">
                              <a:latin typeface="Cambria Math" panose="02040503050406030204" pitchFamily="18" charset="0"/>
                            </a:rPr>
                            <m:t>𝑡</m:t>
                          </m:r>
                          <m:r>
                            <a:rPr lang="en-GB" sz="2000" i="1">
                              <a:latin typeface="Cambria Math" panose="02040503050406030204" pitchFamily="18" charset="0"/>
                            </a:rPr>
                            <m:t>−1</m:t>
                          </m:r>
                        </m:sub>
                      </m:sSub>
                      <m:r>
                        <a:rPr lang="en-GB" sz="2000" b="0" i="0"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𝑜</m:t>
                          </m:r>
                        </m:e>
                        <m:sub>
                          <m:r>
                            <a:rPr lang="en-GB" sz="2000" b="0" i="1" smtClean="0">
                              <a:latin typeface="Cambria Math" panose="02040503050406030204" pitchFamily="18" charset="0"/>
                            </a:rPr>
                            <m:t>𝑡</m:t>
                          </m:r>
                          <m:r>
                            <a:rPr lang="en-GB" sz="2000" b="0" i="1" smtClean="0">
                              <a:latin typeface="Cambria Math" panose="02040503050406030204" pitchFamily="18" charset="0"/>
                            </a:rPr>
                            <m:t>−1</m:t>
                          </m:r>
                        </m:sub>
                      </m:sSub>
                      <m:r>
                        <a:rPr lang="en-GB" sz="2000" b="0" i="1" smtClean="0">
                          <a:latin typeface="Cambria Math" panose="02040503050406030204" pitchFamily="18" charset="0"/>
                          <a:ea typeface="Cambria Math" panose="02040503050406030204" pitchFamily="18" charset="0"/>
                        </a:rPr>
                        <m:t>⨀</m:t>
                      </m:r>
                      <m:r>
                        <m:rPr>
                          <m:sty m:val="p"/>
                        </m:rPr>
                        <a:rPr lang="en-GB" sz="2000" b="0" i="0" smtClean="0">
                          <a:latin typeface="Cambria Math" panose="02040503050406030204" pitchFamily="18" charset="0"/>
                          <a:ea typeface="Cambria Math" panose="02040503050406030204" pitchFamily="18" charset="0"/>
                        </a:rPr>
                        <m:t>tanh</m:t>
                      </m:r>
                      <m:r>
                        <a:rPr lang="en-GB" sz="2000" b="0" i="1" smtClean="0">
                          <a:latin typeface="Cambria Math" panose="02040503050406030204" pitchFamily="18" charset="0"/>
                          <a:ea typeface="Cambria Math" panose="02040503050406030204" pitchFamily="18" charset="0"/>
                        </a:rPr>
                        <m:t>⁡(</m:t>
                      </m:r>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𝑐</m:t>
                          </m:r>
                        </m:e>
                        <m:sub>
                          <m:r>
                            <a:rPr lang="en-GB" sz="2000" b="0" i="1" smtClean="0">
                              <a:latin typeface="Cambria Math" panose="02040503050406030204" pitchFamily="18" charset="0"/>
                              <a:ea typeface="Cambria Math" panose="02040503050406030204" pitchFamily="18" charset="0"/>
                            </a:rPr>
                            <m:t>𝑡</m:t>
                          </m:r>
                          <m:r>
                            <a:rPr lang="en-GB" sz="2000" b="0" i="1" smtClean="0">
                              <a:latin typeface="Cambria Math" panose="02040503050406030204" pitchFamily="18" charset="0"/>
                              <a:ea typeface="Cambria Math" panose="02040503050406030204" pitchFamily="18" charset="0"/>
                            </a:rPr>
                            <m:t>−1</m:t>
                          </m:r>
                        </m:sub>
                      </m:sSub>
                      <m:r>
                        <a:rPr lang="en-GB" sz="2000" b="0" i="1" smtClean="0">
                          <a:latin typeface="Cambria Math" panose="02040503050406030204" pitchFamily="18" charset="0"/>
                          <a:ea typeface="Cambria Math" panose="02040503050406030204" pitchFamily="18" charset="0"/>
                        </a:rPr>
                        <m:t>)</m:t>
                      </m:r>
                    </m:oMath>
                  </m:oMathPara>
                </a14:m>
                <a:endParaRPr lang="en-GB" sz="2000" dirty="0" smtClean="0"/>
              </a:p>
              <a:p>
                <a:pPr>
                  <a:buNone/>
                </a:pPr>
                <a:r>
                  <a:rPr lang="en-US" sz="2000" dirty="0"/>
                  <a:t>Thus, if the output gate is “closed”, that is, the values of the vector </a:t>
                </a:r>
                <a:r>
                  <a:rPr lang="en-US" sz="2000" b="1" i="1" dirty="0"/>
                  <a:t>o</a:t>
                </a:r>
                <a:r>
                  <a:rPr lang="en-US" sz="2000" dirty="0"/>
                  <a:t> are close to zero, it turns out that the behavior of the gates in general ceases to depend on the state of the memory </a:t>
                </a:r>
                <a:r>
                  <a:rPr lang="en-US" sz="2000" b="1" i="1" dirty="0" smtClean="0"/>
                  <a:t>c</a:t>
                </a:r>
              </a:p>
              <a:p>
                <a:pPr>
                  <a:buNone/>
                </a:pPr>
                <a:r>
                  <a:rPr lang="en-US" sz="2000" dirty="0"/>
                  <a:t>One of the most effective and therefore popular modifications of LSTM is to add so-called </a:t>
                </a:r>
                <a:r>
                  <a:rPr lang="en-US" sz="2000" b="1" i="1" dirty="0"/>
                  <a:t>peepholes</a:t>
                </a:r>
                <a:r>
                  <a:rPr lang="en-US" sz="2000" dirty="0"/>
                  <a:t> to the basic construction</a:t>
                </a:r>
                <a:r>
                  <a:rPr lang="en-US" sz="2000" dirty="0" smtClean="0"/>
                  <a:t>, additional </a:t>
                </a:r>
                <a:r>
                  <a:rPr lang="en-US" sz="2000" dirty="0"/>
                  <a:t>connections that allow gates to “pry” the current value of memory cell </a:t>
                </a:r>
                <a:r>
                  <a:rPr lang="en-US" sz="2000" dirty="0" smtClean="0"/>
                  <a:t>c</a:t>
                </a:r>
                <a:endParaRPr lang="ru-RU" sz="2000"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xfrm>
                <a:off x="1" y="1769800"/>
                <a:ext cx="12192000" cy="4194000"/>
              </a:xfrm>
              <a:blipFill rotWithShape="0">
                <a:blip r:embed="rId2"/>
                <a:stretch>
                  <a:fillRect l="-550" t="-1308" r="-200" b="-3488"/>
                </a:stretch>
              </a:blipFill>
            </p:spPr>
            <p:txBody>
              <a:bodyPr/>
              <a:lstStyle/>
              <a:p>
                <a:r>
                  <a:rPr lang="ru-RU">
                    <a:noFill/>
                  </a:rPr>
                  <a:t> </a:t>
                </a:r>
              </a:p>
            </p:txBody>
          </p:sp>
        </mc:Fallback>
      </mc:AlternateContent>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24</a:t>
            </a:fld>
            <a:endParaRPr lang="en">
              <a:solidFill>
                <a:srgbClr val="000000"/>
              </a:solidFill>
            </a:endParaRPr>
          </a:p>
        </p:txBody>
      </p:sp>
      <p:sp>
        <p:nvSpPr>
          <p:cNvPr id="6" name="Заголовок 1"/>
          <p:cNvSpPr>
            <a:spLocks noGrp="1"/>
          </p:cNvSpPr>
          <p:nvPr>
            <p:ph type="title"/>
          </p:nvPr>
        </p:nvSpPr>
        <p:spPr>
          <a:xfrm>
            <a:off x="1085700" y="523433"/>
            <a:ext cx="7323200" cy="1021600"/>
          </a:xfrm>
        </p:spPr>
        <p:txBody>
          <a:bodyPr/>
          <a:lstStyle/>
          <a:p>
            <a:r>
              <a:rPr lang="en-US" dirty="0"/>
              <a:t>LSTM - Long Short-Term Memory</a:t>
            </a:r>
            <a:endParaRPr lang="ru-RU" dirty="0"/>
          </a:p>
        </p:txBody>
      </p:sp>
      <p:sp>
        <p:nvSpPr>
          <p:cNvPr id="7" name="TextBox 6">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8"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9"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3501357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LSTM - Long Short-Term Memory</a:t>
            </a:r>
            <a:endParaRPr lang="ru-RU" dirty="0"/>
          </a:p>
        </p:txBody>
      </p:sp>
      <mc:AlternateContent xmlns:mc="http://schemas.openxmlformats.org/markup-compatibility/2006" xmlns:a14="http://schemas.microsoft.com/office/drawing/2010/main">
        <mc:Choice Requires="a14">
          <p:sp>
            <p:nvSpPr>
              <p:cNvPr id="3" name="Текст 2"/>
              <p:cNvSpPr>
                <a:spLocks noGrp="1"/>
              </p:cNvSpPr>
              <p:nvPr>
                <p:ph type="body" idx="1"/>
              </p:nvPr>
            </p:nvSpPr>
            <p:spPr>
              <a:xfrm>
                <a:off x="139773" y="2033697"/>
                <a:ext cx="11818547" cy="3647320"/>
              </a:xfrm>
            </p:spPr>
            <p:txBody>
              <a:bodyPr/>
              <a:lstStyle/>
              <a:p>
                <a:pPr algn="just"/>
                <a:r>
                  <a:rPr lang="en-US" dirty="0" smtClean="0"/>
                  <a:t>An important practical point: although the weights of the neural network are usually initialized with small random numbers and it works great for almost all weights of LSTM cells, a special case is the bias of </a:t>
                </a:r>
                <a:r>
                  <a:rPr lang="en-US" dirty="0"/>
                  <a:t>the forgetting </a:t>
                </a:r>
                <a:r>
                  <a:rPr lang="en-US" dirty="0" smtClean="0"/>
                  <a:t>gate </a:t>
                </a:r>
                <a14:m>
                  <m:oMath xmlns:m="http://schemas.openxmlformats.org/officeDocument/2006/math">
                    <m:sSub>
                      <m:sSubPr>
                        <m:ctrlPr>
                          <a:rPr lang="ru-RU"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𝑓</m:t>
                        </m:r>
                      </m:sub>
                    </m:sSub>
                  </m:oMath>
                </a14:m>
                <a:r>
                  <a:rPr lang="en-US" dirty="0" smtClean="0"/>
                  <a:t>. </a:t>
                </a:r>
                <a:r>
                  <a:rPr lang="en-US" dirty="0"/>
                  <a:t>The fact is that if this </a:t>
                </a:r>
                <a:r>
                  <a:rPr lang="en-US" dirty="0" smtClean="0"/>
                  <a:t>bias is </a:t>
                </a:r>
                <a:r>
                  <a:rPr lang="en-US" dirty="0"/>
                  <a:t>initialized around zero, it will actually mean that all LSTM cells will initially have a value of </a:t>
                </a:r>
                <a14:m>
                  <m:oMath xmlns:m="http://schemas.openxmlformats.org/officeDocument/2006/math">
                    <m:sSub>
                      <m:sSubPr>
                        <m:ctrlPr>
                          <a:rPr lang="ru-RU"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oMath>
                </a14:m>
                <a:r>
                  <a:rPr lang="en-US" dirty="0" smtClean="0"/>
                  <a:t> around </a:t>
                </a:r>
                <a:r>
                  <a:rPr lang="en-US" dirty="0"/>
                  <a:t>1/2. And this means that the same carousel of a constant error stops working: </a:t>
                </a:r>
                <a:r>
                  <a:rPr lang="en-US" dirty="0" smtClean="0"/>
                  <a:t>we </a:t>
                </a:r>
                <a:r>
                  <a:rPr lang="en-US" dirty="0"/>
                  <a:t>start with the fact that we actually introduce the forgetting factor to 1/2 in all cells, and as a result, errors and memory will decay exponentially. Therefore, the free member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𝑓</m:t>
                        </m:r>
                      </m:sub>
                    </m:sSub>
                  </m:oMath>
                </a14:m>
                <a:r>
                  <a:rPr lang="en-US" dirty="0"/>
                  <a:t> needs to be initialized with large values</a:t>
                </a:r>
                <a:r>
                  <a:rPr lang="en-US" dirty="0" smtClean="0"/>
                  <a:t>, about </a:t>
                </a:r>
                <a:r>
                  <a:rPr lang="en-US" dirty="0"/>
                  <a:t>1 or even 2: then the values of the forgetting gates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oMath>
                </a14:m>
                <a:r>
                  <a:rPr lang="en-US" dirty="0" smtClean="0"/>
                  <a:t> at </a:t>
                </a:r>
                <a:r>
                  <a:rPr lang="en-US" dirty="0"/>
                  <a:t>the beginning of the training will be close to zero and the gradients will freely pour over the expanses of our recurrent architecture.</a:t>
                </a:r>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xfrm>
                <a:off x="139773" y="2033697"/>
                <a:ext cx="11818547" cy="3647320"/>
              </a:xfrm>
              <a:blipFill rotWithShape="0">
                <a:blip r:embed="rId2"/>
                <a:stretch>
                  <a:fillRect l="-825" t="-3512" r="-774" b="-6020"/>
                </a:stretch>
              </a:blipFill>
            </p:spPr>
            <p:txBody>
              <a:bodyPr/>
              <a:lstStyle/>
              <a:p>
                <a:r>
                  <a:rPr lang="ru-RU">
                    <a:noFill/>
                  </a:rPr>
                  <a:t> </a:t>
                </a:r>
              </a:p>
            </p:txBody>
          </p:sp>
        </mc:Fallback>
      </mc:AlternateContent>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25</a:t>
            </a:fld>
            <a:endParaRPr lang="en">
              <a:solidFill>
                <a:srgbClr val="000000"/>
              </a:solidFill>
            </a:endParaRPr>
          </a:p>
        </p:txBody>
      </p:sp>
      <p:sp>
        <p:nvSpPr>
          <p:cNvPr id="5" name="TextBox 4">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6"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7"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3537277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26</a:t>
            </a:fld>
            <a:endParaRPr lang="en">
              <a:solidFill>
                <a:srgbClr val="000000"/>
              </a:solidFill>
            </a:endParaRPr>
          </a:p>
        </p:txBody>
      </p:sp>
      <p:sp>
        <p:nvSpPr>
          <p:cNvPr id="6" name="Заголовок 1"/>
          <p:cNvSpPr>
            <a:spLocks noGrp="1"/>
          </p:cNvSpPr>
          <p:nvPr>
            <p:ph type="title"/>
          </p:nvPr>
        </p:nvSpPr>
        <p:spPr>
          <a:xfrm>
            <a:off x="1085700" y="523433"/>
            <a:ext cx="7323200" cy="1021600"/>
          </a:xfrm>
        </p:spPr>
        <p:txBody>
          <a:bodyPr/>
          <a:lstStyle/>
          <a:p>
            <a:r>
              <a:rPr lang="en-US" dirty="0"/>
              <a:t>LSTM - Long Short-Term Memory</a:t>
            </a:r>
            <a:endParaRPr lang="ru-RU" dirty="0"/>
          </a:p>
        </p:txBody>
      </p:sp>
      <p:sp>
        <p:nvSpPr>
          <p:cNvPr id="7" name="TextBox 6">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8"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9"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5"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20" name="Рисунок 19"/>
          <p:cNvPicPr>
            <a:picLocks noChangeAspect="1"/>
          </p:cNvPicPr>
          <p:nvPr/>
        </p:nvPicPr>
        <p:blipFill>
          <a:blip r:embed="rId2"/>
          <a:stretch>
            <a:fillRect/>
          </a:stretch>
        </p:blipFill>
        <p:spPr>
          <a:xfrm>
            <a:off x="510095" y="2029427"/>
            <a:ext cx="7096125" cy="4210050"/>
          </a:xfrm>
          <a:prstGeom prst="rect">
            <a:avLst/>
          </a:prstGeom>
        </p:spPr>
      </p:pic>
      <p:pic>
        <p:nvPicPr>
          <p:cNvPr id="21" name="Рисунок 20"/>
          <p:cNvPicPr>
            <a:picLocks noChangeAspect="1"/>
          </p:cNvPicPr>
          <p:nvPr/>
        </p:nvPicPr>
        <p:blipFill>
          <a:blip r:embed="rId3"/>
          <a:stretch>
            <a:fillRect/>
          </a:stretch>
        </p:blipFill>
        <p:spPr>
          <a:xfrm>
            <a:off x="7606220" y="3252354"/>
            <a:ext cx="4321320" cy="1082209"/>
          </a:xfrm>
          <a:prstGeom prst="rect">
            <a:avLst/>
          </a:prstGeom>
        </p:spPr>
      </p:pic>
    </p:spTree>
    <p:extLst>
      <p:ext uri="{BB962C8B-B14F-4D97-AF65-F5344CB8AC3E}">
        <p14:creationId xmlns:p14="http://schemas.microsoft.com/office/powerpoint/2010/main" val="784203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Текст 2"/>
              <p:cNvSpPr>
                <a:spLocks noGrp="1"/>
              </p:cNvSpPr>
              <p:nvPr>
                <p:ph type="body" idx="1"/>
              </p:nvPr>
            </p:nvSpPr>
            <p:spPr>
              <a:xfrm>
                <a:off x="139773" y="1975682"/>
                <a:ext cx="11882509" cy="4194000"/>
              </a:xfrm>
            </p:spPr>
            <p:txBody>
              <a:bodyPr/>
              <a:lstStyle/>
              <a:p>
                <a:r>
                  <a:rPr lang="en-US" sz="1600" dirty="0" smtClean="0"/>
                  <a:t>LSTM without </a:t>
                </a:r>
                <a:r>
                  <a:rPr lang="en-GB" sz="1600" dirty="0" smtClean="0"/>
                  <a:t>input gate </a:t>
                </a:r>
                <a14:m>
                  <m:oMath xmlns:m="http://schemas.openxmlformats.org/officeDocument/2006/math">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𝑖</m:t>
                        </m:r>
                      </m:e>
                      <m:sub>
                        <m:r>
                          <a:rPr lang="en-GB" sz="1600" b="0" i="1" smtClean="0">
                            <a:latin typeface="Cambria Math" panose="02040503050406030204" pitchFamily="18" charset="0"/>
                          </a:rPr>
                          <m:t>𝑡</m:t>
                        </m:r>
                      </m:sub>
                    </m:sSub>
                  </m:oMath>
                </a14:m>
                <a:r>
                  <a:rPr lang="en-US" sz="1600" dirty="0" smtClean="0"/>
                  <a:t>;</a:t>
                </a:r>
                <a:endParaRPr lang="en-US" sz="1600" dirty="0"/>
              </a:p>
              <a:p>
                <a:r>
                  <a:rPr lang="en-US" sz="1600" dirty="0"/>
                  <a:t>LSTM without forgetting </a:t>
                </a:r>
                <a:r>
                  <a:rPr lang="en-US" sz="1600" dirty="0" smtClean="0"/>
                  <a:t>gate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𝑓</m:t>
                        </m:r>
                      </m:e>
                      <m:sub>
                        <m:r>
                          <a:rPr lang="en-GB" sz="1600" b="0" i="1" smtClean="0">
                            <a:latin typeface="Cambria Math" panose="02040503050406030204" pitchFamily="18" charset="0"/>
                          </a:rPr>
                          <m:t>𝑡</m:t>
                        </m:r>
                      </m:sub>
                    </m:sSub>
                  </m:oMath>
                </a14:m>
                <a:r>
                  <a:rPr lang="en-US" sz="1600" dirty="0" smtClean="0"/>
                  <a:t>;</a:t>
                </a:r>
                <a:endParaRPr lang="en-US" sz="1600" dirty="0"/>
              </a:p>
              <a:p>
                <a:r>
                  <a:rPr lang="en-US" sz="1600" dirty="0"/>
                  <a:t>LSTM without </a:t>
                </a:r>
                <a:r>
                  <a:rPr lang="en-US" sz="1600" dirty="0" smtClean="0"/>
                  <a:t>output gate </a:t>
                </a:r>
                <a14:m>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𝑜</m:t>
                        </m:r>
                      </m:e>
                      <m:sub>
                        <m:r>
                          <a:rPr lang="en-GB" sz="1600" b="0" i="1" smtClean="0">
                            <a:latin typeface="Cambria Math" panose="02040503050406030204" pitchFamily="18" charset="0"/>
                          </a:rPr>
                          <m:t>𝑡</m:t>
                        </m:r>
                      </m:sub>
                    </m:sSub>
                  </m:oMath>
                </a14:m>
                <a:r>
                  <a:rPr lang="en-US" sz="1600" dirty="0" smtClean="0"/>
                  <a:t>;</a:t>
                </a:r>
              </a:p>
              <a:p>
                <a:r>
                  <a:rPr lang="en-US" sz="1600" dirty="0"/>
                  <a:t>LSTM without activation function </a:t>
                </a:r>
                <a14:m>
                  <m:oMath xmlns:m="http://schemas.openxmlformats.org/officeDocument/2006/math">
                    <m:r>
                      <a:rPr lang="en-US" sz="1600" i="1" smtClean="0">
                        <a:latin typeface="Cambria Math" panose="02040503050406030204" pitchFamily="18" charset="0"/>
                        <a:ea typeface="Cambria Math" panose="02040503050406030204" pitchFamily="18" charset="0"/>
                      </a:rPr>
                      <m:t>𝜎</m:t>
                    </m:r>
                    <m:r>
                      <a:rPr lang="en-GB" sz="1600" b="0" i="1" smtClean="0">
                        <a:latin typeface="Cambria Math" panose="02040503050406030204" pitchFamily="18" charset="0"/>
                        <a:ea typeface="Cambria Math" panose="02040503050406030204" pitchFamily="18" charset="0"/>
                      </a:rPr>
                      <m:t> </m:t>
                    </m:r>
                  </m:oMath>
                </a14:m>
                <a:r>
                  <a:rPr lang="en-US" sz="1600" dirty="0" smtClean="0"/>
                  <a:t>on </a:t>
                </a:r>
                <a:r>
                  <a:rPr lang="en-US" sz="1600" dirty="0"/>
                  <a:t>the input </a:t>
                </a:r>
                <a:r>
                  <a:rPr lang="en-US" sz="1600" dirty="0" smtClean="0"/>
                  <a:t>gate;</a:t>
                </a:r>
              </a:p>
              <a:p>
                <a:r>
                  <a:rPr lang="en-US" sz="1600" dirty="0"/>
                  <a:t>LSTM without activation </a:t>
                </a:r>
                <a:r>
                  <a:rPr lang="en-US" sz="1600" dirty="0" smtClean="0"/>
                  <a:t>function </a:t>
                </a:r>
                <a14:m>
                  <m:oMath xmlns:m="http://schemas.openxmlformats.org/officeDocument/2006/math">
                    <m:r>
                      <a:rPr lang="en-US" sz="1600" i="1">
                        <a:latin typeface="Cambria Math" panose="02040503050406030204" pitchFamily="18" charset="0"/>
                        <a:ea typeface="Cambria Math" panose="02040503050406030204" pitchFamily="18" charset="0"/>
                      </a:rPr>
                      <m:t>𝜎</m:t>
                    </m:r>
                  </m:oMath>
                </a14:m>
                <a:r>
                  <a:rPr lang="en-US" sz="1600" dirty="0" smtClean="0"/>
                  <a:t> </a:t>
                </a:r>
                <a:r>
                  <a:rPr lang="en-US" sz="1600" dirty="0"/>
                  <a:t>on the output </a:t>
                </a:r>
                <a:r>
                  <a:rPr lang="en-US" sz="1600" dirty="0" smtClean="0"/>
                  <a:t>gate;</a:t>
                </a:r>
              </a:p>
              <a:p>
                <a:r>
                  <a:rPr lang="en-US" sz="1600" dirty="0"/>
                  <a:t>LSTM without </a:t>
                </a:r>
                <a:r>
                  <a:rPr lang="en-US" sz="1600" dirty="0" smtClean="0"/>
                  <a:t>peepholes;</a:t>
                </a:r>
              </a:p>
              <a:p>
                <a:r>
                  <a:rPr lang="en-US" sz="1600" dirty="0" smtClean="0"/>
                  <a:t>LSTM </a:t>
                </a:r>
                <a:r>
                  <a:rPr lang="en-US" sz="1600" dirty="0"/>
                  <a:t>with connected input and forgetting gate: instead of considering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𝑖</m:t>
                        </m:r>
                      </m:e>
                      <m:sub>
                        <m:r>
                          <a:rPr lang="en-GB" sz="1600" i="1">
                            <a:latin typeface="Cambria Math" panose="02040503050406030204" pitchFamily="18" charset="0"/>
                          </a:rPr>
                          <m:t>𝑡</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GB" sz="1600" i="1">
                            <a:latin typeface="Cambria Math" panose="02040503050406030204" pitchFamily="18" charset="0"/>
                          </a:rPr>
                          <m:t>𝑓</m:t>
                        </m:r>
                      </m:e>
                      <m:sub>
                        <m:r>
                          <a:rPr lang="en-GB" sz="1600" i="1">
                            <a:latin typeface="Cambria Math" panose="02040503050406030204" pitchFamily="18" charset="0"/>
                          </a:rPr>
                          <m:t>𝑡</m:t>
                        </m:r>
                      </m:sub>
                    </m:sSub>
                  </m:oMath>
                </a14:m>
                <a:r>
                  <a:rPr lang="en-US" sz="1600" dirty="0"/>
                  <a:t> separately, we consider them as a single gate (let's call it </a:t>
                </a:r>
                <a14:m>
                  <m:oMath xmlns:m="http://schemas.openxmlformats.org/officeDocument/2006/math">
                    <m:sSub>
                      <m:sSubPr>
                        <m:ctrlPr>
                          <a:rPr lang="en-US" sz="1600" i="1">
                            <a:latin typeface="Cambria Math" panose="02040503050406030204" pitchFamily="18" charset="0"/>
                          </a:rPr>
                        </m:ctrlPr>
                      </m:sSubPr>
                      <m:e>
                        <m:r>
                          <a:rPr lang="en-GB" sz="1600" i="1">
                            <a:latin typeface="Cambria Math" panose="02040503050406030204" pitchFamily="18" charset="0"/>
                          </a:rPr>
                          <m:t>𝑓</m:t>
                        </m:r>
                      </m:e>
                      <m:sub>
                        <m:r>
                          <a:rPr lang="en-GB" sz="1600" i="1">
                            <a:latin typeface="Cambria Math" panose="02040503050406030204" pitchFamily="18" charset="0"/>
                          </a:rPr>
                          <m:t>𝑡</m:t>
                        </m:r>
                      </m:sub>
                    </m:sSub>
                  </m:oMath>
                </a14:m>
                <a:r>
                  <a:rPr lang="en-US" sz="1600" dirty="0"/>
                  <a:t>), the output of which is used to calculate </a:t>
                </a:r>
                <a14:m>
                  <m:oMath xmlns:m="http://schemas.openxmlformats.org/officeDocument/2006/math">
                    <m:sSub>
                      <m:sSubPr>
                        <m:ctrlPr>
                          <a:rPr lang="en-US" sz="1600" i="1">
                            <a:latin typeface="Cambria Math" panose="02040503050406030204" pitchFamily="18" charset="0"/>
                          </a:rPr>
                        </m:ctrlPr>
                      </m:sSubPr>
                      <m:e>
                        <m:r>
                          <a:rPr lang="en-GB" sz="1600" b="0" i="1" smtClean="0">
                            <a:latin typeface="Cambria Math" panose="02040503050406030204" pitchFamily="18" charset="0"/>
                          </a:rPr>
                          <m:t>𝑐</m:t>
                        </m:r>
                      </m:e>
                      <m:sub>
                        <m:r>
                          <a:rPr lang="en-GB" sz="1600" i="1">
                            <a:latin typeface="Cambria Math" panose="02040503050406030204" pitchFamily="18" charset="0"/>
                          </a:rPr>
                          <m:t>𝑡</m:t>
                        </m:r>
                      </m:sub>
                    </m:sSub>
                  </m:oMath>
                </a14:m>
                <a:r>
                  <a:rPr lang="en-US" sz="1600" dirty="0"/>
                  <a:t> as the coefficient of a convex linear </a:t>
                </a:r>
                <a:r>
                  <a:rPr lang="en-US" sz="1600" dirty="0" smtClean="0"/>
                  <a:t>combination;</a:t>
                </a:r>
              </a:p>
              <a:p>
                <a:r>
                  <a:rPr lang="en-US" sz="1600" dirty="0"/>
                  <a:t>LSTM with additional recurrent links on each gate; in this variant, every gate, except for its usual inputs </a:t>
                </a:r>
                <a14:m>
                  <m:oMath xmlns:m="http://schemas.openxmlformats.org/officeDocument/2006/math">
                    <m:sSub>
                      <m:sSubPr>
                        <m:ctrlPr>
                          <a:rPr lang="en-US" sz="1600" i="1">
                            <a:latin typeface="Cambria Math" panose="02040503050406030204" pitchFamily="18" charset="0"/>
                          </a:rPr>
                        </m:ctrlPr>
                      </m:sSubPr>
                      <m:e>
                        <m:r>
                          <a:rPr lang="en-GB" sz="1600" b="0" i="1" smtClean="0">
                            <a:latin typeface="Cambria Math" panose="02040503050406030204" pitchFamily="18" charset="0"/>
                          </a:rPr>
                          <m:t>𝑥</m:t>
                        </m:r>
                      </m:e>
                      <m:sub>
                        <m:r>
                          <a:rPr lang="en-GB" sz="1600" i="1">
                            <a:latin typeface="Cambria Math" panose="02040503050406030204" pitchFamily="18" charset="0"/>
                          </a:rPr>
                          <m:t>𝑡</m:t>
                        </m:r>
                      </m:sub>
                    </m:sSub>
                  </m:oMath>
                </a14:m>
                <a:r>
                  <a:rPr lang="en-US" sz="1600" dirty="0"/>
                  <a:t> </a:t>
                </a:r>
                <a:r>
                  <a:rPr lang="en-US" sz="1600" dirty="0" smtClean="0"/>
                  <a:t>and </a:t>
                </a:r>
                <a14:m>
                  <m:oMath xmlns:m="http://schemas.openxmlformats.org/officeDocument/2006/math">
                    <m:sSub>
                      <m:sSubPr>
                        <m:ctrlPr>
                          <a:rPr lang="en-US" sz="1600" i="1">
                            <a:latin typeface="Cambria Math" panose="02040503050406030204" pitchFamily="18" charset="0"/>
                          </a:rPr>
                        </m:ctrlPr>
                      </m:sSubPr>
                      <m:e>
                        <m:r>
                          <a:rPr lang="en-GB" sz="1600" b="0" i="1" smtClean="0">
                            <a:latin typeface="Cambria Math" panose="02040503050406030204" pitchFamily="18" charset="0"/>
                          </a:rPr>
                          <m:t>h</m:t>
                        </m:r>
                      </m:e>
                      <m:sub>
                        <m:r>
                          <a:rPr lang="en-GB" sz="1600" i="1">
                            <a:latin typeface="Cambria Math" panose="02040503050406030204" pitchFamily="18" charset="0"/>
                          </a:rPr>
                          <m:t>𝑡</m:t>
                        </m:r>
                        <m:r>
                          <a:rPr lang="en-GB" sz="1600" b="0" i="1" smtClean="0">
                            <a:latin typeface="Cambria Math" panose="02040503050406030204" pitchFamily="18" charset="0"/>
                          </a:rPr>
                          <m:t>−1</m:t>
                        </m:r>
                      </m:sub>
                    </m:sSub>
                  </m:oMath>
                </a14:m>
                <a:r>
                  <a:rPr lang="en-US" sz="1600" dirty="0" smtClean="0"/>
                  <a:t>, </a:t>
                </a:r>
                <a:r>
                  <a:rPr lang="en-US" sz="1600" dirty="0"/>
                  <a:t>receives the previous values of all other gates as </a:t>
                </a:r>
                <a:r>
                  <a:rPr lang="en-US" sz="1600" dirty="0" smtClean="0"/>
                  <a:t>input;</a:t>
                </a:r>
              </a:p>
              <a:p>
                <a:pPr>
                  <a:buNone/>
                </a:pPr>
                <a:r>
                  <a:rPr lang="en-US" sz="1800" dirty="0"/>
                  <a:t>The most interesting result was that LSTM with a connected input and forgetting gate, in which actually one gate less, did not yield to the base LSTM.</a:t>
                </a:r>
                <a:endParaRPr lang="en-US" sz="1800" dirty="0" smtClean="0"/>
              </a:p>
              <a:p>
                <a:endParaRPr lang="ru-RU" sz="1600"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xfrm>
                <a:off x="139773" y="1975682"/>
                <a:ext cx="11882509" cy="4194000"/>
              </a:xfrm>
              <a:blipFill>
                <a:blip r:embed="rId2"/>
                <a:stretch>
                  <a:fillRect l="-462" t="-3634"/>
                </a:stretch>
              </a:blipFill>
            </p:spPr>
            <p:txBody>
              <a:bodyPr/>
              <a:lstStyle/>
              <a:p>
                <a:r>
                  <a:rPr lang="ru-RU">
                    <a:noFill/>
                  </a:rPr>
                  <a:t> </a:t>
                </a:r>
              </a:p>
            </p:txBody>
          </p:sp>
        </mc:Fallback>
      </mc:AlternateContent>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27</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a:t>LSTM - Long Short-Term Memory</a:t>
            </a:r>
            <a:endParaRPr lang="ru-RU" dirty="0"/>
          </a:p>
        </p:txBody>
      </p:sp>
      <p:sp>
        <p:nvSpPr>
          <p:cNvPr id="6" name="TextBox 5">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7"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8"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3562790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Deep Recurrent Neural Networks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28</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3" name="Рисунок 12"/>
          <p:cNvPicPr>
            <a:picLocks noChangeAspect="1"/>
          </p:cNvPicPr>
          <p:nvPr/>
        </p:nvPicPr>
        <p:blipFill>
          <a:blip r:embed="rId2"/>
          <a:stretch>
            <a:fillRect/>
          </a:stretch>
        </p:blipFill>
        <p:spPr>
          <a:xfrm>
            <a:off x="510095" y="1911893"/>
            <a:ext cx="3936547" cy="4690907"/>
          </a:xfrm>
          <a:prstGeom prst="rect">
            <a:avLst/>
          </a:prstGeom>
        </p:spPr>
      </p:pic>
      <p:sp>
        <p:nvSpPr>
          <p:cNvPr id="14" name="Прямоугольник 13"/>
          <p:cNvSpPr/>
          <p:nvPr/>
        </p:nvSpPr>
        <p:spPr>
          <a:xfrm>
            <a:off x="5052933" y="2178040"/>
            <a:ext cx="6096000" cy="3416320"/>
          </a:xfrm>
          <a:prstGeom prst="rect">
            <a:avLst/>
          </a:prstGeom>
        </p:spPr>
        <p:txBody>
          <a:bodyPr>
            <a:spAutoFit/>
          </a:bodyPr>
          <a:lstStyle/>
          <a:p>
            <a:r>
              <a:rPr lang="en-US" dirty="0"/>
              <a:t>In deep RNNs, the hidden state information is passed to the next time step of the current layer and the current time step of the next layer.</a:t>
            </a:r>
          </a:p>
          <a:p>
            <a:endParaRPr lang="en-US" dirty="0"/>
          </a:p>
          <a:p>
            <a:r>
              <a:rPr lang="en-US" dirty="0"/>
              <a:t>There exist many different flavors of deep RNNs, such as LSTMs, GRUs, or vanilla RNNs. Conveniently these models are all available as parts of the high-level APIs of deep learning frameworks.</a:t>
            </a:r>
          </a:p>
          <a:p>
            <a:endParaRPr lang="en-US" dirty="0"/>
          </a:p>
          <a:p>
            <a:r>
              <a:rPr lang="en-US" dirty="0"/>
              <a:t>Initialization of models requires care. Overall, deep RNNs require considerable amount of work (such as learning rate and clipping) to ensure proper convergence.</a:t>
            </a:r>
            <a:endParaRPr lang="ru-RU" dirty="0"/>
          </a:p>
        </p:txBody>
      </p:sp>
    </p:spTree>
    <p:extLst>
      <p:ext uri="{BB962C8B-B14F-4D97-AF65-F5344CB8AC3E}">
        <p14:creationId xmlns:p14="http://schemas.microsoft.com/office/powerpoint/2010/main" val="337426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29</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smtClean="0"/>
              <a:t>Bidirectional </a:t>
            </a:r>
            <a:r>
              <a:rPr lang="en-US" dirty="0"/>
              <a:t>RNN</a:t>
            </a:r>
            <a:endParaRPr lang="ru-RU" dirty="0"/>
          </a:p>
        </p:txBody>
      </p:sp>
      <p:sp>
        <p:nvSpPr>
          <p:cNvPr id="6" name="TextBox 5">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7"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8"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5" name="Рисунок 14"/>
          <p:cNvPicPr>
            <a:picLocks noChangeAspect="1"/>
          </p:cNvPicPr>
          <p:nvPr/>
        </p:nvPicPr>
        <p:blipFill>
          <a:blip r:embed="rId2"/>
          <a:stretch>
            <a:fillRect/>
          </a:stretch>
        </p:blipFill>
        <p:spPr>
          <a:xfrm>
            <a:off x="807742" y="1836292"/>
            <a:ext cx="8023874" cy="4596320"/>
          </a:xfrm>
          <a:prstGeom prst="rect">
            <a:avLst/>
          </a:prstGeom>
        </p:spPr>
      </p:pic>
      <p:sp>
        <p:nvSpPr>
          <p:cNvPr id="16" name="Прямоугольник 15"/>
          <p:cNvSpPr/>
          <p:nvPr/>
        </p:nvSpPr>
        <p:spPr>
          <a:xfrm>
            <a:off x="9075215" y="2769496"/>
            <a:ext cx="2899063" cy="1477328"/>
          </a:xfrm>
          <a:prstGeom prst="rect">
            <a:avLst/>
          </a:prstGeom>
        </p:spPr>
        <p:txBody>
          <a:bodyPr wrap="square">
            <a:spAutoFit/>
          </a:bodyPr>
          <a:lstStyle/>
          <a:p>
            <a:pPr algn="just"/>
            <a:r>
              <a:rPr lang="en-US" dirty="0"/>
              <a:t>The motivation is to get a state that reflects the context both on the left and on the right for each element of the sequence.</a:t>
            </a:r>
            <a:endParaRPr lang="ru-RU" dirty="0"/>
          </a:p>
        </p:txBody>
      </p:sp>
    </p:spTree>
    <p:extLst>
      <p:ext uri="{BB962C8B-B14F-4D97-AF65-F5344CB8AC3E}">
        <p14:creationId xmlns:p14="http://schemas.microsoft.com/office/powerpoint/2010/main" val="206614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smtClean="0"/>
              <a:t>Sequence data examples</a:t>
            </a:r>
            <a:endParaRPr lang="ru-RU" dirty="0"/>
          </a:p>
        </p:txBody>
      </p:sp>
      <p:pic>
        <p:nvPicPr>
          <p:cNvPr id="13" name="Рисунок 12"/>
          <p:cNvPicPr>
            <a:picLocks noChangeAspect="1"/>
          </p:cNvPicPr>
          <p:nvPr/>
        </p:nvPicPr>
        <p:blipFill rotWithShape="1">
          <a:blip r:embed="rId2"/>
          <a:srcRect l="1" t="12500" r="-170" b="3996"/>
          <a:stretch/>
        </p:blipFill>
        <p:spPr>
          <a:xfrm>
            <a:off x="612181" y="2275115"/>
            <a:ext cx="8925770" cy="4117286"/>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2144126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Encoder-Decoder Architecture</a:t>
            </a:r>
            <a:endParaRPr lang="ru-RU" dirty="0"/>
          </a:p>
        </p:txBody>
      </p:sp>
      <p:pic>
        <p:nvPicPr>
          <p:cNvPr id="13" name="Рисунок 12"/>
          <p:cNvPicPr>
            <a:picLocks noChangeAspect="1"/>
          </p:cNvPicPr>
          <p:nvPr/>
        </p:nvPicPr>
        <p:blipFill>
          <a:blip r:embed="rId2"/>
          <a:stretch>
            <a:fillRect/>
          </a:stretch>
        </p:blipFill>
        <p:spPr>
          <a:xfrm>
            <a:off x="1085700" y="3807726"/>
            <a:ext cx="8410155" cy="1534885"/>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30</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4" name="TextBox 13"/>
          <p:cNvSpPr txBox="1"/>
          <p:nvPr/>
        </p:nvSpPr>
        <p:spPr>
          <a:xfrm>
            <a:off x="743759" y="2053400"/>
            <a:ext cx="1574898" cy="1754326"/>
          </a:xfrm>
          <a:prstGeom prst="rect">
            <a:avLst/>
          </a:prstGeom>
          <a:noFill/>
        </p:spPr>
        <p:txBody>
          <a:bodyPr wrap="square" rtlCol="0">
            <a:spAutoFit/>
          </a:bodyPr>
          <a:lstStyle/>
          <a:p>
            <a:r>
              <a:rPr lang="ru-RU" dirty="0" smtClean="0"/>
              <a:t>Это кошка</a:t>
            </a:r>
          </a:p>
          <a:p>
            <a:endParaRPr lang="ru-RU" dirty="0"/>
          </a:p>
          <a:p>
            <a:r>
              <a:rPr lang="en-GB" dirty="0" smtClean="0"/>
              <a:t>It is a cat</a:t>
            </a:r>
          </a:p>
          <a:p>
            <a:endParaRPr lang="en-GB" dirty="0"/>
          </a:p>
          <a:p>
            <a:r>
              <a:rPr lang="en-GB" dirty="0" err="1"/>
              <a:t>C'est</a:t>
            </a:r>
            <a:r>
              <a:rPr lang="en-GB" dirty="0"/>
              <a:t> un chat</a:t>
            </a:r>
          </a:p>
          <a:p>
            <a:endParaRPr lang="ru-RU" dirty="0"/>
          </a:p>
        </p:txBody>
      </p:sp>
    </p:spTree>
    <p:extLst>
      <p:ext uri="{BB962C8B-B14F-4D97-AF65-F5344CB8AC3E}">
        <p14:creationId xmlns:p14="http://schemas.microsoft.com/office/powerpoint/2010/main" val="511842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Sequence to Sequence Learning</a:t>
            </a:r>
            <a:endParaRPr lang="ru-RU" dirty="0"/>
          </a:p>
        </p:txBody>
      </p:sp>
      <p:pic>
        <p:nvPicPr>
          <p:cNvPr id="13" name="Рисунок 12"/>
          <p:cNvPicPr>
            <a:picLocks noChangeAspect="1"/>
          </p:cNvPicPr>
          <p:nvPr/>
        </p:nvPicPr>
        <p:blipFill>
          <a:blip r:embed="rId2"/>
          <a:stretch>
            <a:fillRect/>
          </a:stretch>
        </p:blipFill>
        <p:spPr>
          <a:xfrm>
            <a:off x="807742" y="2677885"/>
            <a:ext cx="8027932" cy="2699658"/>
          </a:xfrm>
          <a:prstGeom prst="rect">
            <a:avLst/>
          </a:prstGeom>
        </p:spPr>
      </p:pic>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31</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1147159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Sequence to Sequence Learning</a:t>
            </a:r>
            <a:endParaRPr lang="ru-RU" dirty="0"/>
          </a:p>
        </p:txBody>
      </p:sp>
      <p:sp>
        <p:nvSpPr>
          <p:cNvPr id="3" name="Текст 2"/>
          <p:cNvSpPr>
            <a:spLocks noGrp="1"/>
          </p:cNvSpPr>
          <p:nvPr>
            <p:ph type="body" idx="1"/>
          </p:nvPr>
        </p:nvSpPr>
        <p:spPr/>
        <p:txBody>
          <a:bodyPr/>
          <a:lstStyle/>
          <a:p>
            <a:endParaRPr lang="ru-RU"/>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32</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3" name="Рисунок 12"/>
          <p:cNvPicPr>
            <a:picLocks noChangeAspect="1"/>
          </p:cNvPicPr>
          <p:nvPr/>
        </p:nvPicPr>
        <p:blipFill>
          <a:blip r:embed="rId2"/>
          <a:stretch>
            <a:fillRect/>
          </a:stretch>
        </p:blipFill>
        <p:spPr>
          <a:xfrm>
            <a:off x="612181" y="1954071"/>
            <a:ext cx="10942383" cy="3825457"/>
          </a:xfrm>
          <a:prstGeom prst="rect">
            <a:avLst/>
          </a:prstGeom>
        </p:spPr>
      </p:pic>
    </p:spTree>
    <p:extLst>
      <p:ext uri="{BB962C8B-B14F-4D97-AF65-F5344CB8AC3E}">
        <p14:creationId xmlns:p14="http://schemas.microsoft.com/office/powerpoint/2010/main" val="405756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Sequence to Sequence Learning</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33</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3" name="Рисунок 12"/>
          <p:cNvPicPr>
            <a:picLocks noChangeAspect="1"/>
          </p:cNvPicPr>
          <p:nvPr/>
        </p:nvPicPr>
        <p:blipFill>
          <a:blip r:embed="rId2"/>
          <a:stretch>
            <a:fillRect/>
          </a:stretch>
        </p:blipFill>
        <p:spPr>
          <a:xfrm>
            <a:off x="416620" y="2688091"/>
            <a:ext cx="4362450" cy="3571875"/>
          </a:xfrm>
          <a:prstGeom prst="rect">
            <a:avLst/>
          </a:prstGeom>
        </p:spPr>
      </p:pic>
      <p:pic>
        <p:nvPicPr>
          <p:cNvPr id="14" name="Рисунок 13"/>
          <p:cNvPicPr>
            <a:picLocks noChangeAspect="1"/>
          </p:cNvPicPr>
          <p:nvPr/>
        </p:nvPicPr>
        <p:blipFill>
          <a:blip r:embed="rId3"/>
          <a:stretch>
            <a:fillRect/>
          </a:stretch>
        </p:blipFill>
        <p:spPr>
          <a:xfrm>
            <a:off x="5062098" y="2688091"/>
            <a:ext cx="4657725" cy="3371850"/>
          </a:xfrm>
          <a:prstGeom prst="rect">
            <a:avLst/>
          </a:prstGeom>
        </p:spPr>
      </p:pic>
    </p:spTree>
    <p:extLst>
      <p:ext uri="{BB962C8B-B14F-4D97-AF65-F5344CB8AC3E}">
        <p14:creationId xmlns:p14="http://schemas.microsoft.com/office/powerpoint/2010/main" val="312753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Time delay neural network (TDNN)</a:t>
            </a:r>
            <a:endParaRPr lang="ru-RU" dirty="0"/>
          </a:p>
        </p:txBody>
      </p:sp>
      <p:sp>
        <p:nvSpPr>
          <p:cNvPr id="3" name="Текст 2"/>
          <p:cNvSpPr>
            <a:spLocks noGrp="1"/>
          </p:cNvSpPr>
          <p:nvPr>
            <p:ph type="body" idx="1"/>
          </p:nvPr>
        </p:nvSpPr>
        <p:spPr>
          <a:xfrm>
            <a:off x="6354665" y="2247246"/>
            <a:ext cx="5711644" cy="3216979"/>
          </a:xfrm>
        </p:spPr>
        <p:txBody>
          <a:bodyPr/>
          <a:lstStyle/>
          <a:p>
            <a:pPr algn="just"/>
            <a:r>
              <a:rPr lang="en-US" sz="2000" dirty="0"/>
              <a:t>Time delay neural network (TDNN) </a:t>
            </a:r>
            <a:r>
              <a:rPr lang="en-US" sz="2000" dirty="0" smtClean="0"/>
              <a:t>is </a:t>
            </a:r>
            <a:r>
              <a:rPr lang="en-US" sz="2000" dirty="0"/>
              <a:t>a multilayer artificial neural network architecture whose purpose is to 1) classify patterns with shift-invariance, and 2) model context at each layer of the network</a:t>
            </a:r>
            <a:r>
              <a:rPr lang="en-US" sz="2000" dirty="0" smtClean="0"/>
              <a:t>.</a:t>
            </a:r>
            <a:endParaRPr lang="ru-RU" sz="2000" dirty="0" smtClean="0"/>
          </a:p>
          <a:p>
            <a:pPr algn="just"/>
            <a:r>
              <a:rPr lang="en-US" sz="2000" dirty="0"/>
              <a:t>The point is that the network inputs, arriving as a sequence, are fed to the network input not one by one, but sequentially with delays; in the case of TDNN, only that the delays may be different, and in some cases even automatically tuned.</a:t>
            </a:r>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34</a:t>
            </a:fld>
            <a:endParaRPr lang="en">
              <a:solidFill>
                <a:srgbClr val="000000"/>
              </a:solidFill>
            </a:endParaRPr>
          </a:p>
        </p:txBody>
      </p:sp>
      <p:sp>
        <p:nvSpPr>
          <p:cNvPr id="5" name="TextBox 4">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6"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7"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2050" name="Picture 2" descr="ÐÐ°ÑÑÐ¸Ð½ÐºÐ¸ Ð¿Ð¾ Ð·Ð°Ð¿ÑÐ¾ÑÑ time-delay neural networks, TD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23" y="1948468"/>
            <a:ext cx="5952123" cy="4464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286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Текст 2"/>
              <p:cNvSpPr>
                <a:spLocks noGrp="1"/>
              </p:cNvSpPr>
              <p:nvPr>
                <p:ph type="body" idx="1"/>
              </p:nvPr>
            </p:nvSpPr>
            <p:spPr>
              <a:xfrm>
                <a:off x="416620" y="2601073"/>
                <a:ext cx="11356280" cy="2604773"/>
              </a:xfrm>
            </p:spPr>
            <p:txBody>
              <a:bodyPr/>
              <a:lstStyle/>
              <a:p>
                <a:r>
                  <a:rPr lang="en-GB" dirty="0" smtClean="0"/>
                  <a:t>How to calculate error and SGD in RNN?</a:t>
                </a:r>
              </a:p>
              <a:p>
                <a:pP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h</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𝑖</m:t>
                          </m:r>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smtClean="0"/>
              </a:p>
              <a:p>
                <a:pPr algn="ctr">
                  <a:buNone/>
                </a:pPr>
                <a14:m>
                  <m:oMath xmlns:m="http://schemas.openxmlformats.org/officeDocument/2006/math">
                    <m:sSub>
                      <m:sSubPr>
                        <m:ctrlPr>
                          <a:rPr lang="ru-RU"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6</m:t>
                        </m:r>
                      </m:sub>
                    </m:sSub>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4</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5</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2</m:t>
                            </m:r>
                          </m:sub>
                        </m:sSub>
                      </m:e>
                    </m:d>
                    <m:r>
                      <a:rPr lang="en-GB" b="0" i="1" smtClean="0">
                        <a:latin typeface="Cambria Math" panose="02040503050406030204" pitchFamily="18" charset="0"/>
                      </a:rPr>
                      <m:t>=</m:t>
                    </m:r>
                    <m:r>
                      <a:rPr lang="en-GB" i="1">
                        <a:latin typeface="Cambria Math" panose="02040503050406030204" pitchFamily="18" charset="0"/>
                      </a:rPr>
                      <m:t>𝑓</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4</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5</m:t>
                            </m:r>
                          </m:sub>
                        </m:sSub>
                        <m:r>
                          <a:rPr lang="en-GB" i="1">
                            <a:latin typeface="Cambria Math" panose="02040503050406030204" pitchFamily="18" charset="0"/>
                          </a:rPr>
                          <m:t>,</m:t>
                        </m:r>
                        <m:r>
                          <a:rPr lang="en-GB" b="0" i="1" smtClean="0">
                            <a:latin typeface="Cambria Math" panose="02040503050406030204" pitchFamily="18" charset="0"/>
                          </a:rPr>
                          <m:t>h</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4</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1</m:t>
                            </m:r>
                          </m:sub>
                        </m:sSub>
                      </m:e>
                    </m:d>
                  </m:oMath>
                </a14:m>
                <a:r>
                  <a:rPr lang="en-GB" dirty="0" smtClean="0"/>
                  <a:t>)=</a:t>
                </a:r>
                <a14:m>
                  <m:oMath xmlns:m="http://schemas.openxmlformats.org/officeDocument/2006/math">
                    <m:r>
                      <a:rPr lang="en-GB" i="1">
                        <a:latin typeface="Cambria Math" panose="02040503050406030204" pitchFamily="18" charset="0"/>
                      </a:rPr>
                      <m:t>𝑓</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4</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5</m:t>
                            </m:r>
                          </m:sub>
                        </m:sSub>
                        <m:r>
                          <a:rPr lang="en-GB" i="1">
                            <a:latin typeface="Cambria Math" panose="02040503050406030204" pitchFamily="18" charset="0"/>
                          </a:rPr>
                          <m:t>,</m:t>
                        </m:r>
                        <m:r>
                          <a:rPr lang="en-GB" i="1">
                            <a:latin typeface="Cambria Math" panose="02040503050406030204" pitchFamily="18" charset="0"/>
                          </a:rPr>
                          <m:t>h</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4</m:t>
                            </m:r>
                          </m:sub>
                        </m:sSub>
                        <m:r>
                          <a:rPr lang="en-GB" i="1">
                            <a:latin typeface="Cambria Math" panose="02040503050406030204" pitchFamily="18" charset="0"/>
                          </a:rPr>
                          <m:t>,</m:t>
                        </m:r>
                        <m:r>
                          <a:rPr lang="en-GB" b="0" i="1" smtClean="0">
                            <a:latin typeface="Cambria Math" panose="02040503050406030204" pitchFamily="18" charset="0"/>
                          </a:rPr>
                          <m:t>h</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oMath>
                </a14:m>
                <a:endParaRPr lang="en-GB" dirty="0" smtClean="0"/>
              </a:p>
              <a:p>
                <a:pPr algn="just">
                  <a:buNone/>
                </a:pPr>
                <a:r>
                  <a:rPr lang="en-US" sz="2000" dirty="0" smtClean="0"/>
                  <a:t>It </a:t>
                </a:r>
                <a:r>
                  <a:rPr lang="en-US" sz="2000" dirty="0"/>
                  <a:t>can be said that at every step the network creates several copies of itself. Each of these copies accepts the current window as input at a certain point in time (a certain part of the sequence) and the value obtained from the previous copy, </a:t>
                </a:r>
                <a:r>
                  <a:rPr lang="en-US" sz="2000" dirty="0" smtClean="0"/>
                  <a:t>then</a:t>
                </a:r>
                <a:r>
                  <a:rPr lang="ru-RU" sz="2000" dirty="0" smtClean="0"/>
                  <a:t> </a:t>
                </a:r>
                <a:r>
                  <a:rPr lang="en-GB" sz="2000" dirty="0" smtClean="0"/>
                  <a:t>in the different ways</a:t>
                </a:r>
                <a:r>
                  <a:rPr lang="en-US" sz="2000" dirty="0" smtClean="0"/>
                  <a:t> </a:t>
                </a:r>
                <a:r>
                  <a:rPr lang="en-US" sz="2000" dirty="0"/>
                  <a:t>combines them and transfers the resulting result to the next element. Thus, at each step we actually train a deep neural network in which we have already seen as many layers as elements in a sequence. Its main difference from the </a:t>
                </a:r>
                <a:r>
                  <a:rPr lang="en-GB" sz="2000" dirty="0" smtClean="0"/>
                  <a:t>ordinary</a:t>
                </a:r>
                <a:r>
                  <a:rPr lang="en-US" sz="2000" dirty="0" smtClean="0"/>
                  <a:t> </a:t>
                </a:r>
                <a:r>
                  <a:rPr lang="en-US" sz="2000" dirty="0"/>
                  <a:t>neural network, which we have considered so far, is that the weights </a:t>
                </a:r>
                <a:r>
                  <a:rPr lang="en-US" sz="2000" dirty="0" smtClean="0"/>
                  <a:t>are each </a:t>
                </a:r>
                <a:r>
                  <a:rPr lang="en-US" sz="2000" dirty="0"/>
                  <a:t>layer is the same, all layers share the same variables among themselves (shared weights).</a:t>
                </a:r>
                <a:endParaRPr lang="ru-RU" sz="2000"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xfrm>
                <a:off x="416620" y="2601073"/>
                <a:ext cx="11356280" cy="2604773"/>
              </a:xfrm>
              <a:blipFill>
                <a:blip r:embed="rId2"/>
                <a:stretch>
                  <a:fillRect l="-805" t="-29742" r="-590" b="-32319"/>
                </a:stretch>
              </a:blipFill>
            </p:spPr>
            <p:txBody>
              <a:bodyPr/>
              <a:lstStyle/>
              <a:p>
                <a:r>
                  <a:rPr lang="ru-RU">
                    <a:noFill/>
                  </a:rPr>
                  <a:t> </a:t>
                </a:r>
              </a:p>
            </p:txBody>
          </p:sp>
        </mc:Fallback>
      </mc:AlternateContent>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35</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US" dirty="0" smtClean="0"/>
              <a:t>Recurrent </a:t>
            </a:r>
            <a:r>
              <a:rPr lang="en-US" dirty="0"/>
              <a:t>neural network (RNN)</a:t>
            </a:r>
            <a:endParaRPr lang="ru-RU" dirty="0"/>
          </a:p>
        </p:txBody>
      </p:sp>
      <p:sp>
        <p:nvSpPr>
          <p:cNvPr id="6" name="TextBox 5">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7"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8"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2694580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Phased LSTM</a:t>
            </a:r>
            <a:endParaRPr lang="ru-RU" dirty="0"/>
          </a:p>
        </p:txBody>
      </p:sp>
      <mc:AlternateContent xmlns:mc="http://schemas.openxmlformats.org/markup-compatibility/2006" xmlns:a14="http://schemas.microsoft.com/office/drawing/2010/main">
        <mc:Choice Requires="a14">
          <p:sp>
            <p:nvSpPr>
              <p:cNvPr id="3" name="Текст 2"/>
              <p:cNvSpPr>
                <a:spLocks noGrp="1"/>
              </p:cNvSpPr>
              <p:nvPr>
                <p:ph type="body" idx="1"/>
              </p:nvPr>
            </p:nvSpPr>
            <p:spPr>
              <a:xfrm>
                <a:off x="139773" y="2482947"/>
                <a:ext cx="11653520" cy="3304223"/>
              </a:xfrm>
            </p:spPr>
            <p:txBody>
              <a:bodyPr/>
              <a:lstStyle/>
              <a:p>
                <a:r>
                  <a:rPr lang="en-US" dirty="0" smtClean="0"/>
                  <a:t>In article [</a:t>
                </a:r>
                <a:r>
                  <a:rPr lang="en-US" dirty="0"/>
                  <a:t>Phased LSTM: Accelerating Recurrent Network Training </a:t>
                </a:r>
                <a:r>
                  <a:rPr lang="en-US" dirty="0" smtClean="0"/>
                  <a:t>for Long </a:t>
                </a:r>
                <a:r>
                  <a:rPr lang="en-US" dirty="0"/>
                  <a:t>or Event-based Sequences</a:t>
                </a:r>
                <a:r>
                  <a:rPr lang="en-US" dirty="0" smtClean="0"/>
                  <a:t>] it </a:t>
                </a:r>
                <a:r>
                  <a:rPr lang="en-US" dirty="0"/>
                  <a:t>is proposed to add one more gate to the </a:t>
                </a:r>
                <a:r>
                  <a:rPr lang="en-US" dirty="0" smtClean="0"/>
                  <a:t>LSTM -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GB" i="1">
                            <a:latin typeface="Cambria Math" panose="02040503050406030204" pitchFamily="18" charset="0"/>
                          </a:rPr>
                          <m:t>𝑡</m:t>
                        </m:r>
                      </m:sub>
                    </m:sSub>
                  </m:oMath>
                </a14:m>
                <a:r>
                  <a:rPr lang="en-US" dirty="0"/>
                  <a:t> time </a:t>
                </a:r>
                <a:r>
                  <a:rPr lang="en-US" dirty="0" smtClean="0"/>
                  <a:t>gate, </a:t>
                </a:r>
                <a:r>
                  <a:rPr lang="en-US" dirty="0"/>
                  <a:t>that opens and closes periodically depending on three parameters: the </a:t>
                </a:r>
                <a:r>
                  <a:rPr lang="en-US" dirty="0" smtClean="0"/>
                  <a:t>parameter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dirty="0" smtClean="0"/>
                  <a:t> </a:t>
                </a:r>
                <a:r>
                  <a:rPr lang="en-US" dirty="0"/>
                  <a:t>defines the period (as a regular real number),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𝑜𝑛</m:t>
                        </m:r>
                      </m:sub>
                    </m:sSub>
                  </m:oMath>
                </a14:m>
                <a:r>
                  <a:rPr lang="en-US" dirty="0" smtClean="0"/>
                  <a:t>determines </a:t>
                </a:r>
                <a:r>
                  <a:rPr lang="en-US" dirty="0"/>
                  <a:t>how much of the time this gate will be open, and the parameter </a:t>
                </a:r>
                <a14:m>
                  <m:oMath xmlns:m="http://schemas.openxmlformats.org/officeDocument/2006/math">
                    <m:r>
                      <a:rPr lang="en-US" b="0" i="1" smtClean="0">
                        <a:latin typeface="Cambria Math" panose="02040503050406030204" pitchFamily="18" charset="0"/>
                      </a:rPr>
                      <m:t>𝑠</m:t>
                    </m:r>
                  </m:oMath>
                </a14:m>
                <a:r>
                  <a:rPr lang="en-US" dirty="0" smtClean="0"/>
                  <a:t> is </a:t>
                </a:r>
                <a:r>
                  <a:rPr lang="en-US" dirty="0"/>
                  <a:t>the phase shift of each gate within the period</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𝜏</m:t>
                    </m:r>
                    <m:r>
                      <a:rPr lang="en-US" b="0" i="0" smtClean="0">
                        <a:latin typeface="Cambria Math" panose="02040503050406030204" pitchFamily="18" charset="0"/>
                        <a:ea typeface="Cambria Math" panose="02040503050406030204" pitchFamily="18" charset="0"/>
                      </a:rPr>
                      <m:t>. </m:t>
                    </m:r>
                  </m:oMath>
                </a14:m>
                <a:r>
                  <a:rPr lang="en-US" dirty="0"/>
                  <a:t>It is easiest to write through the auxiliary variable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rPr>
                          <m:t>𝑡</m:t>
                        </m:r>
                      </m:sub>
                    </m:sSub>
                  </m:oMath>
                </a14:m>
                <a:r>
                  <a:rPr lang="en-US" dirty="0" smtClean="0"/>
                  <a:t>, showing </a:t>
                </a:r>
                <a:r>
                  <a:rPr lang="en-US" dirty="0"/>
                  <a:t>which part of the period the gate of time is in</a:t>
                </a:r>
                <a:r>
                  <a:rPr lang="en-US" dirty="0" smtClean="0"/>
                  <a:t>:</a:t>
                </a:r>
              </a:p>
              <a:p>
                <a:pP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𝜏</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GB" i="1">
                              <a:latin typeface="Cambria Math" panose="02040503050406030204" pitchFamily="18" charset="0"/>
                            </a:rPr>
                            <m:t>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𝑜𝑛</m:t>
                                        </m:r>
                                      </m:sub>
                                    </m:sSub>
                                  </m:den>
                                </m:f>
                                <m:r>
                                  <m:rPr>
                                    <m:brk m:alnAt="7"/>
                                  </m:rPr>
                                  <a:rPr lang="en-US" b="0" i="1" smtClean="0">
                                    <a:latin typeface="Cambria Math" panose="02040503050406030204" pitchFamily="18" charset="0"/>
                                  </a:rPr>
                                  <m:t>,</m:t>
                                </m:r>
                              </m:e>
                              <m:e>
                                <m:r>
                                  <a:rPr lang="en-US" b="0" i="1" smtClean="0">
                                    <a:latin typeface="Cambria Math" panose="02040503050406030204" pitchFamily="18" charset="0"/>
                                  </a:rPr>
                                  <m:t>𝑖𝑓</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rPr>
                                      <m:t>𝑡</m:t>
                                    </m:r>
                                  </m:sub>
                                </m:sSub>
                                <m:r>
                                  <a:rPr lang="en-US" b="0" i="1" smtClean="0">
                                    <a:latin typeface="Cambria Math" panose="02040503050406030204" pitchFamily="18" charset="0"/>
                                  </a:rPr>
                                  <m:t>&lt;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𝑜𝑛</m:t>
                                    </m:r>
                                  </m:sub>
                                </m:sSub>
                                <m:r>
                                  <a:rPr lang="en-US" b="0" i="1" smtClean="0">
                                    <a:latin typeface="Cambria Math" panose="02040503050406030204" pitchFamily="18" charset="0"/>
                                  </a:rPr>
                                  <m:t>,</m:t>
                                </m:r>
                              </m:e>
                            </m:mr>
                            <m:mr>
                              <m:e>
                                <m:r>
                                  <a:rPr lang="en-US" b="0" i="1" smtClean="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𝑜𝑛</m:t>
                                        </m:r>
                                      </m:sub>
                                    </m:sSub>
                                  </m:den>
                                </m:f>
                                <m:r>
                                  <a:rPr lang="en-US" b="0" i="1" smtClean="0">
                                    <a:latin typeface="Cambria Math" panose="02040503050406030204" pitchFamily="18" charset="0"/>
                                  </a:rPr>
                                  <m:t>,</m:t>
                                </m:r>
                              </m:e>
                              <m:e>
                                <m:r>
                                  <a:rPr lang="en-US" b="0" i="1" smtClean="0">
                                    <a:latin typeface="Cambria Math" panose="02040503050406030204" pitchFamily="18" charset="0"/>
                                  </a:rPr>
                                  <m:t>𝑖𝑓</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𝑜𝑛</m:t>
                                    </m:r>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rPr>
                                      <m:t>𝑡</m:t>
                                    </m:r>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𝑜𝑛</m:t>
                                    </m:r>
                                  </m:sub>
                                </m:sSub>
                                <m:r>
                                  <a:rPr lang="en-US" b="0" i="1" smtClean="0">
                                    <a:latin typeface="Cambria Math" panose="02040503050406030204" pitchFamily="18" charset="0"/>
                                  </a:rPr>
                                  <m:t>,</m:t>
                                </m:r>
                              </m:e>
                            </m:mr>
                            <m:mr>
                              <m:e>
                                <m:r>
                                  <a:rPr lang="en-US" b="0" i="1" smtClean="0">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𝜙</m:t>
                                    </m:r>
                                  </m:e>
                                  <m:sub>
                                    <m:r>
                                      <a:rPr lang="en-US" i="1">
                                        <a:latin typeface="Cambria Math" panose="02040503050406030204" pitchFamily="18" charset="0"/>
                                      </a:rPr>
                                      <m:t>𝑡</m:t>
                                    </m:r>
                                  </m:sub>
                                </m:sSub>
                              </m:e>
                              <m:e>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𝑜𝑡h𝑒𝑟</m:t>
                                </m:r>
                                <m:r>
                                  <a:rPr lang="en-US" b="0" i="1" smtClean="0">
                                    <a:latin typeface="Cambria Math" panose="02040503050406030204" pitchFamily="18" charset="0"/>
                                  </a:rPr>
                                  <m:t> </m:t>
                                </m:r>
                                <m:r>
                                  <a:rPr lang="en-US" b="0" i="1" smtClean="0">
                                    <a:latin typeface="Cambria Math" panose="02040503050406030204" pitchFamily="18" charset="0"/>
                                  </a:rPr>
                                  <m:t>𝑐𝑎𝑠𝑒𝑠</m:t>
                                </m:r>
                              </m:e>
                            </m:mr>
                          </m:m>
                        </m:e>
                      </m:d>
                    </m:oMath>
                  </m:oMathPara>
                </a14:m>
                <a:endParaRPr lang="en-US" dirty="0"/>
              </a:p>
            </p:txBody>
          </p:sp>
        </mc:Choice>
        <mc:Fallback xmlns="">
          <p:sp>
            <p:nvSpPr>
              <p:cNvPr id="3" name="Текст 2"/>
              <p:cNvSpPr>
                <a:spLocks noGrp="1" noRot="1" noChangeAspect="1" noMove="1" noResize="1" noEditPoints="1" noAdjustHandles="1" noChangeArrowheads="1" noChangeShapeType="1" noTextEdit="1"/>
              </p:cNvSpPr>
              <p:nvPr>
                <p:ph type="body" idx="1"/>
              </p:nvPr>
            </p:nvSpPr>
            <p:spPr>
              <a:xfrm>
                <a:off x="139773" y="2482947"/>
                <a:ext cx="11653520" cy="3304223"/>
              </a:xfrm>
              <a:blipFill rotWithShape="0">
                <a:blip r:embed="rId2"/>
                <a:stretch>
                  <a:fillRect l="-837" t="-24354" r="-732" b="-18081"/>
                </a:stretch>
              </a:blipFill>
            </p:spPr>
            <p:txBody>
              <a:bodyPr/>
              <a:lstStyle/>
              <a:p>
                <a:r>
                  <a:rPr lang="ru-RU">
                    <a:noFill/>
                  </a:rPr>
                  <a:t> </a:t>
                </a:r>
              </a:p>
            </p:txBody>
          </p:sp>
        </mc:Fallback>
      </mc:AlternateContent>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36</a:t>
            </a:fld>
            <a:endParaRPr lang="en">
              <a:solidFill>
                <a:srgbClr val="000000"/>
              </a:solidFill>
            </a:endParaRPr>
          </a:p>
        </p:txBody>
      </p:sp>
      <p:sp>
        <p:nvSpPr>
          <p:cNvPr id="5" name="TextBox 4">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6"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7"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101087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sp>
        <p:nvSpPr>
          <p:cNvPr id="5" name="Заголовок 1"/>
          <p:cNvSpPr>
            <a:spLocks noGrp="1"/>
          </p:cNvSpPr>
          <p:nvPr>
            <p:ph type="title"/>
          </p:nvPr>
        </p:nvSpPr>
        <p:spPr>
          <a:xfrm>
            <a:off x="1085700" y="523433"/>
            <a:ext cx="7323200" cy="1021600"/>
          </a:xfrm>
        </p:spPr>
        <p:txBody>
          <a:bodyPr/>
          <a:lstStyle/>
          <a:p>
            <a:r>
              <a:rPr lang="en-GB" dirty="0"/>
              <a:t>M</a:t>
            </a:r>
            <a:r>
              <a:rPr lang="en-US" dirty="0" err="1" smtClean="0"/>
              <a:t>ain</a:t>
            </a:r>
            <a:r>
              <a:rPr lang="en-US" dirty="0" smtClean="0"/>
              <a:t> </a:t>
            </a:r>
            <a:r>
              <a:rPr lang="en-US" dirty="0"/>
              <a:t>types of machine learning tasks associated with sequences</a:t>
            </a:r>
            <a:endParaRPr lang="ru-RU" dirty="0"/>
          </a:p>
        </p:txBody>
      </p:sp>
      <p:sp>
        <p:nvSpPr>
          <p:cNvPr id="6" name="TextBox 5">
            <a:extLst>
              <a:ext uri="{FF2B5EF4-FFF2-40B4-BE49-F238E27FC236}">
                <a16:creationId xmlns:a16="http://schemas.microsoft.com/office/drawing/2014/main" id="{4592A1A5-B1AE-43C2-A190-BA22FAA85265}"/>
              </a:ext>
            </a:extLst>
          </p:cNvPr>
          <p:cNvSpPr txBox="1"/>
          <p:nvPr/>
        </p:nvSpPr>
        <p:spPr>
          <a:xfrm>
            <a:off x="139773" y="6464300"/>
            <a:ext cx="3331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1000"/>
              </a:spcAft>
              <a:buClr>
                <a:srgbClr val="002060"/>
              </a:buClr>
              <a:buSzPct val="100000"/>
              <a:buFontTx/>
              <a:buNone/>
              <a:tabLst/>
              <a:defRPr/>
            </a:pPr>
            <a:r>
              <a:rPr kumimoji="0" lang="en-US" sz="1200" b="0" i="0" u="none" strike="noStrike" kern="0" cap="none" spc="0" normalizeH="0" baseline="0" noProof="0" dirty="0">
                <a:ln>
                  <a:noFill/>
                </a:ln>
                <a:solidFill>
                  <a:srgbClr val="263248"/>
                </a:solidFill>
                <a:effectLst/>
                <a:uLnTx/>
                <a:uFillTx/>
                <a:latin typeface="Roboto Condensed Light"/>
                <a:ea typeface="+mn-ea"/>
                <a:cs typeface="+mn-cs"/>
                <a:sym typeface="Roboto Condensed Light"/>
              </a:rPr>
              <a:t>KNRTU-KAI | TU ILMENAU | Neural Networks</a:t>
            </a:r>
          </a:p>
        </p:txBody>
      </p:sp>
      <p:grpSp>
        <p:nvGrpSpPr>
          <p:cNvPr id="7"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8"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6" name="Рисунок 15"/>
          <p:cNvPicPr>
            <a:picLocks noChangeAspect="1"/>
          </p:cNvPicPr>
          <p:nvPr/>
        </p:nvPicPr>
        <p:blipFill rotWithShape="1">
          <a:blip r:embed="rId3"/>
          <a:srcRect b="13066"/>
          <a:stretch/>
        </p:blipFill>
        <p:spPr>
          <a:xfrm>
            <a:off x="416620" y="1998148"/>
            <a:ext cx="11130172" cy="2771307"/>
          </a:xfrm>
          <a:prstGeom prst="rect">
            <a:avLst/>
          </a:prstGeom>
        </p:spPr>
      </p:pic>
      <p:sp>
        <p:nvSpPr>
          <p:cNvPr id="17" name="Прямоугольник 16"/>
          <p:cNvSpPr/>
          <p:nvPr/>
        </p:nvSpPr>
        <p:spPr>
          <a:xfrm>
            <a:off x="340420" y="5320075"/>
            <a:ext cx="11458486" cy="923330"/>
          </a:xfrm>
          <a:prstGeom prst="rect">
            <a:avLst/>
          </a:prstGeom>
        </p:spPr>
        <p:txBody>
          <a:bodyPr wrap="square">
            <a:spAutoFit/>
          </a:bodyPr>
          <a:lstStyle/>
          <a:p>
            <a:r>
              <a:rPr lang="en-US" dirty="0"/>
              <a:t>Tasks with sequences (from left to right): 1 - one input, one output; 2 - one input, sequence of outputs; 3 - a sequence of inputs, one output</a:t>
            </a:r>
            <a:r>
              <a:rPr lang="en-US" dirty="0" smtClean="0"/>
              <a:t>;</a:t>
            </a:r>
            <a:r>
              <a:rPr lang="ru-RU" dirty="0" smtClean="0"/>
              <a:t> </a:t>
            </a:r>
            <a:r>
              <a:rPr lang="en-US" dirty="0" smtClean="0"/>
              <a:t>4 </a:t>
            </a:r>
            <a:r>
              <a:rPr lang="en-US" dirty="0"/>
              <a:t>- a sequence of inputs, then a sequence of outputs</a:t>
            </a:r>
            <a:r>
              <a:rPr lang="en-US" dirty="0" smtClean="0"/>
              <a:t>;</a:t>
            </a:r>
            <a:r>
              <a:rPr lang="ru-RU" dirty="0" smtClean="0"/>
              <a:t> </a:t>
            </a:r>
            <a:r>
              <a:rPr lang="en-US" dirty="0" smtClean="0"/>
              <a:t>5 </a:t>
            </a:r>
            <a:r>
              <a:rPr lang="en-US" dirty="0"/>
              <a:t>- synchronized sequences of inputs and outputs</a:t>
            </a:r>
            <a:endParaRPr lang="ru-RU" dirty="0"/>
          </a:p>
        </p:txBody>
      </p:sp>
      <p:sp>
        <p:nvSpPr>
          <p:cNvPr id="2" name="Прямоугольник 1"/>
          <p:cNvSpPr/>
          <p:nvPr/>
        </p:nvSpPr>
        <p:spPr>
          <a:xfrm>
            <a:off x="435522" y="4795948"/>
            <a:ext cx="1300356" cy="369332"/>
          </a:xfrm>
          <a:prstGeom prst="rect">
            <a:avLst/>
          </a:prstGeom>
        </p:spPr>
        <p:txBody>
          <a:bodyPr wrap="none">
            <a:spAutoFit/>
          </a:bodyPr>
          <a:lstStyle/>
          <a:p>
            <a:r>
              <a:rPr lang="en-GB" dirty="0"/>
              <a:t>one-to-one</a:t>
            </a:r>
            <a:endParaRPr lang="ru-RU" dirty="0"/>
          </a:p>
        </p:txBody>
      </p:sp>
      <p:sp>
        <p:nvSpPr>
          <p:cNvPr id="3" name="Прямоугольник 2"/>
          <p:cNvSpPr/>
          <p:nvPr/>
        </p:nvSpPr>
        <p:spPr>
          <a:xfrm>
            <a:off x="2155654" y="4805684"/>
            <a:ext cx="1479892" cy="369332"/>
          </a:xfrm>
          <a:prstGeom prst="rect">
            <a:avLst/>
          </a:prstGeom>
        </p:spPr>
        <p:txBody>
          <a:bodyPr wrap="none">
            <a:spAutoFit/>
          </a:bodyPr>
          <a:lstStyle/>
          <a:p>
            <a:r>
              <a:rPr lang="en-US" dirty="0"/>
              <a:t>one-to-many</a:t>
            </a:r>
            <a:endParaRPr lang="ru-RU" dirty="0"/>
          </a:p>
        </p:txBody>
      </p:sp>
      <p:sp>
        <p:nvSpPr>
          <p:cNvPr id="15" name="Прямоугольник 14"/>
          <p:cNvSpPr/>
          <p:nvPr/>
        </p:nvSpPr>
        <p:spPr>
          <a:xfrm>
            <a:off x="4365454" y="4805684"/>
            <a:ext cx="1479892" cy="369332"/>
          </a:xfrm>
          <a:prstGeom prst="rect">
            <a:avLst/>
          </a:prstGeom>
        </p:spPr>
        <p:txBody>
          <a:bodyPr wrap="none">
            <a:spAutoFit/>
          </a:bodyPr>
          <a:lstStyle/>
          <a:p>
            <a:r>
              <a:rPr lang="en-US" dirty="0"/>
              <a:t>many-to-one</a:t>
            </a:r>
            <a:endParaRPr lang="ru-RU" dirty="0"/>
          </a:p>
        </p:txBody>
      </p:sp>
      <p:sp>
        <p:nvSpPr>
          <p:cNvPr id="18" name="Прямоугольник 17"/>
          <p:cNvSpPr/>
          <p:nvPr/>
        </p:nvSpPr>
        <p:spPr>
          <a:xfrm>
            <a:off x="7199468" y="4764487"/>
            <a:ext cx="1646605" cy="369332"/>
          </a:xfrm>
          <a:prstGeom prst="rect">
            <a:avLst/>
          </a:prstGeom>
        </p:spPr>
        <p:txBody>
          <a:bodyPr wrap="none">
            <a:spAutoFit/>
          </a:bodyPr>
          <a:lstStyle/>
          <a:p>
            <a:r>
              <a:rPr lang="en-US" dirty="0"/>
              <a:t>many-to many</a:t>
            </a:r>
            <a:endParaRPr lang="ru-RU" dirty="0"/>
          </a:p>
        </p:txBody>
      </p:sp>
      <p:sp>
        <p:nvSpPr>
          <p:cNvPr id="19" name="Прямоугольник 18"/>
          <p:cNvSpPr/>
          <p:nvPr/>
        </p:nvSpPr>
        <p:spPr>
          <a:xfrm>
            <a:off x="9080459" y="4805684"/>
            <a:ext cx="3082895" cy="369332"/>
          </a:xfrm>
          <a:prstGeom prst="rect">
            <a:avLst/>
          </a:prstGeom>
        </p:spPr>
        <p:txBody>
          <a:bodyPr wrap="none">
            <a:spAutoFit/>
          </a:bodyPr>
          <a:lstStyle/>
          <a:p>
            <a:r>
              <a:rPr lang="en-GB" dirty="0"/>
              <a:t>synchronized many-to-many</a:t>
            </a:r>
            <a:endParaRPr lang="ru-RU" dirty="0"/>
          </a:p>
        </p:txBody>
      </p:sp>
    </p:spTree>
    <p:extLst>
      <p:ext uri="{BB962C8B-B14F-4D97-AF65-F5344CB8AC3E}">
        <p14:creationId xmlns:p14="http://schemas.microsoft.com/office/powerpoint/2010/main" val="357018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Statistical Tools</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5</a:t>
            </a:fld>
            <a:endParaRPr lang="en">
              <a:solidFill>
                <a:srgbClr val="000000"/>
              </a:solidFill>
            </a:endParaRPr>
          </a:p>
        </p:txBody>
      </p:sp>
      <p:pic>
        <p:nvPicPr>
          <p:cNvPr id="5" name="Рисунок 4"/>
          <p:cNvPicPr>
            <a:picLocks noChangeAspect="1"/>
          </p:cNvPicPr>
          <p:nvPr/>
        </p:nvPicPr>
        <p:blipFill>
          <a:blip r:embed="rId2"/>
          <a:stretch>
            <a:fillRect/>
          </a:stretch>
        </p:blipFill>
        <p:spPr>
          <a:xfrm>
            <a:off x="1085700" y="1948543"/>
            <a:ext cx="6912616" cy="4027714"/>
          </a:xfrm>
          <a:prstGeom prst="rect">
            <a:avLst/>
          </a:prstGeom>
        </p:spPr>
      </p:pic>
      <p:grpSp>
        <p:nvGrpSpPr>
          <p:cNvPr id="7"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8"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6" name="Прямоугольник 5"/>
          <p:cNvSpPr/>
          <p:nvPr/>
        </p:nvSpPr>
        <p:spPr>
          <a:xfrm>
            <a:off x="2415890" y="6182000"/>
            <a:ext cx="3942105" cy="369332"/>
          </a:xfrm>
          <a:prstGeom prst="rect">
            <a:avLst/>
          </a:prstGeom>
        </p:spPr>
        <p:txBody>
          <a:bodyPr wrap="none">
            <a:spAutoFit/>
          </a:bodyPr>
          <a:lstStyle/>
          <a:p>
            <a:r>
              <a:rPr lang="en-US" dirty="0"/>
              <a:t>FTSE 100 index over about 30 years</a:t>
            </a:r>
            <a:endParaRPr lang="ru-RU" dirty="0"/>
          </a:p>
        </p:txBody>
      </p:sp>
      <p:pic>
        <p:nvPicPr>
          <p:cNvPr id="15" name="Рисунок 14"/>
          <p:cNvPicPr>
            <a:picLocks noChangeAspect="1"/>
          </p:cNvPicPr>
          <p:nvPr/>
        </p:nvPicPr>
        <p:blipFill>
          <a:blip r:embed="rId3"/>
          <a:stretch>
            <a:fillRect/>
          </a:stretch>
        </p:blipFill>
        <p:spPr>
          <a:xfrm>
            <a:off x="8922831" y="3177268"/>
            <a:ext cx="2469003" cy="534761"/>
          </a:xfrm>
          <a:prstGeom prst="rect">
            <a:avLst/>
          </a:prstGeom>
        </p:spPr>
      </p:pic>
    </p:spTree>
    <p:extLst>
      <p:ext uri="{BB962C8B-B14F-4D97-AF65-F5344CB8AC3E}">
        <p14:creationId xmlns:p14="http://schemas.microsoft.com/office/powerpoint/2010/main" val="370978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Autoregressive Models</a:t>
            </a:r>
            <a:endParaRPr lang="ru-RU" dirty="0"/>
          </a:p>
        </p:txBody>
      </p:sp>
      <p:sp>
        <p:nvSpPr>
          <p:cNvPr id="3" name="Текст 2"/>
          <p:cNvSpPr>
            <a:spLocks noGrp="1"/>
          </p:cNvSpPr>
          <p:nvPr>
            <p:ph type="body" idx="1"/>
          </p:nvPr>
        </p:nvSpPr>
        <p:spPr>
          <a:xfrm>
            <a:off x="312813" y="409085"/>
            <a:ext cx="11748557" cy="4194000"/>
          </a:xfrm>
        </p:spPr>
        <p:txBody>
          <a:bodyPr/>
          <a:lstStyle/>
          <a:p>
            <a:r>
              <a:rPr lang="en-US" dirty="0"/>
              <a:t> In an </a:t>
            </a:r>
            <a:r>
              <a:rPr lang="en-US" dirty="0" err="1"/>
              <a:t>autoregression</a:t>
            </a:r>
            <a:r>
              <a:rPr lang="en-US" dirty="0"/>
              <a:t> model, we forecast the variable of interest using a linear combination of past values of the variable. The term </a:t>
            </a:r>
            <a:r>
              <a:rPr lang="en-US" i="1" dirty="0" err="1"/>
              <a:t>auto</a:t>
            </a:r>
            <a:r>
              <a:rPr lang="en-US" dirty="0" err="1"/>
              <a:t>regression</a:t>
            </a:r>
            <a:r>
              <a:rPr lang="en-US" dirty="0"/>
              <a:t> indicates that it is a regression of the variable against itself.</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6</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3" name="Рисунок 12"/>
          <p:cNvPicPr>
            <a:picLocks noChangeAspect="1"/>
          </p:cNvPicPr>
          <p:nvPr/>
        </p:nvPicPr>
        <p:blipFill>
          <a:blip r:embed="rId2"/>
          <a:stretch>
            <a:fillRect/>
          </a:stretch>
        </p:blipFill>
        <p:spPr>
          <a:xfrm>
            <a:off x="577752" y="3577401"/>
            <a:ext cx="4897237" cy="2684495"/>
          </a:xfrm>
          <a:prstGeom prst="rect">
            <a:avLst/>
          </a:prstGeom>
        </p:spPr>
      </p:pic>
      <p:pic>
        <p:nvPicPr>
          <p:cNvPr id="15" name="Рисунок 14"/>
          <p:cNvPicPr>
            <a:picLocks noChangeAspect="1"/>
          </p:cNvPicPr>
          <p:nvPr/>
        </p:nvPicPr>
        <p:blipFill>
          <a:blip r:embed="rId3"/>
          <a:stretch>
            <a:fillRect/>
          </a:stretch>
        </p:blipFill>
        <p:spPr>
          <a:xfrm>
            <a:off x="6295711" y="3577401"/>
            <a:ext cx="5128420" cy="1025684"/>
          </a:xfrm>
          <a:prstGeom prst="rect">
            <a:avLst/>
          </a:prstGeom>
        </p:spPr>
      </p:pic>
    </p:spTree>
    <p:extLst>
      <p:ext uri="{BB962C8B-B14F-4D97-AF65-F5344CB8AC3E}">
        <p14:creationId xmlns:p14="http://schemas.microsoft.com/office/powerpoint/2010/main" val="372817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Markov Models</a:t>
            </a:r>
            <a:endParaRPr lang="ru-RU" dirty="0"/>
          </a:p>
        </p:txBody>
      </p:sp>
      <p:sp>
        <p:nvSpPr>
          <p:cNvPr id="3" name="Текст 2"/>
          <p:cNvSpPr>
            <a:spLocks noGrp="1"/>
          </p:cNvSpPr>
          <p:nvPr>
            <p:ph type="body" idx="1"/>
          </p:nvPr>
        </p:nvSpPr>
        <p:spPr>
          <a:xfrm>
            <a:off x="447349" y="523433"/>
            <a:ext cx="11269586" cy="4194000"/>
          </a:xfrm>
        </p:spPr>
        <p:txBody>
          <a:bodyPr/>
          <a:lstStyle/>
          <a:p>
            <a:r>
              <a:rPr lang="en-US" sz="2000" dirty="0"/>
              <a:t>A Markov chain makes </a:t>
            </a:r>
            <a:r>
              <a:rPr lang="en-US" sz="2000" dirty="0" smtClean="0"/>
              <a:t>a</a:t>
            </a:r>
            <a:r>
              <a:rPr lang="ru-RU" sz="2000" dirty="0" smtClean="0"/>
              <a:t> </a:t>
            </a:r>
            <a:r>
              <a:rPr lang="en-US" sz="2000" dirty="0" smtClean="0"/>
              <a:t>very </a:t>
            </a:r>
            <a:r>
              <a:rPr lang="en-US" sz="2000" dirty="0"/>
              <a:t>strong assumption that if we want to predict the future in the sequence, all </a:t>
            </a:r>
            <a:r>
              <a:rPr lang="en-US" sz="2000" dirty="0" smtClean="0"/>
              <a:t>that</a:t>
            </a:r>
            <a:r>
              <a:rPr lang="ru-RU" sz="2000" dirty="0" smtClean="0"/>
              <a:t> </a:t>
            </a:r>
            <a:r>
              <a:rPr lang="en-US" sz="2000" dirty="0" smtClean="0"/>
              <a:t>matters </a:t>
            </a:r>
            <a:r>
              <a:rPr lang="en-US" sz="2000" dirty="0"/>
              <a:t>is the current state. </a:t>
            </a:r>
            <a:endParaRPr lang="ru-RU" sz="2000" dirty="0" smtClean="0"/>
          </a:p>
          <a:p>
            <a:r>
              <a:rPr lang="en-US" sz="2000" dirty="0" smtClean="0"/>
              <a:t>A </a:t>
            </a:r>
            <a:r>
              <a:rPr lang="en-US" sz="2000" dirty="0"/>
              <a:t>hidden Markov model (HMM) allows us to talk about both observed events </a:t>
            </a:r>
            <a:r>
              <a:rPr lang="en-US" sz="2000" dirty="0" smtClean="0"/>
              <a:t>Hidden</a:t>
            </a:r>
            <a:r>
              <a:rPr lang="ru-RU" sz="2000" dirty="0" smtClean="0"/>
              <a:t> </a:t>
            </a:r>
            <a:r>
              <a:rPr lang="en-US" sz="2000" dirty="0" smtClean="0"/>
              <a:t>Markov model</a:t>
            </a:r>
            <a:r>
              <a:rPr lang="ru-RU" sz="2000" dirty="0" smtClean="0"/>
              <a:t> </a:t>
            </a:r>
            <a:r>
              <a:rPr lang="en-US" sz="2000" dirty="0" smtClean="0"/>
              <a:t>(</a:t>
            </a:r>
            <a:r>
              <a:rPr lang="en-US" sz="2000" dirty="0"/>
              <a:t>like words that we see in the input) and hidden events (like part-of-speech tags) </a:t>
            </a:r>
            <a:r>
              <a:rPr lang="en-US" sz="2000" dirty="0" smtClean="0"/>
              <a:t>that</a:t>
            </a:r>
            <a:r>
              <a:rPr lang="ru-RU" sz="2000" dirty="0" smtClean="0"/>
              <a:t> </a:t>
            </a:r>
            <a:r>
              <a:rPr lang="en-US" sz="2000" dirty="0" smtClean="0"/>
              <a:t>we </a:t>
            </a:r>
            <a:r>
              <a:rPr lang="en-US" sz="2000" dirty="0"/>
              <a:t>think of as causal factors in our probabilistic model.</a:t>
            </a:r>
            <a:endParaRPr lang="ru-RU" sz="2000"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7</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3" name="Рисунок 12"/>
          <p:cNvPicPr>
            <a:picLocks noChangeAspect="1"/>
          </p:cNvPicPr>
          <p:nvPr/>
        </p:nvPicPr>
        <p:blipFill>
          <a:blip r:embed="rId2"/>
          <a:stretch>
            <a:fillRect/>
          </a:stretch>
        </p:blipFill>
        <p:spPr>
          <a:xfrm>
            <a:off x="1177303" y="3457428"/>
            <a:ext cx="7139994" cy="3145372"/>
          </a:xfrm>
          <a:prstGeom prst="rect">
            <a:avLst/>
          </a:prstGeom>
        </p:spPr>
      </p:pic>
    </p:spTree>
    <p:extLst>
      <p:ext uri="{BB962C8B-B14F-4D97-AF65-F5344CB8AC3E}">
        <p14:creationId xmlns:p14="http://schemas.microsoft.com/office/powerpoint/2010/main" val="147872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Causality</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8</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1266" name="Picture 2" descr="Causation Definition &amp; Causation vs. Correlation - Statistics How 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376" y="2082119"/>
            <a:ext cx="5781848" cy="2330376"/>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12"/>
          <p:cNvSpPr/>
          <p:nvPr/>
        </p:nvSpPr>
        <p:spPr>
          <a:xfrm>
            <a:off x="219675" y="4550784"/>
            <a:ext cx="10809515" cy="1631216"/>
          </a:xfrm>
          <a:prstGeom prst="rect">
            <a:avLst/>
          </a:prstGeom>
        </p:spPr>
        <p:txBody>
          <a:bodyPr wrap="square">
            <a:spAutoFit/>
          </a:bodyPr>
          <a:lstStyle/>
          <a:p>
            <a:pPr>
              <a:buFont typeface="Arial" panose="020B0604020202020204" pitchFamily="34" charset="0"/>
              <a:buChar char="•"/>
            </a:pPr>
            <a:r>
              <a:rPr lang="en-US" sz="2000" dirty="0">
                <a:latin typeface="Roboto"/>
              </a:rPr>
              <a:t>Sequence models require specialized statistical tools for estimation. Two popular choices are autoregressive models and latent-variable autoregressive models</a:t>
            </a:r>
            <a:r>
              <a:rPr lang="en-US" sz="2000" dirty="0" smtClean="0">
                <a:latin typeface="Roboto"/>
              </a:rPr>
              <a:t>.</a:t>
            </a:r>
          </a:p>
          <a:p>
            <a:pPr>
              <a:buFont typeface="Arial" panose="020B0604020202020204" pitchFamily="34" charset="0"/>
              <a:buChar char="•"/>
            </a:pPr>
            <a:endParaRPr lang="en-US" sz="2000" dirty="0">
              <a:latin typeface="Roboto"/>
            </a:endParaRPr>
          </a:p>
          <a:p>
            <a:pPr>
              <a:buFont typeface="Arial" panose="020B0604020202020204" pitchFamily="34" charset="0"/>
              <a:buChar char="•"/>
            </a:pPr>
            <a:r>
              <a:rPr lang="en-US" sz="2000" dirty="0">
                <a:latin typeface="Roboto"/>
              </a:rPr>
              <a:t>For causal models (e.g., time going forward), estimating the forward direction is typically a lot easier than the reverse direction.</a:t>
            </a:r>
            <a:endParaRPr lang="en-US" sz="2000" b="0" i="0" dirty="0">
              <a:effectLst/>
              <a:latin typeface="Roboto"/>
            </a:endParaRPr>
          </a:p>
        </p:txBody>
      </p:sp>
    </p:spTree>
    <p:extLst>
      <p:ext uri="{BB962C8B-B14F-4D97-AF65-F5344CB8AC3E}">
        <p14:creationId xmlns:p14="http://schemas.microsoft.com/office/powerpoint/2010/main" val="231131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GB" dirty="0"/>
              <a:t>Text </a:t>
            </a:r>
            <a:r>
              <a:rPr lang="en-GB" dirty="0" err="1"/>
              <a:t>Preprocessing</a:t>
            </a:r>
            <a:endParaRPr lang="ru-RU" dirty="0"/>
          </a:p>
        </p:txBody>
      </p:sp>
      <p:sp>
        <p:nvSpPr>
          <p:cNvPr id="3" name="Текст 2"/>
          <p:cNvSpPr>
            <a:spLocks noGrp="1"/>
          </p:cNvSpPr>
          <p:nvPr>
            <p:ph type="body" idx="1"/>
          </p:nvPr>
        </p:nvSpPr>
        <p:spPr>
          <a:xfrm>
            <a:off x="247499" y="1569652"/>
            <a:ext cx="7611987" cy="4194000"/>
          </a:xfrm>
        </p:spPr>
        <p:txBody>
          <a:bodyPr/>
          <a:lstStyle/>
          <a:p>
            <a:r>
              <a:rPr lang="en-US" dirty="0"/>
              <a:t>Text is an important form of sequence data.</a:t>
            </a:r>
          </a:p>
          <a:p>
            <a:r>
              <a:rPr lang="en-US" dirty="0" smtClean="0"/>
              <a:t>To </a:t>
            </a:r>
            <a:r>
              <a:rPr lang="en-US" dirty="0"/>
              <a:t>preprocess text, we </a:t>
            </a:r>
            <a:r>
              <a:rPr lang="en-US" dirty="0" smtClean="0"/>
              <a:t>usually:</a:t>
            </a:r>
          </a:p>
          <a:p>
            <a:pPr marL="457200" indent="-457200">
              <a:buAutoNum type="arabicParenR"/>
            </a:pPr>
            <a:r>
              <a:rPr lang="en-US" dirty="0" smtClean="0"/>
              <a:t>split </a:t>
            </a:r>
            <a:r>
              <a:rPr lang="en-US" dirty="0"/>
              <a:t>text into tokens, </a:t>
            </a:r>
            <a:endParaRPr lang="en-US" dirty="0" smtClean="0"/>
          </a:p>
          <a:p>
            <a:pPr marL="457200" indent="-457200">
              <a:buAutoNum type="arabicParenR"/>
            </a:pPr>
            <a:r>
              <a:rPr lang="en-US" dirty="0" smtClean="0"/>
              <a:t>build </a:t>
            </a:r>
            <a:r>
              <a:rPr lang="en-US" dirty="0"/>
              <a:t>a vocabulary to map token strings into numerical indices, </a:t>
            </a:r>
            <a:endParaRPr lang="en-US" dirty="0" smtClean="0"/>
          </a:p>
          <a:p>
            <a:pPr marL="457200" indent="-457200">
              <a:buAutoNum type="arabicParenR"/>
            </a:pPr>
            <a:r>
              <a:rPr lang="en-US" dirty="0" smtClean="0"/>
              <a:t>convert </a:t>
            </a:r>
            <a:r>
              <a:rPr lang="en-US" dirty="0"/>
              <a:t>text data into token indices for models to manipulate.</a:t>
            </a:r>
            <a:endParaRPr lang="ru-RU" dirty="0"/>
          </a:p>
        </p:txBody>
      </p:sp>
      <p:sp>
        <p:nvSpPr>
          <p:cNvPr id="4" name="Номер слайда 3"/>
          <p:cNvSpPr>
            <a:spLocks noGrp="1"/>
          </p:cNvSpPr>
          <p:nvPr>
            <p:ph type="sldNum" idx="12"/>
          </p:nvPr>
        </p:nvSpPr>
        <p:spPr/>
        <p:txBody>
          <a:bodyPr/>
          <a:lstStyle/>
          <a:p>
            <a:fld id="{00000000-1234-1234-1234-123412341234}" type="slidenum">
              <a:rPr lang="en" smtClean="0">
                <a:solidFill>
                  <a:srgbClr val="000000"/>
                </a:solidFill>
              </a:rPr>
              <a:pPr/>
              <a:t>9</a:t>
            </a:fld>
            <a:endParaRPr lang="en">
              <a:solidFill>
                <a:srgbClr val="000000"/>
              </a:solidFill>
            </a:endParaRPr>
          </a:p>
        </p:txBody>
      </p:sp>
      <p:grpSp>
        <p:nvGrpSpPr>
          <p:cNvPr id="5" name="Shape 271">
            <a:extLst>
              <a:ext uri="{FF2B5EF4-FFF2-40B4-BE49-F238E27FC236}">
                <a16:creationId xmlns:a16="http://schemas.microsoft.com/office/drawing/2014/main" id="{6E33E122-4D79-49C0-BCC5-8AED6CCEC32D}"/>
              </a:ext>
            </a:extLst>
          </p:cNvPr>
          <p:cNvGrpSpPr/>
          <p:nvPr/>
        </p:nvGrpSpPr>
        <p:grpSpPr>
          <a:xfrm>
            <a:off x="416620" y="783013"/>
            <a:ext cx="412029" cy="502449"/>
            <a:chOff x="596350" y="929175"/>
            <a:chExt cx="407950" cy="497475"/>
          </a:xfrm>
        </p:grpSpPr>
        <p:sp>
          <p:nvSpPr>
            <p:cNvPr id="6" name="Shape 272">
              <a:extLst>
                <a:ext uri="{FF2B5EF4-FFF2-40B4-BE49-F238E27FC236}">
                  <a16:creationId xmlns:a16="http://schemas.microsoft.com/office/drawing/2014/main" id="{9F743244-07FC-4D0D-BB0F-AA5EE8C052E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 name="Shape 273">
              <a:extLst>
                <a:ext uri="{FF2B5EF4-FFF2-40B4-BE49-F238E27FC236}">
                  <a16:creationId xmlns:a16="http://schemas.microsoft.com/office/drawing/2014/main" id="{4D6B682E-8B95-4742-AFC6-AFC7F5C0C98E}"/>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8" name="Shape 274">
              <a:extLst>
                <a:ext uri="{FF2B5EF4-FFF2-40B4-BE49-F238E27FC236}">
                  <a16:creationId xmlns:a16="http://schemas.microsoft.com/office/drawing/2014/main" id="{86722F5C-1746-4236-819C-4A8924F1EABE}"/>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 name="Shape 275">
              <a:extLst>
                <a:ext uri="{FF2B5EF4-FFF2-40B4-BE49-F238E27FC236}">
                  <a16:creationId xmlns:a16="http://schemas.microsoft.com/office/drawing/2014/main" id="{DF0C1E9E-3C80-4ECF-83DD-AE8FBDF2F010}"/>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Shape 276">
              <a:extLst>
                <a:ext uri="{FF2B5EF4-FFF2-40B4-BE49-F238E27FC236}">
                  <a16:creationId xmlns:a16="http://schemas.microsoft.com/office/drawing/2014/main" id="{1267D55B-9A27-48B5-B752-9F74D7B5FFCB}"/>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Shape 277">
              <a:extLst>
                <a:ext uri="{FF2B5EF4-FFF2-40B4-BE49-F238E27FC236}">
                  <a16:creationId xmlns:a16="http://schemas.microsoft.com/office/drawing/2014/main" id="{E2A1DA2F-61AD-4B88-ABF3-B11367F448EB}"/>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Shape 278">
              <a:extLst>
                <a:ext uri="{FF2B5EF4-FFF2-40B4-BE49-F238E27FC236}">
                  <a16:creationId xmlns:a16="http://schemas.microsoft.com/office/drawing/2014/main" id="{8A6322A5-E622-42E6-8B69-8A0B4F359068}"/>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10242" name="Picture 2" descr="7.8.1. Summary — Groonga v10.0.7 docu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583" y="2454626"/>
            <a:ext cx="4062378" cy="272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67557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8E14E3CA7207014CAF18F49256A043BA" ma:contentTypeVersion="6" ma:contentTypeDescription="Создание документа." ma:contentTypeScope="" ma:versionID="d865cc20a2166878c2faae52913a8add">
  <xsd:schema xmlns:xsd="http://www.w3.org/2001/XMLSchema" xmlns:xs="http://www.w3.org/2001/XMLSchema" xmlns:p="http://schemas.microsoft.com/office/2006/metadata/properties" xmlns:ns2="a5458c2b-6165-417f-9e0f-9c77919c4799" targetNamespace="http://schemas.microsoft.com/office/2006/metadata/properties" ma:root="true" ma:fieldsID="c4fa351efae675bd195dc2477b5d0027" ns2:_="">
    <xsd:import namespace="a5458c2b-6165-417f-9e0f-9c77919c47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458c2b-6165-417f-9e0f-9c77919c47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FE027D-73FB-4B6F-9B58-9662029856E9}"/>
</file>

<file path=customXml/itemProps2.xml><?xml version="1.0" encoding="utf-8"?>
<ds:datastoreItem xmlns:ds="http://schemas.openxmlformats.org/officeDocument/2006/customXml" ds:itemID="{2AD2222E-5F13-4E1D-85B4-6CB82658511D}"/>
</file>

<file path=customXml/itemProps3.xml><?xml version="1.0" encoding="utf-8"?>
<ds:datastoreItem xmlns:ds="http://schemas.openxmlformats.org/officeDocument/2006/customXml" ds:itemID="{0FF74D2C-649A-4A2E-8099-FB022378421A}"/>
</file>

<file path=docProps/app.xml><?xml version="1.0" encoding="utf-8"?>
<Properties xmlns="http://schemas.openxmlformats.org/officeDocument/2006/extended-properties" xmlns:vt="http://schemas.openxmlformats.org/officeDocument/2006/docPropsVTypes">
  <TotalTime>8622</TotalTime>
  <Words>2028</Words>
  <Application>Microsoft Office PowerPoint</Application>
  <PresentationFormat>Широкоэкранный</PresentationFormat>
  <Paragraphs>187</Paragraphs>
  <Slides>36</Slides>
  <Notes>5</Notes>
  <HiddenSlides>0</HiddenSlides>
  <MMClips>0</MMClips>
  <ScaleCrop>false</ScaleCrop>
  <HeadingPairs>
    <vt:vector size="6" baseType="variant">
      <vt:variant>
        <vt:lpstr>Использованные шрифты</vt:lpstr>
      </vt:variant>
      <vt:variant>
        <vt:i4>9</vt:i4>
      </vt:variant>
      <vt:variant>
        <vt:lpstr>Тема</vt:lpstr>
      </vt:variant>
      <vt:variant>
        <vt:i4>2</vt:i4>
      </vt:variant>
      <vt:variant>
        <vt:lpstr>Заголовки слайдов</vt:lpstr>
      </vt:variant>
      <vt:variant>
        <vt:i4>36</vt:i4>
      </vt:variant>
    </vt:vector>
  </HeadingPairs>
  <TitlesOfParts>
    <vt:vector size="47" baseType="lpstr">
      <vt:lpstr>Arial</vt:lpstr>
      <vt:lpstr>Arvo</vt:lpstr>
      <vt:lpstr>Calibri</vt:lpstr>
      <vt:lpstr>Calibri Light</vt:lpstr>
      <vt:lpstr>Cambria Math</vt:lpstr>
      <vt:lpstr>Roboto</vt:lpstr>
      <vt:lpstr>Roboto Condensed</vt:lpstr>
      <vt:lpstr>Roboto Condensed Light</vt:lpstr>
      <vt:lpstr>Wingdings</vt:lpstr>
      <vt:lpstr>Тема Office</vt:lpstr>
      <vt:lpstr>Salerio template</vt:lpstr>
      <vt:lpstr>Neural Networks Semester 1 Practical works for GRIAT  RCSE master program  Teacher: Makhmutova Alisa Zufarovna AZMakhmutova@kai.ru </vt:lpstr>
      <vt:lpstr>Sequence of data </vt:lpstr>
      <vt:lpstr>Sequence data examples</vt:lpstr>
      <vt:lpstr>Main types of machine learning tasks associated with sequences</vt:lpstr>
      <vt:lpstr>Statistical Tools</vt:lpstr>
      <vt:lpstr>Autoregressive Models</vt:lpstr>
      <vt:lpstr>Markov Models</vt:lpstr>
      <vt:lpstr>Causality</vt:lpstr>
      <vt:lpstr>Text Preprocessing</vt:lpstr>
      <vt:lpstr>Language Models</vt:lpstr>
      <vt:lpstr>Презентация PowerPoint</vt:lpstr>
      <vt:lpstr>Network for sequence processing </vt:lpstr>
      <vt:lpstr>Recurrent neural network (RNN)</vt:lpstr>
      <vt:lpstr>Recurrent neural network (RNN)</vt:lpstr>
      <vt:lpstr>Recurrent neural network (RNN)</vt:lpstr>
      <vt:lpstr>Gated Recurrent Units (GRU)</vt:lpstr>
      <vt:lpstr>Gated Recurrent Units (GRU)</vt:lpstr>
      <vt:lpstr>LSTM - Long Short-Term Memory</vt:lpstr>
      <vt:lpstr>LSTM - Long Short-Term Memory</vt:lpstr>
      <vt:lpstr>LSTM - Long Short-Term Memory</vt:lpstr>
      <vt:lpstr>LSTM - Long Short-Term Memory</vt:lpstr>
      <vt:lpstr>LSTM - Long Short-Term Memory</vt:lpstr>
      <vt:lpstr>LSTM - Long Short-Term Memory</vt:lpstr>
      <vt:lpstr>LSTM - Long Short-Term Memory</vt:lpstr>
      <vt:lpstr>LSTM - Long Short-Term Memory</vt:lpstr>
      <vt:lpstr>LSTM - Long Short-Term Memory</vt:lpstr>
      <vt:lpstr>LSTM - Long Short-Term Memory</vt:lpstr>
      <vt:lpstr>Deep Recurrent Neural Networks</vt:lpstr>
      <vt:lpstr>Bidirectional RNN</vt:lpstr>
      <vt:lpstr>Encoder-Decoder Architecture</vt:lpstr>
      <vt:lpstr>Sequence to Sequence Learning</vt:lpstr>
      <vt:lpstr>Sequence to Sequence Learning</vt:lpstr>
      <vt:lpstr>Sequence to Sequence Learning</vt:lpstr>
      <vt:lpstr>Time delay neural network (TDNN)</vt:lpstr>
      <vt:lpstr>Recurrent neural network (RNN)</vt:lpstr>
      <vt:lpstr>Phased LSTM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Semester 1 Practical works for GRIAT  RCSE master program  Teacher: Makhmutova Alisa Zufarovna AZMakhmutova@kai.ru  @DarkAliceSophie</dc:title>
  <dc:creator>alice</dc:creator>
  <cp:lastModifiedBy>alice</cp:lastModifiedBy>
  <cp:revision>263</cp:revision>
  <dcterms:created xsi:type="dcterms:W3CDTF">2018-11-30T11:24:21Z</dcterms:created>
  <dcterms:modified xsi:type="dcterms:W3CDTF">2020-10-29T12:47:41Z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0x0101008E14E3CA7207014CAF18F49256A043BA</vt:lpwstr>
  </property>
</Properties>
</file>