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61" r:id="rId8"/>
    <p:sldId id="260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roxima Nova Black" panose="020B0604020202020204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65" d="100"/>
          <a:sy n="65" d="100"/>
        </p:scale>
        <p:origin x="6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HIBERNATE</a:t>
            </a:r>
            <a:br>
              <a:rPr lang="en-US" dirty="0" smtClean="0">
                <a:latin typeface="Proxima Nova Black" panose="02000506030000020004" pitchFamily="2" charset="0"/>
              </a:rPr>
            </a:br>
            <a:r>
              <a:rPr lang="en-US" dirty="0" smtClean="0">
                <a:latin typeface="Proxima Nova Black" panose="02000506030000020004" pitchFamily="2" charset="0"/>
              </a:rPr>
              <a:t>ANNOTATIONS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Bohdan</a:t>
            </a:r>
            <a:r>
              <a:rPr lang="en-US" dirty="0" smtClean="0"/>
              <a:t> </a:t>
            </a:r>
            <a:r>
              <a:rPr lang="en-US" dirty="0" err="1" smtClean="0"/>
              <a:t>Bondar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@Entity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901700"/>
            <a:ext cx="10820400" cy="6604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Marks this class </a:t>
            </a:r>
            <a:r>
              <a:rPr lang="en-US" dirty="0"/>
              <a:t>as an entity bean, so it must have a no-argument constructor that is visible with at least protected scope.</a:t>
            </a:r>
            <a:endParaRPr lang="en-US" dirty="0" smtClean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1765300"/>
            <a:ext cx="10820400" cy="5588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 smtClean="0"/>
              <a:t>@Table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2527300"/>
            <a:ext cx="10820400" cy="12192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The @Table annotation allows you to specify the details of the table that will be used to persist the entity in the database. The @Table annotation provides four attributes, allowing you to override the name of the table, its catalogue, and its schema, and enforce unique constraints on columns in the table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5800" y="3746500"/>
            <a:ext cx="710963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@Id and @</a:t>
            </a:r>
            <a:r>
              <a:rPr lang="en-US" sz="2800" b="1" dirty="0" err="1" smtClean="0"/>
              <a:t>GeneratedValue</a:t>
            </a:r>
            <a:endParaRPr lang="en-US" sz="2800" b="1" dirty="0" smtClean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901700"/>
            <a:ext cx="10820400" cy="16129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Each entity bean will have a primary key, which you annotate on the class with the @Id annotation. By default, the </a:t>
            </a:r>
            <a:r>
              <a:rPr lang="en-US" b="1" dirty="0"/>
              <a:t>@Id </a:t>
            </a:r>
            <a:r>
              <a:rPr lang="en-US" dirty="0"/>
              <a:t>annotation will automatically determine the most appropriate primary key generation strategy to be used but you can override this by applying the </a:t>
            </a:r>
            <a:r>
              <a:rPr lang="en-US" b="1" dirty="0"/>
              <a:t>@</a:t>
            </a:r>
            <a:r>
              <a:rPr lang="en-US" b="1" dirty="0" err="1"/>
              <a:t>GeneratedValue</a:t>
            </a:r>
            <a:r>
              <a:rPr lang="en-US" b="1" dirty="0"/>
              <a:t> </a:t>
            </a:r>
            <a:r>
              <a:rPr lang="en-US" dirty="0"/>
              <a:t>annotation, which takes two parameters </a:t>
            </a:r>
            <a:r>
              <a:rPr lang="en-US" b="1" dirty="0"/>
              <a:t>strategy</a:t>
            </a:r>
            <a:r>
              <a:rPr lang="en-US" dirty="0"/>
              <a:t> and </a:t>
            </a:r>
            <a:r>
              <a:rPr lang="en-US" b="1" dirty="0" smtClean="0"/>
              <a:t>generator</a:t>
            </a:r>
            <a:r>
              <a:rPr lang="en-US" dirty="0" smtClean="0"/>
              <a:t>. Strategy may be: </a:t>
            </a:r>
            <a:r>
              <a:rPr lang="en-US" i="1" dirty="0" smtClean="0"/>
              <a:t>AUTO, IDENTITY, SEQUENCE, TABLE</a:t>
            </a:r>
            <a:r>
              <a:rPr lang="en-US" dirty="0" smtClean="0"/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2596803"/>
            <a:ext cx="85471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@Column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901700"/>
            <a:ext cx="10820400" cy="33528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@Column annotation is used to specify the details of the column to which a field or property will be mapped. You can use column annotation with the following most commonly used </a:t>
            </a:r>
            <a:r>
              <a:rPr lang="en-US" dirty="0" smtClean="0"/>
              <a:t>attributes:</a:t>
            </a:r>
            <a:endParaRPr lang="en-US" dirty="0"/>
          </a:p>
          <a:p>
            <a:r>
              <a:rPr lang="en-US" b="1" dirty="0" smtClean="0"/>
              <a:t>- name</a:t>
            </a:r>
            <a:r>
              <a:rPr lang="en-US" dirty="0"/>
              <a:t> attribute permits the name of the column to be explicitly specified.</a:t>
            </a:r>
          </a:p>
          <a:p>
            <a:r>
              <a:rPr lang="en-US" b="1" dirty="0" smtClean="0"/>
              <a:t>- length</a:t>
            </a:r>
            <a:r>
              <a:rPr lang="en-US" dirty="0"/>
              <a:t> attribute permits the size of the column used to map a value particularly for a String value.</a:t>
            </a:r>
          </a:p>
          <a:p>
            <a:r>
              <a:rPr lang="en-US" b="1" dirty="0" smtClean="0"/>
              <a:t>- </a:t>
            </a:r>
            <a:r>
              <a:rPr lang="en-US" b="1" dirty="0" err="1" smtClean="0"/>
              <a:t>nullable</a:t>
            </a:r>
            <a:r>
              <a:rPr lang="en-US" dirty="0"/>
              <a:t> attribute permits the column to be marked NOT NULL when the schema is generated.</a:t>
            </a:r>
          </a:p>
          <a:p>
            <a:r>
              <a:rPr lang="en-US" b="1" dirty="0" smtClean="0"/>
              <a:t>- unique</a:t>
            </a:r>
            <a:r>
              <a:rPr lang="en-US" dirty="0"/>
              <a:t> attribute permits the column to be marked as containing only unique values.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41290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i="1" dirty="0">
                <a:solidFill>
                  <a:srgbClr val="666666"/>
                </a:solidFill>
                <a:latin typeface="inherit"/>
              </a:rPr>
              <a:t>@Entity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atinLnBrk="1"/>
            <a:r>
              <a:rPr lang="en-US" i="1" dirty="0">
                <a:solidFill>
                  <a:srgbClr val="666666"/>
                </a:solidFill>
                <a:latin typeface="inherit"/>
              </a:rPr>
              <a:t>@Table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name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inherit"/>
              </a:rPr>
              <a:t>cat_table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atinLnBrk="1"/>
            <a:r>
              <a:rPr lang="en-US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class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Cat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implements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Serializable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i="1" dirty="0">
                <a:solidFill>
                  <a:srgbClr val="666666"/>
                </a:solidFill>
                <a:latin typeface="inherit"/>
              </a:rPr>
              <a:t>@Column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name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inherit"/>
              </a:rPr>
              <a:t>catName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private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name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atinLnBrk="1"/>
            <a:r>
              <a:rPr lang="en-US" dirty="0" smtClean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@Version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901700"/>
            <a:ext cx="10820400" cy="41372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Control versioning or concurrency using @Version annotation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1315422"/>
            <a:ext cx="45212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Entity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3173293"/>
            <a:ext cx="10820400" cy="5588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OrderBy</a:t>
            </a:r>
            <a:endParaRPr lang="en-US" sz="2800" b="1" dirty="0" smtClean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3732092"/>
            <a:ext cx="10820400" cy="68750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Sort your data using @</a:t>
            </a:r>
            <a:r>
              <a:rPr lang="en-US" dirty="0" err="1"/>
              <a:t>OrderBy</a:t>
            </a:r>
            <a:r>
              <a:rPr lang="en-US" dirty="0"/>
              <a:t> annotation. In example below, it will sort all contacts in a company by their </a:t>
            </a:r>
            <a:r>
              <a:rPr lang="en-US" dirty="0" err="1"/>
              <a:t>firstname</a:t>
            </a:r>
            <a:r>
              <a:rPr lang="en-US" dirty="0"/>
              <a:t> in ascending order.</a:t>
            </a:r>
            <a:endParaRPr lang="en-US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4572455"/>
            <a:ext cx="24846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15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OneToOne</a:t>
            </a:r>
            <a:endParaRPr lang="en-US" sz="2800" b="1" dirty="0" smtClean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901700"/>
            <a:ext cx="10820400" cy="18161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The </a:t>
            </a:r>
            <a:r>
              <a:rPr lang="en-US" i="1" dirty="0"/>
              <a:t>@</a:t>
            </a:r>
            <a:r>
              <a:rPr lang="en-US" i="1" dirty="0" err="1"/>
              <a:t>OneToOne</a:t>
            </a:r>
            <a:r>
              <a:rPr lang="en-US" dirty="0"/>
              <a:t> annotation is used to create the one-to-one relationship between </a:t>
            </a:r>
            <a:r>
              <a:rPr lang="en-US" dirty="0" smtClean="0"/>
              <a:t>the tables. </a:t>
            </a:r>
            <a:endParaRPr lang="en-US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1702941"/>
            <a:ext cx="3086100" cy="10772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EmployeeEntity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OneToOne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JoinColumn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"ACCOUNT_ID"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3276600"/>
            <a:ext cx="469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-apple-system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latin typeface="-apple-system"/>
              </a:rPr>
              <a:t>JoinColumn</a:t>
            </a:r>
            <a:r>
              <a:rPr lang="en-US" dirty="0" smtClean="0">
                <a:solidFill>
                  <a:srgbClr val="000000"/>
                </a:solidFill>
                <a:latin typeface="-apple-system"/>
              </a:rPr>
              <a:t> parameter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declares the column in the targeted entity that will be used to the join. If no @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is declared on the owner side, the defaults apply.</a:t>
            </a:r>
            <a:endParaRPr lang="ru-RU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51600" y="1702941"/>
            <a:ext cx="3478711" cy="8617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AccountEntity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---------------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OneToOne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mappedBy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51600" y="2973517"/>
            <a:ext cx="482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In a bidirectional relationship, one of the sides (and only one) has to be the owner. The owner is responsible for the association column(s) update. </a:t>
            </a:r>
            <a:r>
              <a:rPr lang="en-US" i="1" dirty="0">
                <a:solidFill>
                  <a:srgbClr val="000000"/>
                </a:solidFill>
                <a:latin typeface="-apple-system"/>
              </a:rPr>
              <a:t>To declare a side as not responsible for the relationship, the </a:t>
            </a:r>
            <a:r>
              <a:rPr lang="en-US" i="1" dirty="0" smtClean="0">
                <a:solidFill>
                  <a:srgbClr val="000000"/>
                </a:solidFill>
                <a:latin typeface="-apple-system"/>
              </a:rPr>
              <a:t>attribute ‘</a:t>
            </a:r>
            <a:r>
              <a:rPr lang="en-US" i="1" dirty="0" err="1" smtClean="0">
                <a:solidFill>
                  <a:srgbClr val="000000"/>
                </a:solidFill>
                <a:latin typeface="-apple-system"/>
              </a:rPr>
              <a:t>mappedBy</a:t>
            </a:r>
            <a:r>
              <a:rPr lang="en-US" i="1" dirty="0" smtClean="0">
                <a:solidFill>
                  <a:srgbClr val="000000"/>
                </a:solidFill>
                <a:latin typeface="-apple-system"/>
              </a:rPr>
              <a:t>’ is </a:t>
            </a:r>
            <a:r>
              <a:rPr lang="en-US" i="1" dirty="0">
                <a:solidFill>
                  <a:srgbClr val="000000"/>
                </a:solidFill>
                <a:latin typeface="-apple-system"/>
              </a:rPr>
              <a:t>used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. ‘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’ refers to the property name of the association on the owner side.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ManyToOne</a:t>
            </a:r>
            <a:endParaRPr lang="en-US" sz="2800" b="1" dirty="0" smtClean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901700"/>
            <a:ext cx="10820400" cy="7493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In Many-To-One Unidirectional mapping, one table has a foreign key column that references the primary key of associated </a:t>
            </a:r>
            <a:r>
              <a:rPr lang="en-US" dirty="0" smtClean="0"/>
              <a:t>table.</a:t>
            </a:r>
            <a:endParaRPr 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1651000"/>
            <a:ext cx="33020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Entity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"UNIVERSITY"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University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GeneratedValue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"UNIVERSITY_ID"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long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880100" y="1651000"/>
            <a:ext cx="4470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Entity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"STUDENT"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GeneratedValue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"STUDENT_ID"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long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ManyToOne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optional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JoinColumn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"UNIVERSITY_ID"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University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university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00100" y="4493180"/>
            <a:ext cx="10706100" cy="984885"/>
          </a:xfrm>
          <a:prstGeom prst="rect">
            <a:avLst/>
          </a:prstGeom>
          <a:solidFill>
            <a:srgbClr val="F5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ManyToOne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indicates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that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Many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student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tuples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can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refer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one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University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tuple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.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Also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note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that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we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have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provided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optional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means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relationship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becomes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mandatory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no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student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can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saved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without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a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university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tuple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reference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84683"/>
                </a:solidFill>
                <a:effectLst/>
                <a:latin typeface="Monaco"/>
              </a:rPr>
              <a:t>JoinColumn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says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that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there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a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column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UNIVERSITY_ID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Student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which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will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refer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foreign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key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primary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key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University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table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Open Sans" panose="020B0604020202020204" charset="0"/>
              </a:rPr>
              <a:t>.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9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ManyToOne</a:t>
            </a:r>
            <a:endParaRPr lang="en-US" sz="2800" b="1" dirty="0" smtClean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 txBox="1">
            <a:spLocks/>
          </p:cNvSpPr>
          <p:nvPr/>
        </p:nvSpPr>
        <p:spPr>
          <a:xfrm>
            <a:off x="685800" y="901700"/>
            <a:ext cx="10820400" cy="11938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Many-To-One Bidirectional </a:t>
            </a:r>
            <a:r>
              <a:rPr lang="en-US" dirty="0"/>
              <a:t>mapping. Let’s imagine a football league. Every league has teams, and in the team can play some players. So the summary is following: one team has many players, one player can play for one team. In this way we get obvious “one to many” and “many to one” relationships.</a:t>
            </a: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2310943"/>
            <a:ext cx="31496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Entity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teams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GeneratedValue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Integer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OneToMany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mappedBy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team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”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Player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players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37200" y="2310943"/>
            <a:ext cx="30861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Entity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players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Player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GeneratedValue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Integer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 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ManyToOne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JoinColumn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team_id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2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6C19FF5-E087-4102-8E0C-10CD9C0BF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2900"/>
            <a:ext cx="10820400" cy="55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ManyToMany</a:t>
            </a:r>
            <a:endParaRPr lang="en-US" sz="2800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1224865"/>
            <a:ext cx="53086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Entity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Employee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{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source code pro"/>
              </a:rPr>
              <a:t>// ...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ManyToMany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cascade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{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CascadeType.ALL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})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JoinTable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Employee_Project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joinColumns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{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JoinColumn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employee_id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 },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inverseJoinColumns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{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JoinColumn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project_id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 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Project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projects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HashSet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&lt;&gt;();}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1000" y="1224865"/>
            <a:ext cx="47752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Entity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Project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Project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{   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source code pro"/>
              </a:rPr>
              <a:t>// ... 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ManyToMany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mappedBy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projects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employees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HashSet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&lt;&gt;();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4133353"/>
            <a:ext cx="1137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raleway"/>
              </a:rPr>
              <a:t>In our example, the owning side is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Employee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so the join table is specified on the owning side by using the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@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JoinTable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 annotation in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Employee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class. The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@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JoinTable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 is used to define the join/link table. In this case, it is 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Employee_Project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.</a:t>
            </a:r>
            <a:endParaRPr lang="en-US" sz="1600" dirty="0">
              <a:solidFill>
                <a:srgbClr val="333333"/>
              </a:solidFill>
              <a:latin typeface="raleway"/>
            </a:endParaRPr>
          </a:p>
          <a:p>
            <a:r>
              <a:rPr lang="en-US" sz="1600" dirty="0">
                <a:solidFill>
                  <a:srgbClr val="333333"/>
                </a:solidFill>
                <a:latin typeface="raleway"/>
              </a:rPr>
              <a:t>The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@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JoinColumn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annotation is used to specify the join/linking column with the main table. Here, the join column is 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employee_id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and 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project_id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is the inverse join column since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Project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is on the inverse side of the relationship.</a:t>
            </a:r>
          </a:p>
          <a:p>
            <a:r>
              <a:rPr lang="en-US" sz="1600" dirty="0">
                <a:solidFill>
                  <a:srgbClr val="333333"/>
                </a:solidFill>
                <a:latin typeface="raleway"/>
              </a:rPr>
              <a:t>In the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Project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class, the 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mappedBy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attribute is used in the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@</a:t>
            </a:r>
            <a:r>
              <a:rPr lang="en-US" sz="1600" i="1" dirty="0" err="1">
                <a:solidFill>
                  <a:srgbClr val="333333"/>
                </a:solidFill>
                <a:latin typeface="raleway"/>
              </a:rPr>
              <a:t>ManyToMany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annotation to indicate that the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employees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collection is mapped by the </a:t>
            </a:r>
            <a:r>
              <a:rPr lang="en-US" sz="1600" i="1" dirty="0">
                <a:solidFill>
                  <a:srgbClr val="333333"/>
                </a:solidFill>
                <a:latin typeface="raleway"/>
              </a:rPr>
              <a:t>projects </a:t>
            </a:r>
            <a:r>
              <a:rPr lang="en-US" sz="1600" dirty="0">
                <a:solidFill>
                  <a:srgbClr val="333333"/>
                </a:solidFill>
                <a:latin typeface="raleway"/>
              </a:rPr>
              <a:t>collection of the owner side.</a:t>
            </a:r>
            <a:endParaRPr lang="en-US" sz="1600" b="0" i="0" dirty="0">
              <a:solidFill>
                <a:srgbClr val="333333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82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2630</TotalTime>
  <Words>548</Words>
  <Application>Microsoft Office PowerPoint</Application>
  <PresentationFormat>Широкоэкранный</PresentationFormat>
  <Paragraphs>120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22" baseType="lpstr">
      <vt:lpstr>Consolas</vt:lpstr>
      <vt:lpstr>raleway</vt:lpstr>
      <vt:lpstr>Open Sans</vt:lpstr>
      <vt:lpstr>Calibri</vt:lpstr>
      <vt:lpstr>Courier New</vt:lpstr>
      <vt:lpstr>source code pro</vt:lpstr>
      <vt:lpstr>inherit</vt:lpstr>
      <vt:lpstr>Arial</vt:lpstr>
      <vt:lpstr>-apple-system</vt:lpstr>
      <vt:lpstr>Proxima Nova Black</vt:lpstr>
      <vt:lpstr>Monaco</vt:lpstr>
      <vt:lpstr>DARK THEME</vt:lpstr>
      <vt:lpstr>LIGHT-THEME</vt:lpstr>
      <vt:lpstr>HIBERNATE ANNOTATIONS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Пользователь Windows</cp:lastModifiedBy>
  <cp:revision>48</cp:revision>
  <dcterms:created xsi:type="dcterms:W3CDTF">2018-12-11T16:43:22Z</dcterms:created>
  <dcterms:modified xsi:type="dcterms:W3CDTF">2019-04-01T13:43:53Z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