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656" r:id="rId5"/>
  </p:sldMasterIdLst>
  <p:sldIdLst>
    <p:sldId id="257" r:id="rId6"/>
    <p:sldId id="259" r:id="rId7"/>
    <p:sldId id="258" r:id="rId8"/>
    <p:sldId id="260" r:id="rId9"/>
    <p:sldId id="261" r:id="rId10"/>
    <p:sldId id="262" r:id="rId11"/>
    <p:sldId id="263" r:id="rId12"/>
    <p:sldId id="265" r:id="rId13"/>
    <p:sldId id="266" r:id="rId14"/>
    <p:sldId id="267" r:id="rId15"/>
    <p:sldId id="268" r:id="rId16"/>
    <p:sldId id="269" r:id="rId17"/>
    <p:sldId id="270" r:id="rId18"/>
    <p:sldId id="272" r:id="rId19"/>
    <p:sldId id="271" r:id="rId20"/>
    <p:sldId id="273" r:id="rId21"/>
    <p:sldId id="274" r:id="rId22"/>
  </p:sldIdLst>
  <p:sldSz cx="12192000" cy="6858000"/>
  <p:notesSz cx="6858000" cy="9144000"/>
  <p:embeddedFontLst>
    <p:embeddedFont>
      <p:font typeface="Open Sans" panose="020B0604020202020204" charset="0"/>
      <p:regular r:id="rId23"/>
      <p:bold r:id="rId24"/>
      <p:italic r:id="rId25"/>
      <p:boldItalic r:id="rId26"/>
    </p:embeddedFont>
    <p:embeddedFont>
      <p:font typeface="Proxima Nova Black" panose="020B0604020202020204" charset="0"/>
      <p:bold r:id="rId27"/>
    </p:embeddedFont>
    <p:embeddedFont>
      <p:font typeface="Calibri" panose="020F0502020204030204" pitchFamily="34"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957" autoAdjust="0"/>
  </p:normalViewPr>
  <p:slideViewPr>
    <p:cSldViewPr snapToGrid="0">
      <p:cViewPr>
        <p:scale>
          <a:sx n="70" d="100"/>
          <a:sy n="70" d="100"/>
        </p:scale>
        <p:origin x="738" y="1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DARK-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570751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WIDE-PHOTO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r>
              <a:rPr lang="en-US" smtClean="0"/>
              <a:t>Click icon to add picture</a:t>
            </a:r>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27396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LEF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smtClean="0"/>
              <a:t>Click icon to add picture</a:t>
            </a:r>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02025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SCRIPTION-PHOTO-RIGH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r>
              <a:rPr lang="en-US" smtClean="0"/>
              <a:t>Click icon to add picture</a:t>
            </a:r>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3734514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IDE-CHART-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1685435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LEFT-DARK">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r>
              <a:rPr lang="en-US" smtClean="0"/>
              <a:t>Click icon to add chart</a:t>
            </a:r>
            <a:endParaRPr lang="en-US"/>
          </a:p>
        </p:txBody>
      </p:sp>
    </p:spTree>
    <p:extLst>
      <p:ext uri="{BB962C8B-B14F-4D97-AF65-F5344CB8AC3E}">
        <p14:creationId xmlns:p14="http://schemas.microsoft.com/office/powerpoint/2010/main" val="4022539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SLIDE-LIGHT-1">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dirty="0" smtClean="0"/>
              <a:t>TITLE</a:t>
            </a:r>
            <a:r>
              <a:rPr lang="uk-UA" dirty="0" smtClean="0"/>
              <a:t/>
            </a:r>
            <a:br>
              <a:rPr lang="uk-UA" dirty="0" smtClean="0"/>
            </a:br>
            <a:r>
              <a:rPr lang="en-US" dirty="0" smtClean="0"/>
              <a:t>TO</a:t>
            </a:r>
            <a:r>
              <a:rPr lang="uk-UA" dirty="0" smtClean="0"/>
              <a:t> </a:t>
            </a:r>
            <a:r>
              <a:rPr lang="en-US" dirty="0" smtClean="0"/>
              <a:t>BE</a:t>
            </a:r>
            <a:r>
              <a:rPr lang="uk-UA" dirty="0" smtClean="0"/>
              <a:t> </a:t>
            </a:r>
            <a:r>
              <a:rPr lang="en-US" dirty="0" smtClean="0"/>
              <a:t>CAPI</a:t>
            </a:r>
            <a:r>
              <a:rPr lang="uk-UA" dirty="0" smtClean="0"/>
              <a:t/>
            </a:r>
            <a:br>
              <a:rPr lang="uk-UA" dirty="0" smtClean="0"/>
            </a:br>
            <a:r>
              <a:rPr lang="en-US" dirty="0" smtClean="0"/>
              <a:t>TALIZED</a:t>
            </a:r>
            <a:endParaRPr lang="en-US" dirty="0"/>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4242457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SLIDE-LIGHT-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2667753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18938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TWO-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70168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HREE-COLUMNS-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4196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DARK-2">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latin typeface="Proxima Nova Black" panose="02000506030000020004" pitchFamily="50" charset="0"/>
              </a:defRPr>
            </a:lvl1pPr>
          </a:lstStyle>
          <a:p>
            <a:r>
              <a:rPr lang="en-US" dirty="0" smtClean="0"/>
              <a:t>TITLE TO BE CAPITALIZED</a:t>
            </a:r>
            <a:endParaRPr lang="en-US" dirty="0"/>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smtClean="0"/>
              <a:t>by Speaker</a:t>
            </a:r>
            <a:endParaRPr lang="en-US" dirty="0"/>
          </a:p>
        </p:txBody>
      </p:sp>
    </p:spTree>
    <p:extLst>
      <p:ext uri="{BB962C8B-B14F-4D97-AF65-F5344CB8AC3E}">
        <p14:creationId xmlns:p14="http://schemas.microsoft.com/office/powerpoint/2010/main" val="9664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DESCRIPTION-SIDETEX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68973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SIDETEXT-PROCESS-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1" name="TextBox 20"/>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4876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TIMELINE-LIGHT">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Tree>
    <p:extLst>
      <p:ext uri="{BB962C8B-B14F-4D97-AF65-F5344CB8AC3E}">
        <p14:creationId xmlns:p14="http://schemas.microsoft.com/office/powerpoint/2010/main" val="11286899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RIGHT-LIGHT">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4278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WIDE-PHOTO-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CLICK TO EDIT THE TITLE</a:t>
            </a:r>
            <a:endParaRPr lang="en-US" dirty="0"/>
          </a:p>
        </p:txBody>
      </p:sp>
      <p:sp>
        <p:nvSpPr>
          <p:cNvPr id="4" name="Picture Placeholder 3"/>
          <p:cNvSpPr>
            <a:spLocks noGrp="1"/>
          </p:cNvSpPr>
          <p:nvPr>
            <p:ph type="pic" sz="quarter" idx="10"/>
          </p:nvPr>
        </p:nvSpPr>
        <p:spPr>
          <a:xfrm>
            <a:off x="0" y="2057400"/>
            <a:ext cx="12192000" cy="4800600"/>
          </a:xfrm>
          <a:prstGeom prst="rect">
            <a:avLst/>
          </a:prstGeom>
        </p:spPr>
        <p:txBody>
          <a:bodyPr/>
          <a:lstStyle/>
          <a:p>
            <a:endParaRPr lang="en-US"/>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55464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LEFT-LIGH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 BE CAPITALIZED</a:t>
            </a:r>
            <a:endParaRPr lang="en-US" dirty="0"/>
          </a:p>
        </p:txBody>
      </p:sp>
      <p:sp>
        <p:nvSpPr>
          <p:cNvPr id="4" name="Picture Placeholder 3"/>
          <p:cNvSpPr>
            <a:spLocks noGrp="1"/>
          </p:cNvSpPr>
          <p:nvPr>
            <p:ph type="pic" sz="quarter" idx="13"/>
          </p:nvPr>
        </p:nvSpPr>
        <p:spPr>
          <a:xfrm>
            <a:off x="0" y="0"/>
            <a:ext cx="5295900" cy="6858000"/>
          </a:xfrm>
          <a:prstGeom prst="rect">
            <a:avLst/>
          </a:prstGeom>
        </p:spPr>
        <p:txBody>
          <a:bodyPr/>
          <a:lstStyle/>
          <a:p>
            <a:endParaRPr lang="en-US"/>
          </a:p>
        </p:txBody>
      </p:sp>
      <p:sp>
        <p:nvSpPr>
          <p:cNvPr id="7" name="TextBox 6"/>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590467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CRIPTION-PHOTO-RIGH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a:t>
            </a:r>
            <a:r>
              <a:rPr lang="uk-UA" dirty="0" smtClean="0"/>
              <a:t> С</a:t>
            </a:r>
            <a:r>
              <a:rPr lang="en-US" dirty="0" smtClean="0"/>
              <a:t>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Picture Placeholder 3"/>
          <p:cNvSpPr>
            <a:spLocks noGrp="1"/>
          </p:cNvSpPr>
          <p:nvPr>
            <p:ph type="pic" sz="quarter" idx="14"/>
          </p:nvPr>
        </p:nvSpPr>
        <p:spPr>
          <a:xfrm>
            <a:off x="4381500" y="1371600"/>
            <a:ext cx="7124700" cy="4114800"/>
          </a:xfrm>
          <a:prstGeom prst="rect">
            <a:avLst/>
          </a:prstGeom>
        </p:spPr>
        <p:txBody>
          <a:bodyPr/>
          <a:lstStyle/>
          <a:p>
            <a:endParaRPr lang="en-US"/>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Tree>
    <p:extLst>
      <p:ext uri="{BB962C8B-B14F-4D97-AF65-F5344CB8AC3E}">
        <p14:creationId xmlns:p14="http://schemas.microsoft.com/office/powerpoint/2010/main" val="1780709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WIDE-CHART-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Chart Placeholder 4"/>
          <p:cNvSpPr>
            <a:spLocks noGrp="1"/>
          </p:cNvSpPr>
          <p:nvPr>
            <p:ph type="chart" sz="quarter" idx="11"/>
          </p:nvPr>
        </p:nvSpPr>
        <p:spPr>
          <a:xfrm>
            <a:off x="685800" y="2057400"/>
            <a:ext cx="10820400" cy="3429000"/>
          </a:xfrm>
          <a:prstGeom prst="rect">
            <a:avLst/>
          </a:prstGeom>
        </p:spPr>
        <p:txBody>
          <a:bodyPr/>
          <a:lstStyle/>
          <a:p>
            <a:endParaRPr lang="en-US"/>
          </a:p>
        </p:txBody>
      </p:sp>
    </p:spTree>
    <p:extLst>
      <p:ext uri="{BB962C8B-B14F-4D97-AF65-F5344CB8AC3E}">
        <p14:creationId xmlns:p14="http://schemas.microsoft.com/office/powerpoint/2010/main" val="229899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LEFT-LIGH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 Placeholder 6"/>
          <p:cNvSpPr>
            <a:spLocks noGrp="1"/>
          </p:cNvSpPr>
          <p:nvPr>
            <p:ph type="body" sz="quarter" idx="12" hasCustomPrompt="1"/>
          </p:nvPr>
        </p:nvSpPr>
        <p:spPr>
          <a:xfrm>
            <a:off x="685800" y="3429000"/>
            <a:ext cx="3467100" cy="2057400"/>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5" name="Chart Placeholder 4"/>
          <p:cNvSpPr>
            <a:spLocks noGrp="1"/>
          </p:cNvSpPr>
          <p:nvPr>
            <p:ph type="chart" sz="quarter" idx="13"/>
          </p:nvPr>
        </p:nvSpPr>
        <p:spPr>
          <a:xfrm>
            <a:off x="4381500" y="1371600"/>
            <a:ext cx="7124700" cy="4114800"/>
          </a:xfrm>
          <a:prstGeom prst="rect">
            <a:avLst/>
          </a:prstGeom>
        </p:spPr>
        <p:txBody>
          <a:bodyPr/>
          <a:lstStyle/>
          <a:p>
            <a:endParaRPr lang="en-US"/>
          </a:p>
        </p:txBody>
      </p:sp>
    </p:spTree>
    <p:extLst>
      <p:ext uri="{BB962C8B-B14F-4D97-AF65-F5344CB8AC3E}">
        <p14:creationId xmlns:p14="http://schemas.microsoft.com/office/powerpoint/2010/main" val="1310242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NE-COLUMN-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54637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TWO-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77726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THREE-COLUMNS-DAR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60443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DESCRIPTION-SIDETEXT-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9" name="TextBox 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0788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IDETEXT-PROCESS-DARK">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77043"/>
            <a:ext cx="7124700" cy="2051957"/>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hasCustomPrompt="1"/>
          </p:nvPr>
        </p:nvSpPr>
        <p:spPr>
          <a:xfrm>
            <a:off x="685800" y="1377043"/>
            <a:ext cx="3467100" cy="2051957"/>
          </a:xfrm>
          <a:prstGeom prst="rect">
            <a:avLst/>
          </a:prstGeom>
        </p:spPr>
        <p:txBody>
          <a:bodyPr lIns="0"/>
          <a:lstStyle>
            <a:lvl1pPr>
              <a:lnSpc>
                <a:spcPct val="80000"/>
              </a:lnSpc>
              <a:defRPr baseline="0">
                <a:latin typeface="Proxima Nova Black" panose="02000506030000020004" pitchFamily="50" charset="0"/>
              </a:defRPr>
            </a:lvl1pPr>
          </a:lstStyle>
          <a:p>
            <a:r>
              <a:rPr lang="en-US" dirty="0" smtClean="0"/>
              <a:t>TITLE TO</a:t>
            </a:r>
            <a:r>
              <a:rPr lang="uk-UA" dirty="0" smtClean="0"/>
              <a:t/>
            </a:r>
            <a:br>
              <a:rPr lang="uk-UA" dirty="0" smtClean="0"/>
            </a:br>
            <a:r>
              <a:rPr lang="en-US" dirty="0" smtClean="0"/>
              <a:t>BE CAPITA</a:t>
            </a:r>
            <a:r>
              <a:rPr lang="uk-UA" dirty="0" smtClean="0"/>
              <a:t/>
            </a:r>
            <a:br>
              <a:rPr lang="uk-UA" dirty="0" smtClean="0"/>
            </a:br>
            <a:r>
              <a:rPr lang="en-US" dirty="0" smtClean="0"/>
              <a:t>LIZED</a:t>
            </a:r>
            <a:endParaRPr lang="en-US" dirty="0"/>
          </a:p>
        </p:txBody>
      </p:sp>
      <p:sp>
        <p:nvSpPr>
          <p:cNvPr id="4" name="Oval 3"/>
          <p:cNvSpPr/>
          <p:nvPr userDrawn="1"/>
        </p:nvSpPr>
        <p:spPr>
          <a:xfrm>
            <a:off x="917664"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3113586"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userDrawn="1"/>
        </p:nvSpPr>
        <p:spPr>
          <a:xfrm>
            <a:off x="530950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userDrawn="1"/>
        </p:nvSpPr>
        <p:spPr>
          <a:xfrm>
            <a:off x="7505429"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userDrawn="1"/>
        </p:nvSpPr>
        <p:spPr>
          <a:xfrm>
            <a:off x="9701348" y="3638007"/>
            <a:ext cx="1598024" cy="1598024"/>
          </a:xfrm>
          <a:prstGeom prst="ellipse">
            <a:avLst/>
          </a:prstGeom>
          <a:noFill/>
          <a:ln w="28575">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userDrawn="1"/>
        </p:nvCxnSpPr>
        <p:spPr>
          <a:xfrm>
            <a:off x="2700337"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userDrawn="1"/>
        </p:nvCxnSpPr>
        <p:spPr>
          <a:xfrm>
            <a:off x="4896259"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userDrawn="1"/>
        </p:nvCxnSpPr>
        <p:spPr>
          <a:xfrm>
            <a:off x="709218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userDrawn="1"/>
        </p:nvCxnSpPr>
        <p:spPr>
          <a:xfrm>
            <a:off x="9288101" y="4437019"/>
            <a:ext cx="228600" cy="0"/>
          </a:xfrm>
          <a:prstGeom prst="straightConnector1">
            <a:avLst/>
          </a:prstGeom>
          <a:ln w="19050">
            <a:solidFill>
              <a:schemeClr val="bg1">
                <a:lumMod val="65000"/>
                <a:lumOff val="35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 Placeholder 6"/>
          <p:cNvSpPr>
            <a:spLocks noGrp="1"/>
          </p:cNvSpPr>
          <p:nvPr>
            <p:ph type="body" sz="quarter" idx="13" hasCustomPrompt="1"/>
          </p:nvPr>
        </p:nvSpPr>
        <p:spPr>
          <a:xfrm>
            <a:off x="1045028"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2" name="Text Placeholder 6"/>
          <p:cNvSpPr>
            <a:spLocks noGrp="1"/>
          </p:cNvSpPr>
          <p:nvPr>
            <p:ph type="body" sz="quarter" idx="14" hasCustomPrompt="1"/>
          </p:nvPr>
        </p:nvSpPr>
        <p:spPr>
          <a:xfrm>
            <a:off x="3247481"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3" name="Text Placeholder 6"/>
          <p:cNvSpPr>
            <a:spLocks noGrp="1"/>
          </p:cNvSpPr>
          <p:nvPr>
            <p:ph type="body" sz="quarter" idx="15" hasCustomPrompt="1"/>
          </p:nvPr>
        </p:nvSpPr>
        <p:spPr>
          <a:xfrm>
            <a:off x="543360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4" name="Text Placeholder 6"/>
          <p:cNvSpPr>
            <a:spLocks noGrp="1"/>
          </p:cNvSpPr>
          <p:nvPr>
            <p:ph type="body" sz="quarter" idx="16" hasCustomPrompt="1"/>
          </p:nvPr>
        </p:nvSpPr>
        <p:spPr>
          <a:xfrm>
            <a:off x="7639324"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5" name="Text Placeholder 6"/>
          <p:cNvSpPr>
            <a:spLocks noGrp="1"/>
          </p:cNvSpPr>
          <p:nvPr>
            <p:ph type="body" sz="quarter" idx="17" hasCustomPrompt="1"/>
          </p:nvPr>
        </p:nvSpPr>
        <p:spPr>
          <a:xfrm>
            <a:off x="9825445" y="4040777"/>
            <a:ext cx="1349829" cy="809897"/>
          </a:xfrm>
          <a:prstGeom prst="rect">
            <a:avLst/>
          </a:prstGeom>
        </p:spPr>
        <p:txBody>
          <a:bodyPr lIns="0"/>
          <a:lstStyle>
            <a:lvl1pPr marL="0" indent="0" algn="ctr">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p:txBody>
      </p:sp>
      <p:sp>
        <p:nvSpPr>
          <p:cNvPr id="26" name="TextBox 25"/>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62363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TIMELINE-DARK">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cxnSp>
        <p:nvCxnSpPr>
          <p:cNvPr id="6" name="Straight Connector 5"/>
          <p:cNvCxnSpPr/>
          <p:nvPr userDrawn="1"/>
        </p:nvCxnSpPr>
        <p:spPr>
          <a:xfrm>
            <a:off x="-28575" y="2743200"/>
            <a:ext cx="12252960" cy="0"/>
          </a:xfrm>
          <a:prstGeom prst="line">
            <a:avLst/>
          </a:prstGeom>
          <a:ln w="19050">
            <a:solidFill>
              <a:schemeClr val="bg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28270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50368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userDrawn="1"/>
        </p:nvSpPr>
        <p:spPr>
          <a:xfrm>
            <a:off x="72466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userDrawn="1"/>
        </p:nvSpPr>
        <p:spPr>
          <a:xfrm>
            <a:off x="9456420" y="2674620"/>
            <a:ext cx="137160" cy="137160"/>
          </a:xfrm>
          <a:prstGeom prst="ellipse">
            <a:avLst/>
          </a:prstGeom>
          <a:solidFill>
            <a:schemeClr val="bg1">
              <a:lumMod val="65000"/>
              <a:lumOff val="35000"/>
            </a:schemeClr>
          </a:solidFill>
          <a:ln>
            <a:solidFill>
              <a:schemeClr val="bg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a:t>
            </a:r>
            <a:endParaRPr lang="en-US" dirty="0"/>
          </a:p>
        </p:txBody>
      </p:sp>
      <p:sp>
        <p:nvSpPr>
          <p:cNvPr id="39" name="TextBox 38"/>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628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HOTO-RIGHT-DARK">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dirty="0" smtClean="0"/>
              <a:t>TITLE TO BE CAPITALIZED</a:t>
            </a:r>
            <a:endParaRPr lang="en-US" dirty="0"/>
          </a:p>
        </p:txBody>
      </p:sp>
      <p:sp>
        <p:nvSpPr>
          <p:cNvPr id="19" name="Text Placeholder 6"/>
          <p:cNvSpPr>
            <a:spLocks noGrp="1"/>
          </p:cNvSpPr>
          <p:nvPr>
            <p:ph type="body" sz="quarter" idx="10" hasCustomPrompt="1"/>
          </p:nvPr>
        </p:nvSpPr>
        <p:spPr>
          <a:xfrm>
            <a:off x="685800" y="2057400"/>
            <a:ext cx="52959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the text </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Picture Placeholder 2"/>
          <p:cNvSpPr>
            <a:spLocks noGrp="1"/>
          </p:cNvSpPr>
          <p:nvPr>
            <p:ph type="pic" sz="quarter" idx="11"/>
          </p:nvPr>
        </p:nvSpPr>
        <p:spPr>
          <a:xfrm>
            <a:off x="6219825" y="2057400"/>
            <a:ext cx="5286375" cy="3429000"/>
          </a:xfrm>
          <a:prstGeom prst="rect">
            <a:avLst/>
          </a:prstGeom>
        </p:spPr>
        <p:txBody>
          <a:bodyPr/>
          <a:lstStyle/>
          <a:p>
            <a:r>
              <a:rPr lang="en-US" smtClean="0"/>
              <a:t>Click icon to add picture</a:t>
            </a:r>
            <a:endParaRPr lang="en-US"/>
          </a:p>
        </p:txBody>
      </p:sp>
      <p:sp>
        <p:nvSpPr>
          <p:cNvPr id="22" name="TextBox 21"/>
          <p:cNvSpPr txBox="1"/>
          <p:nvPr userDrawn="1"/>
        </p:nvSpPr>
        <p:spPr>
          <a:xfrm>
            <a:off x="9486900" y="236808"/>
            <a:ext cx="2121626" cy="261610"/>
          </a:xfrm>
          <a:prstGeom prst="rect">
            <a:avLst/>
          </a:prstGeom>
          <a:noFill/>
        </p:spPr>
        <p:txBody>
          <a:bodyPr wrap="square" rtlCol="0">
            <a:spAutoFit/>
          </a:bodyPr>
          <a:lstStyle/>
          <a:p>
            <a:pPr algn="r"/>
            <a:r>
              <a:rPr lang="en-US" sz="1100" dirty="0" smtClean="0">
                <a:latin typeface="Open Sans" panose="020B0606030504020204" pitchFamily="34" charset="0"/>
                <a:ea typeface="Open Sans" panose="020B0606030504020204" pitchFamily="34" charset="0"/>
                <a:cs typeface="Open Sans" panose="020B0606030504020204" pitchFamily="34" charset="0"/>
              </a:rPr>
              <a:t>SoftServe Confidential</a:t>
            </a:r>
            <a:endParaRPr lang="en-US" sz="11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3767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image" Target="../media/image3.emf"/><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6"/>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934738578"/>
      </p:ext>
    </p:extLst>
  </p:cSld>
  <p:clrMap bg1="dk1" tx1="lt1" bg2="dk2" tx2="lt2" accent1="accent1" accent2="accent2" accent3="accent3" accent4="accent4" accent5="accent5" accent6="accent6" hlink="hlink" folHlink="folHlink"/>
  <p:sldLayoutIdLst>
    <p:sldLayoutId id="2147483649" r:id="rId1"/>
    <p:sldLayoutId id="2147483674" r:id="rId2"/>
    <p:sldLayoutId id="2147483652" r:id="rId3"/>
    <p:sldLayoutId id="2147483654" r:id="rId4"/>
    <p:sldLayoutId id="2147483657" r:id="rId5"/>
    <p:sldLayoutId id="2147483661" r:id="rId6"/>
    <p:sldLayoutId id="2147483663" r:id="rId7"/>
    <p:sldLayoutId id="2147483665" r:id="rId8"/>
    <p:sldLayoutId id="2147483667" r:id="rId9"/>
    <p:sldLayoutId id="2147483670" r:id="rId10"/>
    <p:sldLayoutId id="2147483669" r:id="rId11"/>
    <p:sldLayoutId id="2147483671" r:id="rId12"/>
    <p:sldLayoutId id="2147483672" r:id="rId13"/>
    <p:sldLayoutId id="214748367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32" userDrawn="1">
          <p15:clr>
            <a:srgbClr val="F26B43"/>
          </p15:clr>
        </p15:guide>
        <p15:guide id="4" pos="7248" userDrawn="1">
          <p15:clr>
            <a:srgbClr val="F26B43"/>
          </p15:clr>
        </p15:guide>
        <p15:guide id="5" orient="horz" pos="432" userDrawn="1">
          <p15:clr>
            <a:srgbClr val="F26B43"/>
          </p15:clr>
        </p15:guide>
        <p15:guide id="6" orient="horz" pos="864" userDrawn="1">
          <p15:clr>
            <a:srgbClr val="F26B43"/>
          </p15:clr>
        </p15:guide>
        <p15:guide id="7" orient="horz" pos="3456" userDrawn="1">
          <p15:clr>
            <a:srgbClr val="F26B43"/>
          </p15:clr>
        </p15:guide>
        <p15:guide id="8" orient="horz" pos="3888" userDrawn="1">
          <p15:clr>
            <a:srgbClr val="F26B43"/>
          </p15:clr>
        </p15:guide>
        <p15:guide id="9" pos="1680" userDrawn="1">
          <p15:clr>
            <a:srgbClr val="F26B43"/>
          </p15:clr>
        </p15:guide>
        <p15:guide id="10" pos="1824" userDrawn="1">
          <p15:clr>
            <a:srgbClr val="F26B43"/>
          </p15:clr>
        </p15:guide>
        <p15:guide id="11" pos="2616" userDrawn="1">
          <p15:clr>
            <a:srgbClr val="F26B43"/>
          </p15:clr>
        </p15:guide>
        <p15:guide id="12" pos="3072" userDrawn="1">
          <p15:clr>
            <a:srgbClr val="F26B43"/>
          </p15:clr>
        </p15:guide>
        <p15:guide id="13" pos="2760" userDrawn="1">
          <p15:clr>
            <a:srgbClr val="F26B43"/>
          </p15:clr>
        </p15:guide>
        <p15:guide id="14" pos="3216" userDrawn="1">
          <p15:clr>
            <a:srgbClr val="F26B43"/>
          </p15:clr>
        </p15:guide>
        <p15:guide id="15" pos="4464" userDrawn="1">
          <p15:clr>
            <a:srgbClr val="F26B43"/>
          </p15:clr>
        </p15:guide>
        <p15:guide id="16" pos="4608" userDrawn="1">
          <p15:clr>
            <a:srgbClr val="F26B43"/>
          </p15:clr>
        </p15:guide>
        <p15:guide id="17" pos="4920" userDrawn="1">
          <p15:clr>
            <a:srgbClr val="F26B43"/>
          </p15:clr>
        </p15:guide>
        <p15:guide id="18" pos="5064" userDrawn="1">
          <p15:clr>
            <a:srgbClr val="F26B43"/>
          </p15:clr>
        </p15:guide>
        <p15:guide id="19" pos="5856" userDrawn="1">
          <p15:clr>
            <a:srgbClr val="F26B43"/>
          </p15:clr>
        </p15:guide>
        <p15:guide id="20" pos="6000" userDrawn="1">
          <p15:clr>
            <a:srgbClr val="F26B43"/>
          </p15:clr>
        </p15:guide>
        <p15:guide id="21" orient="horz" pos="1296" userDrawn="1">
          <p15:clr>
            <a:srgbClr val="F26B43"/>
          </p15:clr>
        </p15:guide>
        <p15:guide id="22" orient="horz" pos="1728" userDrawn="1">
          <p15:clr>
            <a:srgbClr val="F26B43"/>
          </p15:clr>
        </p15:guide>
        <p15:guide id="23" pos="3768" userDrawn="1">
          <p15:clr>
            <a:srgbClr val="F26B43"/>
          </p15:clr>
        </p15:guide>
        <p15:guide id="24" pos="39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6"/>
          <a:stretch>
            <a:fillRect/>
          </a:stretch>
        </p:blipFill>
        <p:spPr>
          <a:xfrm>
            <a:off x="9959145" y="5906728"/>
            <a:ext cx="1547053" cy="265471"/>
          </a:xfrm>
          <a:prstGeom prst="rect">
            <a:avLst/>
          </a:prstGeom>
        </p:spPr>
      </p:pic>
    </p:spTree>
    <p:extLst>
      <p:ext uri="{BB962C8B-B14F-4D97-AF65-F5344CB8AC3E}">
        <p14:creationId xmlns:p14="http://schemas.microsoft.com/office/powerpoint/2010/main" val="23213711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64" r:id="rId7"/>
    <p:sldLayoutId id="2147483666" r:id="rId8"/>
    <p:sldLayoutId id="2147483683" r:id="rId9"/>
    <p:sldLayoutId id="2147483684" r:id="rId10"/>
    <p:sldLayoutId id="2147483685" r:id="rId11"/>
    <p:sldLayoutId id="2147483686" r:id="rId12"/>
    <p:sldLayoutId id="2147483687" r:id="rId13"/>
    <p:sldLayoutId id="2147483688"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Proxima Nova Black" panose="02000506030000020004" pitchFamily="2" charset="0"/>
              </a:rPr>
              <a:t>JUNIT </a:t>
            </a:r>
            <a:br>
              <a:rPr lang="en-US" dirty="0" smtClean="0">
                <a:latin typeface="Proxima Nova Black" panose="02000506030000020004" pitchFamily="2" charset="0"/>
              </a:rPr>
            </a:br>
            <a:r>
              <a:rPr lang="en-US" dirty="0" smtClean="0">
                <a:latin typeface="Proxima Nova Black" panose="02000506030000020004" pitchFamily="2" charset="0"/>
              </a:rPr>
              <a:t>TEST NG</a:t>
            </a:r>
            <a:endParaRPr lang="en-US" dirty="0">
              <a:latin typeface="Proxima Nova Black" panose="02000506030000020004" pitchFamily="2" charset="0"/>
            </a:endParaRPr>
          </a:p>
        </p:txBody>
      </p:sp>
      <p:sp>
        <p:nvSpPr>
          <p:cNvPr id="3" name="Text Placeholder 2"/>
          <p:cNvSpPr>
            <a:spLocks noGrp="1"/>
          </p:cNvSpPr>
          <p:nvPr>
            <p:ph type="body" sz="quarter" idx="10"/>
          </p:nvPr>
        </p:nvSpPr>
        <p:spPr/>
        <p:txBody>
          <a:bodyPr/>
          <a:lstStyle/>
          <a:p>
            <a:r>
              <a:rPr lang="en-US" dirty="0" err="1" smtClean="0"/>
              <a:t>Bohdan</a:t>
            </a:r>
            <a:r>
              <a:rPr lang="en-US" dirty="0" smtClean="0"/>
              <a:t> </a:t>
            </a:r>
            <a:r>
              <a:rPr lang="en-US" dirty="0" err="1" smtClean="0"/>
              <a:t>Bondar</a:t>
            </a:r>
            <a:endParaRPr lang="en-US" dirty="0"/>
          </a:p>
        </p:txBody>
      </p:sp>
    </p:spTree>
    <p:extLst>
      <p:ext uri="{BB962C8B-B14F-4D97-AF65-F5344CB8AC3E}">
        <p14:creationId xmlns:p14="http://schemas.microsoft.com/office/powerpoint/2010/main" val="1552756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31640" y="1010672"/>
            <a:ext cx="10172978"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TestRunner</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main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TestSuite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testSuite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TestSuite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BasicAnnotationTest.</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AssertsExample.</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TestResult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result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new</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TestResult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testSuite.run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result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TestSuite</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name</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testSuite.getName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testSuite.setName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newTestSuite</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Changed</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TestSuite</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name</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testSuite.getName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Tests</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count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 "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testSuite.testCount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331640" y="3900487"/>
            <a:ext cx="3166630" cy="2271713"/>
          </a:xfrm>
          <a:prstGeom prst="rect">
            <a:avLst/>
          </a:prstGeom>
        </p:spPr>
      </p:pic>
      <p:sp>
        <p:nvSpPr>
          <p:cNvPr id="7" name="TextBox 6"/>
          <p:cNvSpPr txBox="1"/>
          <p:nvPr/>
        </p:nvSpPr>
        <p:spPr>
          <a:xfrm>
            <a:off x="5600700" y="3900487"/>
            <a:ext cx="3870803" cy="1200329"/>
          </a:xfrm>
          <a:prstGeom prst="rect">
            <a:avLst/>
          </a:prstGeom>
          <a:noFill/>
        </p:spPr>
        <p:txBody>
          <a:bodyPr wrap="none" rtlCol="0">
            <a:spAutoFit/>
          </a:bodyPr>
          <a:lstStyle/>
          <a:p>
            <a:r>
              <a:rPr lang="en-US" i="1" dirty="0" smtClean="0"/>
              <a:t>Output:</a:t>
            </a:r>
          </a:p>
          <a:p>
            <a:r>
              <a:rPr lang="en-US" dirty="0" err="1"/>
              <a:t>TestSuite</a:t>
            </a:r>
            <a:r>
              <a:rPr lang="en-US" dirty="0"/>
              <a:t> name - null</a:t>
            </a:r>
          </a:p>
          <a:p>
            <a:r>
              <a:rPr lang="en-US" dirty="0"/>
              <a:t>Changed </a:t>
            </a:r>
            <a:r>
              <a:rPr lang="en-US" dirty="0" err="1"/>
              <a:t>TestSuite</a:t>
            </a:r>
            <a:r>
              <a:rPr lang="en-US" dirty="0"/>
              <a:t> name - </a:t>
            </a:r>
            <a:r>
              <a:rPr lang="en-US" dirty="0" err="1"/>
              <a:t>newTestSuite</a:t>
            </a:r>
            <a:endParaRPr lang="en-US" dirty="0"/>
          </a:p>
          <a:p>
            <a:r>
              <a:rPr lang="en-US" dirty="0"/>
              <a:t>Tests count - 2</a:t>
            </a:r>
            <a:endParaRPr lang="ru-RU" dirty="0"/>
          </a:p>
        </p:txBody>
      </p:sp>
      <p:sp>
        <p:nvSpPr>
          <p:cNvPr id="9"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smtClean="0"/>
              <a:t>JUnit</a:t>
            </a:r>
            <a:endParaRPr lang="en-US" sz="2800" b="1" dirty="0" smtClean="0"/>
          </a:p>
        </p:txBody>
      </p:sp>
    </p:spTree>
    <p:extLst>
      <p:ext uri="{BB962C8B-B14F-4D97-AF65-F5344CB8AC3E}">
        <p14:creationId xmlns:p14="http://schemas.microsoft.com/office/powerpoint/2010/main" val="55904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dirty="0" err="1" smtClean="0"/>
              <a:t>TestNG</a:t>
            </a:r>
            <a:endParaRPr lang="en-US" sz="2800" b="1" dirty="0" smtClean="0"/>
          </a:p>
        </p:txBody>
      </p:sp>
      <p:sp>
        <p:nvSpPr>
          <p:cNvPr id="8" name="Text Placeholder 3">
            <a:extLst>
              <a:ext uri="{FF2B5EF4-FFF2-40B4-BE49-F238E27FC236}">
                <a16:creationId xmlns:a16="http://schemas.microsoft.com/office/drawing/2014/main" xmlns="" id="{A6C19FF5-E087-4102-8E0C-10CD9C0BFCFD}"/>
              </a:ext>
            </a:extLst>
          </p:cNvPr>
          <p:cNvSpPr txBox="1">
            <a:spLocks/>
          </p:cNvSpPr>
          <p:nvPr/>
        </p:nvSpPr>
        <p:spPr>
          <a:xfrm>
            <a:off x="685800" y="1130300"/>
            <a:ext cx="10820400" cy="4495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err="1"/>
              <a:t>TestNG</a:t>
            </a:r>
            <a:r>
              <a:rPr lang="en-US" dirty="0"/>
              <a:t> is a testing framework developed in the lines of </a:t>
            </a:r>
            <a:r>
              <a:rPr lang="en-US" dirty="0" err="1"/>
              <a:t>JUnit</a:t>
            </a:r>
            <a:r>
              <a:rPr lang="en-US" dirty="0"/>
              <a:t> and </a:t>
            </a:r>
            <a:r>
              <a:rPr lang="en-US" dirty="0" err="1"/>
              <a:t>NUnit</a:t>
            </a:r>
            <a:r>
              <a:rPr lang="en-US" dirty="0"/>
              <a:t>, however it introduces some new functionalities that make it more powerful and easier to use</a:t>
            </a:r>
            <a:r>
              <a:rPr lang="en-US" dirty="0" smtClean="0"/>
              <a:t>.</a:t>
            </a:r>
          </a:p>
          <a:p>
            <a:pPr>
              <a:spcBef>
                <a:spcPts val="600"/>
              </a:spcBef>
            </a:pPr>
            <a:endParaRPr lang="en-US" dirty="0"/>
          </a:p>
          <a:p>
            <a:pPr>
              <a:spcBef>
                <a:spcPts val="600"/>
              </a:spcBef>
            </a:pPr>
            <a:r>
              <a:rPr lang="en-US" dirty="0" err="1" smtClean="0"/>
              <a:t>TestNG</a:t>
            </a:r>
            <a:r>
              <a:rPr lang="en-US" dirty="0" smtClean="0"/>
              <a:t> provides next opportunities:</a:t>
            </a:r>
          </a:p>
          <a:p>
            <a:pPr marL="342900" indent="-342900">
              <a:spcBef>
                <a:spcPts val="600"/>
              </a:spcBef>
              <a:buFont typeface="Arial" panose="020B0604020202020204" pitchFamily="34" charset="0"/>
              <a:buChar char="•"/>
            </a:pPr>
            <a:r>
              <a:rPr lang="en-US" dirty="0" smtClean="0"/>
              <a:t>Annotations</a:t>
            </a:r>
          </a:p>
          <a:p>
            <a:pPr marL="342900" indent="-342900">
              <a:spcBef>
                <a:spcPts val="600"/>
              </a:spcBef>
              <a:buFont typeface="Arial" panose="020B0604020202020204" pitchFamily="34" charset="0"/>
              <a:buChar char="•"/>
            </a:pPr>
            <a:r>
              <a:rPr lang="en-US" dirty="0" smtClean="0"/>
              <a:t>Using XML for flexible tests configuring</a:t>
            </a:r>
          </a:p>
          <a:p>
            <a:pPr marL="342900" indent="-342900">
              <a:spcBef>
                <a:spcPts val="600"/>
              </a:spcBef>
              <a:buFont typeface="Arial" panose="020B0604020202020204" pitchFamily="34" charset="0"/>
              <a:buChar char="•"/>
            </a:pPr>
            <a:r>
              <a:rPr lang="en-US" dirty="0" smtClean="0"/>
              <a:t>Data-driven testing support</a:t>
            </a:r>
          </a:p>
          <a:p>
            <a:pPr marL="342900" indent="-342900">
              <a:spcBef>
                <a:spcPts val="600"/>
              </a:spcBef>
              <a:buFont typeface="Arial" panose="020B0604020202020204" pitchFamily="34" charset="0"/>
              <a:buChar char="•"/>
            </a:pPr>
            <a:r>
              <a:rPr lang="en-US" dirty="0" smtClean="0"/>
              <a:t>Dependent methods for testing server applications</a:t>
            </a:r>
          </a:p>
          <a:p>
            <a:pPr marL="342900" indent="-342900">
              <a:spcBef>
                <a:spcPts val="600"/>
              </a:spcBef>
              <a:buFont typeface="Arial" panose="020B0604020202020204" pitchFamily="34" charset="0"/>
              <a:buChar char="•"/>
            </a:pPr>
            <a:r>
              <a:rPr lang="en-US" dirty="0" smtClean="0"/>
              <a:t>Flexible runtime configuration</a:t>
            </a:r>
          </a:p>
          <a:p>
            <a:pPr marL="342900" indent="-342900">
              <a:spcBef>
                <a:spcPts val="600"/>
              </a:spcBef>
              <a:buFont typeface="Arial" panose="020B0604020202020204" pitchFamily="34" charset="0"/>
              <a:buChar char="•"/>
            </a:pPr>
            <a:r>
              <a:rPr lang="en-US" dirty="0"/>
              <a:t>Supports </a:t>
            </a:r>
            <a:r>
              <a:rPr lang="en-US" dirty="0" smtClean="0"/>
              <a:t>parallel testing</a:t>
            </a:r>
            <a:endParaRPr lang="en-US" dirty="0" smtClean="0"/>
          </a:p>
        </p:txBody>
      </p:sp>
    </p:spTree>
    <p:extLst>
      <p:ext uri="{BB962C8B-B14F-4D97-AF65-F5344CB8AC3E}">
        <p14:creationId xmlns:p14="http://schemas.microsoft.com/office/powerpoint/2010/main" val="9123443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dirty="0" err="1" smtClean="0"/>
              <a:t>TestNG</a:t>
            </a:r>
            <a:endParaRPr lang="en-US" sz="2800" b="1" dirty="0" smtClean="0"/>
          </a:p>
        </p:txBody>
      </p:sp>
      <p:sp>
        <p:nvSpPr>
          <p:cNvPr id="10" name="Text Placeholder 3">
            <a:extLst>
              <a:ext uri="{FF2B5EF4-FFF2-40B4-BE49-F238E27FC236}">
                <a16:creationId xmlns:a16="http://schemas.microsoft.com/office/drawing/2014/main" xmlns="" id="{A6C19FF5-E087-4102-8E0C-10CD9C0BFCFD}"/>
              </a:ext>
            </a:extLst>
          </p:cNvPr>
          <p:cNvSpPr txBox="1">
            <a:spLocks/>
          </p:cNvSpPr>
          <p:nvPr/>
        </p:nvSpPr>
        <p:spPr>
          <a:xfrm>
            <a:off x="685800" y="901700"/>
            <a:ext cx="10820400" cy="431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smtClean="0"/>
              <a:t>Basic annotations</a:t>
            </a:r>
          </a:p>
        </p:txBody>
      </p:sp>
      <p:graphicFrame>
        <p:nvGraphicFramePr>
          <p:cNvPr id="7" name="Таблица 6"/>
          <p:cNvGraphicFramePr>
            <a:graphicFrameLocks noGrp="1"/>
          </p:cNvGraphicFramePr>
          <p:nvPr>
            <p:extLst>
              <p:ext uri="{D42A27DB-BD31-4B8C-83A1-F6EECF244321}">
                <p14:modId xmlns:p14="http://schemas.microsoft.com/office/powerpoint/2010/main" val="25707209"/>
              </p:ext>
            </p:extLst>
          </p:nvPr>
        </p:nvGraphicFramePr>
        <p:xfrm>
          <a:off x="685800" y="1333500"/>
          <a:ext cx="11239500" cy="4414520"/>
        </p:xfrm>
        <a:graphic>
          <a:graphicData uri="http://schemas.openxmlformats.org/drawingml/2006/table">
            <a:tbl>
              <a:tblPr firstRow="1" bandRow="1">
                <a:tableStyleId>{073A0DAA-6AF3-43AB-8588-CEC1D06C72B9}</a:tableStyleId>
              </a:tblPr>
              <a:tblGrid>
                <a:gridCol w="2019300"/>
                <a:gridCol w="9220200"/>
              </a:tblGrid>
              <a:tr h="370840">
                <a:tc>
                  <a:txBody>
                    <a:bodyPr/>
                    <a:lstStyle/>
                    <a:p>
                      <a:pPr algn="ctr"/>
                      <a:r>
                        <a:rPr lang="en-US" b="0" dirty="0" smtClean="0"/>
                        <a:t>ANNOTATION</a:t>
                      </a:r>
                      <a:endParaRPr lang="ru-RU" b="0" dirty="0"/>
                    </a:p>
                  </a:txBody>
                  <a:tcPr/>
                </a:tc>
                <a:tc>
                  <a:txBody>
                    <a:bodyPr/>
                    <a:lstStyle/>
                    <a:p>
                      <a:pPr algn="ctr"/>
                      <a:r>
                        <a:rPr lang="en-US" b="0" dirty="0" smtClean="0"/>
                        <a:t>DESCRIPTION</a:t>
                      </a:r>
                      <a:endParaRPr lang="ru-RU" b="0" dirty="0"/>
                    </a:p>
                  </a:txBody>
                  <a:tcPr/>
                </a:tc>
              </a:tr>
              <a:tr h="370840">
                <a:tc>
                  <a:txBody>
                    <a:bodyPr/>
                    <a:lstStyle/>
                    <a:p>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BeforeSuite</a:t>
                      </a:r>
                      <a:endParaRPr lang="ru-RU" b="0" dirty="0"/>
                    </a:p>
                  </a:txBody>
                  <a:tcPr/>
                </a:tc>
                <a:tc>
                  <a:txBody>
                    <a:bodyPr/>
                    <a:lstStyle/>
                    <a:p>
                      <a:r>
                        <a:rPr lang="en-US" sz="1800" b="0" i="0" kern="1200" dirty="0" smtClean="0">
                          <a:solidFill>
                            <a:schemeClr val="dk1"/>
                          </a:solidFill>
                          <a:effectLst/>
                          <a:latin typeface="+mn-lt"/>
                          <a:ea typeface="+mn-ea"/>
                          <a:cs typeface="+mn-cs"/>
                        </a:rPr>
                        <a:t>The annotated method will be run only once before all tests in this suite have run.</a:t>
                      </a:r>
                      <a:endParaRPr lang="ru-RU" b="0" dirty="0"/>
                    </a:p>
                  </a:txBody>
                  <a:tcPr/>
                </a:tc>
              </a:tr>
              <a:tr h="370840">
                <a:tc>
                  <a:txBody>
                    <a:bodyPr/>
                    <a:lstStyle/>
                    <a:p>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AfterSuite</a:t>
                      </a:r>
                      <a:endParaRPr lang="ru-RU" b="0" dirty="0"/>
                    </a:p>
                  </a:txBody>
                  <a:tcPr/>
                </a:tc>
                <a:tc>
                  <a:txBody>
                    <a:bodyPr/>
                    <a:lstStyle/>
                    <a:p>
                      <a:r>
                        <a:rPr lang="en-US" sz="1800" b="0" i="0" kern="1200" dirty="0" smtClean="0">
                          <a:solidFill>
                            <a:schemeClr val="dk1"/>
                          </a:solidFill>
                          <a:effectLst/>
                          <a:latin typeface="+mn-lt"/>
                          <a:ea typeface="+mn-ea"/>
                          <a:cs typeface="+mn-cs"/>
                        </a:rPr>
                        <a:t>The annotated method will be run only once after all tests in this suite have run.</a:t>
                      </a:r>
                      <a:endParaRPr lang="ru-RU" b="0" dirty="0"/>
                    </a:p>
                  </a:txBody>
                  <a:tcPr/>
                </a:tc>
              </a:tr>
              <a:tr h="370840">
                <a:tc>
                  <a:txBody>
                    <a:bodyPr/>
                    <a:lstStyle/>
                    <a:p>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BeforeClass</a:t>
                      </a:r>
                      <a:endParaRPr lang="ru-RU" b="0" dirty="0"/>
                    </a:p>
                  </a:txBody>
                  <a:tcPr/>
                </a:tc>
                <a:tc>
                  <a:txBody>
                    <a:bodyPr/>
                    <a:lstStyle/>
                    <a:p>
                      <a:r>
                        <a:rPr lang="en-US" sz="1800" b="0" i="0" kern="1200" dirty="0" smtClean="0">
                          <a:solidFill>
                            <a:schemeClr val="dk1"/>
                          </a:solidFill>
                          <a:effectLst/>
                          <a:latin typeface="+mn-lt"/>
                          <a:ea typeface="+mn-ea"/>
                          <a:cs typeface="+mn-cs"/>
                        </a:rPr>
                        <a:t>The annotated method will be run only once before the first test method in the current class is invoked.</a:t>
                      </a:r>
                      <a:endParaRPr lang="ru-RU" b="0" dirty="0"/>
                    </a:p>
                  </a:txBody>
                  <a:tcPr/>
                </a:tc>
              </a:tr>
              <a:tr h="370840">
                <a:tc>
                  <a:txBody>
                    <a:bodyPr/>
                    <a:lstStyle/>
                    <a:p>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AfterClass</a:t>
                      </a:r>
                      <a:endParaRPr lang="ru-RU" b="0" dirty="0"/>
                    </a:p>
                  </a:txBody>
                  <a:tcPr/>
                </a:tc>
                <a:tc>
                  <a:txBody>
                    <a:bodyPr/>
                    <a:lstStyle/>
                    <a:p>
                      <a:r>
                        <a:rPr lang="en-US" sz="1800" b="0" i="0" kern="1200" dirty="0" smtClean="0">
                          <a:solidFill>
                            <a:schemeClr val="dk1"/>
                          </a:solidFill>
                          <a:effectLst/>
                          <a:latin typeface="+mn-lt"/>
                          <a:ea typeface="+mn-ea"/>
                          <a:cs typeface="+mn-cs"/>
                        </a:rPr>
                        <a:t>The annotated method will be run only once after all the test methods in the current class have run.</a:t>
                      </a:r>
                      <a:endParaRPr lang="ru-RU" b="0" dirty="0"/>
                    </a:p>
                  </a:txBody>
                  <a:tcPr/>
                </a:tc>
              </a:tr>
              <a:tr h="370840">
                <a:tc>
                  <a:txBody>
                    <a:bodyPr/>
                    <a:lstStyle/>
                    <a:p>
                      <a:pPr algn="just" fontAlgn="t"/>
                      <a:r>
                        <a:rPr lang="en-US" b="0" dirty="0" smtClean="0">
                          <a:solidFill>
                            <a:srgbClr val="000000"/>
                          </a:solidFill>
                          <a:effectLst/>
                        </a:rPr>
                        <a:t>@</a:t>
                      </a:r>
                      <a:r>
                        <a:rPr lang="en-US" b="0" dirty="0" err="1">
                          <a:solidFill>
                            <a:srgbClr val="000000"/>
                          </a:solidFill>
                          <a:effectLst/>
                        </a:rPr>
                        <a:t>BeforeGroups</a:t>
                      </a:r>
                      <a:endParaRPr lang="en-US" b="0" dirty="0">
                        <a:solidFill>
                          <a:srgbClr val="000000"/>
                        </a:solidFill>
                        <a:effectLst/>
                      </a:endParaRPr>
                    </a:p>
                  </a:txBody>
                  <a:tcPr marL="76200" marR="76200" marT="76200" marB="76200"/>
                </a:tc>
                <a:tc>
                  <a:txBody>
                    <a:bodyPr/>
                    <a:lstStyle/>
                    <a:p>
                      <a:r>
                        <a:rPr lang="en-US" sz="1800" b="0" i="0" kern="1200" dirty="0" smtClean="0">
                          <a:solidFill>
                            <a:schemeClr val="dk1"/>
                          </a:solidFill>
                          <a:effectLst/>
                          <a:latin typeface="+mn-lt"/>
                          <a:ea typeface="+mn-ea"/>
                          <a:cs typeface="+mn-cs"/>
                        </a:rPr>
                        <a:t>The list of groups that this configuration method will run before. This method is guaranteed to run shortly before the first test method that belongs to any of these groups is invoked.</a:t>
                      </a:r>
                      <a:endParaRPr lang="ru-RU" b="0" dirty="0"/>
                    </a:p>
                  </a:txBody>
                  <a:tcPr/>
                </a:tc>
              </a:tr>
              <a:tr h="370840">
                <a:tc>
                  <a:txBody>
                    <a:bodyPr/>
                    <a:lstStyle/>
                    <a:p>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AfterGroups</a:t>
                      </a:r>
                      <a:endParaRPr lang="ru-RU" b="0" dirty="0"/>
                    </a:p>
                  </a:txBody>
                  <a:tcPr/>
                </a:tc>
                <a:tc>
                  <a:txBody>
                    <a:bodyPr/>
                    <a:lstStyle/>
                    <a:p>
                      <a:r>
                        <a:rPr lang="en-US" sz="1800" b="0" i="0" kern="1200" dirty="0" smtClean="0">
                          <a:solidFill>
                            <a:schemeClr val="dk1"/>
                          </a:solidFill>
                          <a:effectLst/>
                          <a:latin typeface="+mn-lt"/>
                          <a:ea typeface="+mn-ea"/>
                          <a:cs typeface="+mn-cs"/>
                        </a:rPr>
                        <a:t>The list of groups that this configuration method will run after. This method is guaranteed to run shortly after the last test method that belongs to any of these groups is invoked.</a:t>
                      </a:r>
                      <a:endParaRPr lang="ru-RU" b="0" dirty="0"/>
                    </a:p>
                  </a:txBody>
                  <a:tcPr/>
                </a:tc>
              </a:tr>
              <a:tr h="370840">
                <a:tc>
                  <a:txBody>
                    <a:bodyPr/>
                    <a:lstStyle/>
                    <a:p>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BeforeMethod</a:t>
                      </a:r>
                      <a:endParaRPr lang="ru-RU" b="0" dirty="0"/>
                    </a:p>
                  </a:txBody>
                  <a:tcPr/>
                </a:tc>
                <a:tc>
                  <a:txBody>
                    <a:bodyPr/>
                    <a:lstStyle/>
                    <a:p>
                      <a:r>
                        <a:rPr lang="en-US" sz="1800" b="0" i="0" kern="1200" dirty="0" smtClean="0">
                          <a:solidFill>
                            <a:schemeClr val="dk1"/>
                          </a:solidFill>
                          <a:effectLst/>
                          <a:latin typeface="+mn-lt"/>
                          <a:ea typeface="+mn-ea"/>
                          <a:cs typeface="+mn-cs"/>
                        </a:rPr>
                        <a:t>The annotated method will be run before each test method.</a:t>
                      </a:r>
                      <a:endParaRPr lang="ru-RU" b="0" dirty="0"/>
                    </a:p>
                  </a:txBody>
                  <a:tcPr/>
                </a:tc>
              </a:tr>
              <a:tr h="370840">
                <a:tc>
                  <a:txBody>
                    <a:bodyPr/>
                    <a:lstStyle/>
                    <a:p>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AfterMethod</a:t>
                      </a:r>
                      <a:endParaRPr lang="ru-RU" b="0" dirty="0"/>
                    </a:p>
                  </a:txBody>
                  <a:tcPr/>
                </a:tc>
                <a:tc>
                  <a:txBody>
                    <a:bodyPr/>
                    <a:lstStyle/>
                    <a:p>
                      <a:r>
                        <a:rPr lang="en-US" sz="1800" b="0" i="0" kern="1200" dirty="0" smtClean="0">
                          <a:solidFill>
                            <a:schemeClr val="dk1"/>
                          </a:solidFill>
                          <a:effectLst/>
                          <a:latin typeface="+mn-lt"/>
                          <a:ea typeface="+mn-ea"/>
                          <a:cs typeface="+mn-cs"/>
                        </a:rPr>
                        <a:t>The annotated method will be run after each test method.</a:t>
                      </a:r>
                      <a:endParaRPr lang="ru-RU" b="0" dirty="0"/>
                    </a:p>
                  </a:txBody>
                  <a:tcPr/>
                </a:tc>
              </a:tr>
            </a:tbl>
          </a:graphicData>
        </a:graphic>
      </p:graphicFrame>
    </p:spTree>
    <p:extLst>
      <p:ext uri="{BB962C8B-B14F-4D97-AF65-F5344CB8AC3E}">
        <p14:creationId xmlns:p14="http://schemas.microsoft.com/office/powerpoint/2010/main" val="1373339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dirty="0" err="1" smtClean="0"/>
              <a:t>TestNG</a:t>
            </a:r>
            <a:endParaRPr lang="en-US" sz="2800" b="1" dirty="0" smtClean="0"/>
          </a:p>
        </p:txBody>
      </p:sp>
      <p:sp>
        <p:nvSpPr>
          <p:cNvPr id="5" name="Text Placeholder 3">
            <a:extLst>
              <a:ext uri="{FF2B5EF4-FFF2-40B4-BE49-F238E27FC236}">
                <a16:creationId xmlns:a16="http://schemas.microsoft.com/office/drawing/2014/main" xmlns="" id="{A6C19FF5-E087-4102-8E0C-10CD9C0BFCFD}"/>
              </a:ext>
            </a:extLst>
          </p:cNvPr>
          <p:cNvSpPr txBox="1">
            <a:spLocks/>
          </p:cNvSpPr>
          <p:nvPr/>
        </p:nvSpPr>
        <p:spPr>
          <a:xfrm>
            <a:off x="685800" y="901700"/>
            <a:ext cx="10820400" cy="431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smtClean="0"/>
              <a:t>Exceptions</a:t>
            </a:r>
          </a:p>
        </p:txBody>
      </p:sp>
      <p:sp>
        <p:nvSpPr>
          <p:cNvPr id="6" name="Text Placeholder 3">
            <a:extLst>
              <a:ext uri="{FF2B5EF4-FFF2-40B4-BE49-F238E27FC236}">
                <a16:creationId xmlns:a16="http://schemas.microsoft.com/office/drawing/2014/main" xmlns="" id="{A6C19FF5-E087-4102-8E0C-10CD9C0BFCFD}"/>
              </a:ext>
            </a:extLst>
          </p:cNvPr>
          <p:cNvSpPr txBox="1">
            <a:spLocks/>
          </p:cNvSpPr>
          <p:nvPr/>
        </p:nvSpPr>
        <p:spPr>
          <a:xfrm>
            <a:off x="685800" y="1562100"/>
            <a:ext cx="10820400" cy="4191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To catch expected exception use annotation </a:t>
            </a:r>
            <a:r>
              <a:rPr lang="en-US" b="1" dirty="0" smtClean="0"/>
              <a:t>@Test </a:t>
            </a:r>
            <a:r>
              <a:rPr lang="en-US" dirty="0" smtClean="0"/>
              <a:t>and </a:t>
            </a:r>
            <a:r>
              <a:rPr lang="en-US" b="1" dirty="0" err="1" smtClean="0"/>
              <a:t>expectedExceptions</a:t>
            </a:r>
            <a:r>
              <a:rPr lang="en-US" dirty="0" smtClean="0"/>
              <a:t> parameter</a:t>
            </a:r>
          </a:p>
          <a:p>
            <a:pPr>
              <a:spcBef>
                <a:spcPts val="600"/>
              </a:spcBef>
            </a:pPr>
            <a:endParaRPr lang="en-US" b="1" dirty="0" smtClean="0"/>
          </a:p>
        </p:txBody>
      </p:sp>
      <p:sp>
        <p:nvSpPr>
          <p:cNvPr id="3" name="Rectangle 2"/>
          <p:cNvSpPr>
            <a:spLocks noChangeArrowheads="1"/>
          </p:cNvSpPr>
          <p:nvPr/>
        </p:nvSpPr>
        <p:spPr bwMode="auto">
          <a:xfrm>
            <a:off x="685800" y="2209800"/>
            <a:ext cx="5984331"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Test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expectedExceptions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NullPointerException.</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testNullPointerException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null</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size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list.size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4" name="Прямоугольник 3"/>
          <p:cNvSpPr/>
          <p:nvPr/>
        </p:nvSpPr>
        <p:spPr>
          <a:xfrm>
            <a:off x="685800" y="3824238"/>
            <a:ext cx="6096000" cy="2308324"/>
          </a:xfrm>
          <a:prstGeom prst="rect">
            <a:avLst/>
          </a:prstGeom>
        </p:spPr>
        <p:txBody>
          <a:bodyPr>
            <a:spAutoFit/>
          </a:bodyPr>
          <a:lstStyle/>
          <a:p>
            <a:r>
              <a:rPr lang="ru-RU" dirty="0"/>
              <a:t>[</a:t>
            </a:r>
            <a:r>
              <a:rPr lang="ru-RU" dirty="0" err="1"/>
              <a:t>TestNG</a:t>
            </a:r>
            <a:r>
              <a:rPr lang="ru-RU" dirty="0"/>
              <a:t>] </a:t>
            </a:r>
            <a:r>
              <a:rPr lang="ru-RU" dirty="0" err="1"/>
              <a:t>Running</a:t>
            </a:r>
            <a:r>
              <a:rPr lang="ru-RU" dirty="0"/>
              <a:t>:</a:t>
            </a:r>
          </a:p>
          <a:p>
            <a:r>
              <a:rPr lang="ru-RU" dirty="0"/>
              <a:t>  C:\Users\BBV\.IdeaIC2018.3\system\temp-testng-customsuite.xml</a:t>
            </a:r>
          </a:p>
          <a:p>
            <a:endParaRPr lang="ru-RU" dirty="0"/>
          </a:p>
          <a:p>
            <a:r>
              <a:rPr lang="ru-RU" dirty="0"/>
              <a:t>===============================================</a:t>
            </a:r>
          </a:p>
          <a:p>
            <a:r>
              <a:rPr lang="ru-RU" dirty="0" err="1"/>
              <a:t>Default</a:t>
            </a:r>
            <a:r>
              <a:rPr lang="ru-RU" dirty="0"/>
              <a:t> </a:t>
            </a:r>
            <a:r>
              <a:rPr lang="ru-RU" dirty="0" err="1"/>
              <a:t>Suite</a:t>
            </a:r>
            <a:endParaRPr lang="ru-RU" dirty="0"/>
          </a:p>
          <a:p>
            <a:r>
              <a:rPr lang="ru-RU" dirty="0" err="1"/>
              <a:t>Total</a:t>
            </a:r>
            <a:r>
              <a:rPr lang="ru-RU" dirty="0"/>
              <a:t> </a:t>
            </a:r>
            <a:r>
              <a:rPr lang="ru-RU" dirty="0" err="1"/>
              <a:t>tests</a:t>
            </a:r>
            <a:r>
              <a:rPr lang="ru-RU" dirty="0"/>
              <a:t> </a:t>
            </a:r>
            <a:r>
              <a:rPr lang="ru-RU" dirty="0" err="1"/>
              <a:t>run</a:t>
            </a:r>
            <a:r>
              <a:rPr lang="ru-RU" dirty="0"/>
              <a:t>: 1, </a:t>
            </a:r>
            <a:r>
              <a:rPr lang="ru-RU" dirty="0" err="1"/>
              <a:t>Failures</a:t>
            </a:r>
            <a:r>
              <a:rPr lang="ru-RU" dirty="0"/>
              <a:t>: 0, </a:t>
            </a:r>
            <a:r>
              <a:rPr lang="ru-RU" dirty="0" err="1"/>
              <a:t>Skips</a:t>
            </a:r>
            <a:r>
              <a:rPr lang="ru-RU" dirty="0"/>
              <a:t>: 0</a:t>
            </a:r>
          </a:p>
          <a:p>
            <a:r>
              <a:rPr lang="ru-RU" dirty="0"/>
              <a:t>===============================================</a:t>
            </a:r>
          </a:p>
        </p:txBody>
      </p:sp>
    </p:spTree>
    <p:extLst>
      <p:ext uri="{BB962C8B-B14F-4D97-AF65-F5344CB8AC3E}">
        <p14:creationId xmlns:p14="http://schemas.microsoft.com/office/powerpoint/2010/main" val="35454383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dirty="0" err="1" smtClean="0"/>
              <a:t>TestNG</a:t>
            </a:r>
            <a:endParaRPr lang="en-US" sz="2800" b="1" dirty="0" smtClean="0"/>
          </a:p>
        </p:txBody>
      </p:sp>
      <p:sp>
        <p:nvSpPr>
          <p:cNvPr id="5" name="Text Placeholder 3">
            <a:extLst>
              <a:ext uri="{FF2B5EF4-FFF2-40B4-BE49-F238E27FC236}">
                <a16:creationId xmlns:a16="http://schemas.microsoft.com/office/drawing/2014/main" xmlns="" id="{A6C19FF5-E087-4102-8E0C-10CD9C0BFCFD}"/>
              </a:ext>
            </a:extLst>
          </p:cNvPr>
          <p:cNvSpPr txBox="1">
            <a:spLocks/>
          </p:cNvSpPr>
          <p:nvPr/>
        </p:nvSpPr>
        <p:spPr>
          <a:xfrm>
            <a:off x="685800" y="901700"/>
            <a:ext cx="10820400" cy="431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smtClean="0"/>
              <a:t>Ignoring test methods</a:t>
            </a:r>
          </a:p>
        </p:txBody>
      </p:sp>
      <p:sp>
        <p:nvSpPr>
          <p:cNvPr id="7" name="Rectangle 2"/>
          <p:cNvSpPr>
            <a:spLocks noChangeArrowheads="1"/>
          </p:cNvSpPr>
          <p:nvPr/>
        </p:nvSpPr>
        <p:spPr bwMode="auto">
          <a:xfrm>
            <a:off x="685800" y="1307525"/>
            <a:ext cx="6091732" cy="11695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Test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enabled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false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testsetProperty</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This</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method</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will</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be</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ignored</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10" name="Text Placeholder 3">
            <a:extLst>
              <a:ext uri="{FF2B5EF4-FFF2-40B4-BE49-F238E27FC236}">
                <a16:creationId xmlns:a16="http://schemas.microsoft.com/office/drawing/2014/main" xmlns="" id="{A6C19FF5-E087-4102-8E0C-10CD9C0BFCFD}"/>
              </a:ext>
            </a:extLst>
          </p:cNvPr>
          <p:cNvSpPr txBox="1">
            <a:spLocks/>
          </p:cNvSpPr>
          <p:nvPr/>
        </p:nvSpPr>
        <p:spPr>
          <a:xfrm>
            <a:off x="685800" y="2667001"/>
            <a:ext cx="10820400" cy="431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smtClean="0"/>
              <a:t>Timeout</a:t>
            </a:r>
          </a:p>
        </p:txBody>
      </p:sp>
      <p:sp>
        <p:nvSpPr>
          <p:cNvPr id="11" name="Text Placeholder 3">
            <a:extLst>
              <a:ext uri="{FF2B5EF4-FFF2-40B4-BE49-F238E27FC236}">
                <a16:creationId xmlns:a16="http://schemas.microsoft.com/office/drawing/2014/main" xmlns="" id="{A6C19FF5-E087-4102-8E0C-10CD9C0BFCFD}"/>
              </a:ext>
            </a:extLst>
          </p:cNvPr>
          <p:cNvSpPr txBox="1">
            <a:spLocks/>
          </p:cNvSpPr>
          <p:nvPr/>
        </p:nvSpPr>
        <p:spPr>
          <a:xfrm>
            <a:off x="685800" y="3098801"/>
            <a:ext cx="10820400" cy="4191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b="1" dirty="0" err="1" smtClean="0"/>
              <a:t>timeOut</a:t>
            </a:r>
            <a:r>
              <a:rPr lang="en-US" b="1" dirty="0" smtClean="0"/>
              <a:t> </a:t>
            </a:r>
            <a:r>
              <a:rPr lang="en-US" dirty="0" smtClean="0"/>
              <a:t>parameter allows to limit testing time</a:t>
            </a:r>
          </a:p>
          <a:p>
            <a:pPr>
              <a:spcBef>
                <a:spcPts val="600"/>
              </a:spcBef>
            </a:pPr>
            <a:endParaRPr lang="en-US" b="1" dirty="0" smtClean="0"/>
          </a:p>
        </p:txBody>
      </p:sp>
      <p:sp>
        <p:nvSpPr>
          <p:cNvPr id="8" name="Rectangle 3"/>
          <p:cNvSpPr>
            <a:spLocks noChangeArrowheads="1"/>
          </p:cNvSpPr>
          <p:nvPr/>
        </p:nvSpPr>
        <p:spPr bwMode="auto">
          <a:xfrm>
            <a:off x="685800" y="3530601"/>
            <a:ext cx="501772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Test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timeOut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1000</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waitLongTime</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throws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Exception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Thread.</a:t>
            </a:r>
            <a:r>
              <a:rPr kumimoji="0" lang="ru-RU" altLang="ru-RU" sz="14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sleep</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1001</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12" name="Text Placeholder 3">
            <a:extLst>
              <a:ext uri="{FF2B5EF4-FFF2-40B4-BE49-F238E27FC236}">
                <a16:creationId xmlns:a16="http://schemas.microsoft.com/office/drawing/2014/main" xmlns="" id="{A6C19FF5-E087-4102-8E0C-10CD9C0BFCFD}"/>
              </a:ext>
            </a:extLst>
          </p:cNvPr>
          <p:cNvSpPr txBox="1">
            <a:spLocks/>
          </p:cNvSpPr>
          <p:nvPr/>
        </p:nvSpPr>
        <p:spPr>
          <a:xfrm>
            <a:off x="685800" y="4497408"/>
            <a:ext cx="10820400" cy="4191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in this case testing will be failed because executing time is higher than </a:t>
            </a:r>
            <a:r>
              <a:rPr lang="en-US" b="1" dirty="0" err="1" smtClean="0"/>
              <a:t>timeOut</a:t>
            </a:r>
            <a:endParaRPr lang="en-US" b="1" dirty="0" smtClean="0"/>
          </a:p>
          <a:p>
            <a:pPr>
              <a:spcBef>
                <a:spcPts val="600"/>
              </a:spcBef>
            </a:pPr>
            <a:endParaRPr lang="en-US" b="1" dirty="0" smtClean="0"/>
          </a:p>
        </p:txBody>
      </p:sp>
    </p:spTree>
    <p:extLst>
      <p:ext uri="{BB962C8B-B14F-4D97-AF65-F5344CB8AC3E}">
        <p14:creationId xmlns:p14="http://schemas.microsoft.com/office/powerpoint/2010/main" val="3133893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dirty="0" err="1" smtClean="0"/>
              <a:t>TestNG</a:t>
            </a:r>
            <a:endParaRPr lang="en-US" sz="2800" b="1" dirty="0" smtClean="0"/>
          </a:p>
        </p:txBody>
      </p:sp>
      <p:sp>
        <p:nvSpPr>
          <p:cNvPr id="5" name="Text Placeholder 3">
            <a:extLst>
              <a:ext uri="{FF2B5EF4-FFF2-40B4-BE49-F238E27FC236}">
                <a16:creationId xmlns:a16="http://schemas.microsoft.com/office/drawing/2014/main" xmlns="" id="{A6C19FF5-E087-4102-8E0C-10CD9C0BFCFD}"/>
              </a:ext>
            </a:extLst>
          </p:cNvPr>
          <p:cNvSpPr txBox="1">
            <a:spLocks/>
          </p:cNvSpPr>
          <p:nvPr/>
        </p:nvSpPr>
        <p:spPr>
          <a:xfrm>
            <a:off x="685800" y="901700"/>
            <a:ext cx="10820400" cy="431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smtClean="0"/>
              <a:t>To divide tests into groups use attribute </a:t>
            </a:r>
            <a:r>
              <a:rPr lang="en-US" sz="2400" b="1" dirty="0" smtClean="0"/>
              <a:t>groups </a:t>
            </a:r>
            <a:r>
              <a:rPr lang="en-US" sz="2400" dirty="0" smtClean="0"/>
              <a:t>in the </a:t>
            </a:r>
            <a:r>
              <a:rPr lang="en-US" sz="2400" b="1" dirty="0" smtClean="0"/>
              <a:t>@Test </a:t>
            </a:r>
            <a:r>
              <a:rPr lang="en-US" sz="2400" dirty="0" smtClean="0"/>
              <a:t>annotation</a:t>
            </a:r>
          </a:p>
        </p:txBody>
      </p:sp>
      <p:sp>
        <p:nvSpPr>
          <p:cNvPr id="2" name="Rectangle 1"/>
          <p:cNvSpPr>
            <a:spLocks noChangeArrowheads="1"/>
          </p:cNvSpPr>
          <p:nvPr/>
        </p:nvSpPr>
        <p:spPr bwMode="auto">
          <a:xfrm>
            <a:off x="685800" y="1460500"/>
            <a:ext cx="5017720"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TestNGGroupTest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Test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groups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"unit1"</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"integration"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testingMethod1()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"testingMethod1"</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Test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groups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"unit2"</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"integration"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testingMethod2()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"testingMethod2"</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Test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groups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"unit1"</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testingMethod3()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"testingMethod3"</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Test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groups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"unit1"</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"unit2"</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testingMethod4()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"testingMethod4"</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06780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dirty="0" err="1" smtClean="0"/>
              <a:t>TestNG</a:t>
            </a:r>
            <a:endParaRPr lang="en-US" sz="2800" b="1" dirty="0" smtClean="0"/>
          </a:p>
        </p:txBody>
      </p:sp>
      <p:pic>
        <p:nvPicPr>
          <p:cNvPr id="3" name="Рисунок 2"/>
          <p:cNvPicPr>
            <a:picLocks noChangeAspect="1"/>
          </p:cNvPicPr>
          <p:nvPr/>
        </p:nvPicPr>
        <p:blipFill>
          <a:blip r:embed="rId2"/>
          <a:stretch>
            <a:fillRect/>
          </a:stretch>
        </p:blipFill>
        <p:spPr>
          <a:xfrm>
            <a:off x="685801" y="901701"/>
            <a:ext cx="3708400" cy="3638298"/>
          </a:xfrm>
          <a:prstGeom prst="rect">
            <a:avLst/>
          </a:prstGeom>
        </p:spPr>
      </p:pic>
      <p:pic>
        <p:nvPicPr>
          <p:cNvPr id="6" name="Рисунок 5"/>
          <p:cNvPicPr>
            <a:picLocks noChangeAspect="1"/>
          </p:cNvPicPr>
          <p:nvPr/>
        </p:nvPicPr>
        <p:blipFill>
          <a:blip r:embed="rId3"/>
          <a:stretch>
            <a:fillRect/>
          </a:stretch>
        </p:blipFill>
        <p:spPr>
          <a:xfrm>
            <a:off x="5146505" y="755399"/>
            <a:ext cx="3282005" cy="3784600"/>
          </a:xfrm>
          <a:prstGeom prst="rect">
            <a:avLst/>
          </a:prstGeom>
        </p:spPr>
      </p:pic>
      <p:pic>
        <p:nvPicPr>
          <p:cNvPr id="7" name="Рисунок 6"/>
          <p:cNvPicPr>
            <a:picLocks noChangeAspect="1"/>
          </p:cNvPicPr>
          <p:nvPr/>
        </p:nvPicPr>
        <p:blipFill>
          <a:blip r:embed="rId4"/>
          <a:stretch>
            <a:fillRect/>
          </a:stretch>
        </p:blipFill>
        <p:spPr>
          <a:xfrm>
            <a:off x="685800" y="4717799"/>
            <a:ext cx="5827713" cy="1797332"/>
          </a:xfrm>
          <a:prstGeom prst="rect">
            <a:avLst/>
          </a:prstGeom>
        </p:spPr>
      </p:pic>
    </p:spTree>
    <p:extLst>
      <p:ext uri="{BB962C8B-B14F-4D97-AF65-F5344CB8AC3E}">
        <p14:creationId xmlns:p14="http://schemas.microsoft.com/office/powerpoint/2010/main" val="4107112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dirty="0" err="1" smtClean="0"/>
              <a:t>TestNG</a:t>
            </a:r>
            <a:endParaRPr lang="en-US" sz="2800" b="1" dirty="0" smtClean="0"/>
          </a:p>
        </p:txBody>
      </p:sp>
      <p:sp>
        <p:nvSpPr>
          <p:cNvPr id="7" name="Text Placeholder 3">
            <a:extLst>
              <a:ext uri="{FF2B5EF4-FFF2-40B4-BE49-F238E27FC236}">
                <a16:creationId xmlns:a16="http://schemas.microsoft.com/office/drawing/2014/main" xmlns="" id="{A6C19FF5-E087-4102-8E0C-10CD9C0BFCFD}"/>
              </a:ext>
            </a:extLst>
          </p:cNvPr>
          <p:cNvSpPr txBox="1">
            <a:spLocks/>
          </p:cNvSpPr>
          <p:nvPr/>
        </p:nvSpPr>
        <p:spPr>
          <a:xfrm>
            <a:off x="685800" y="901700"/>
            <a:ext cx="10820400" cy="431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smtClean="0"/>
              <a:t>Parameter </a:t>
            </a:r>
            <a:r>
              <a:rPr lang="en-US" sz="2400" b="1" dirty="0" err="1" smtClean="0"/>
              <a:t>dependsOnMethods</a:t>
            </a:r>
            <a:r>
              <a:rPr lang="en-US" sz="2400" b="1" dirty="0" smtClean="0"/>
              <a:t> </a:t>
            </a:r>
            <a:r>
              <a:rPr lang="en-US" sz="2400" dirty="0" smtClean="0"/>
              <a:t>in the </a:t>
            </a:r>
            <a:r>
              <a:rPr lang="en-US" sz="2400" b="1" dirty="0" smtClean="0"/>
              <a:t>@Test </a:t>
            </a:r>
            <a:r>
              <a:rPr lang="en-US" sz="2400" dirty="0" smtClean="0"/>
              <a:t>annotation</a:t>
            </a:r>
          </a:p>
        </p:txBody>
      </p:sp>
      <p:sp>
        <p:nvSpPr>
          <p:cNvPr id="4" name="Rectangle 1"/>
          <p:cNvSpPr>
            <a:spLocks noChangeArrowheads="1"/>
          </p:cNvSpPr>
          <p:nvPr/>
        </p:nvSpPr>
        <p:spPr bwMode="auto">
          <a:xfrm>
            <a:off x="685800" y="1460500"/>
            <a:ext cx="5984331"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Test</a:t>
            </a: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initEnvironmentTest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This</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is</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initEnvironmentTest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Test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dependsOnMethods</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initEnvironmentTest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4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testmethod</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4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4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This</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is</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4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testmethod</a:t>
            </a:r>
            <a:r>
              <a:rPr kumimoji="0" lang="ru-RU" altLang="ru-RU" sz="14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4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400" b="0" i="0" u="none" strike="noStrike" cap="none" normalizeH="0" baseline="0" dirty="0" smtClean="0">
              <a:ln>
                <a:noFill/>
              </a:ln>
              <a:solidFill>
                <a:schemeClr val="tx1"/>
              </a:solidFill>
              <a:effectLst/>
              <a:latin typeface="Arial" panose="020B0604020202020204" pitchFamily="34" charset="0"/>
            </a:endParaRPr>
          </a:p>
        </p:txBody>
      </p:sp>
      <p:sp>
        <p:nvSpPr>
          <p:cNvPr id="5" name="Прямоугольник 4"/>
          <p:cNvSpPr/>
          <p:nvPr/>
        </p:nvSpPr>
        <p:spPr>
          <a:xfrm>
            <a:off x="629964" y="3618825"/>
            <a:ext cx="10876235" cy="923330"/>
          </a:xfrm>
          <a:prstGeom prst="rect">
            <a:avLst/>
          </a:prstGeom>
        </p:spPr>
        <p:txBody>
          <a:bodyPr wrap="square">
            <a:spAutoFit/>
          </a:bodyPr>
          <a:lstStyle/>
          <a:p>
            <a:r>
              <a:rPr lang="en-US" b="1" dirty="0" err="1">
                <a:solidFill>
                  <a:srgbClr val="404040"/>
                </a:solidFill>
                <a:latin typeface="Open Sans" panose="020B0604020202020204" charset="0"/>
              </a:rPr>
              <a:t>dependsOnMethods</a:t>
            </a:r>
            <a:r>
              <a:rPr lang="en-US" dirty="0">
                <a:solidFill>
                  <a:srgbClr val="404040"/>
                </a:solidFill>
                <a:latin typeface="Open Sans" panose="020B0604020202020204" charset="0"/>
              </a:rPr>
              <a:t> attribute on a test method </a:t>
            </a:r>
            <a:r>
              <a:rPr lang="en-US" dirty="0" smtClean="0">
                <a:solidFill>
                  <a:srgbClr val="404040"/>
                </a:solidFill>
                <a:latin typeface="Open Sans" panose="020B0604020202020204" charset="0"/>
              </a:rPr>
              <a:t>specifies </a:t>
            </a:r>
            <a:r>
              <a:rPr lang="en-US" dirty="0">
                <a:solidFill>
                  <a:srgbClr val="404040"/>
                </a:solidFill>
                <a:latin typeface="Open Sans" panose="020B0604020202020204" charset="0"/>
              </a:rPr>
              <a:t>all the test methods </a:t>
            </a:r>
            <a:r>
              <a:rPr lang="en-US" dirty="0" smtClean="0">
                <a:solidFill>
                  <a:srgbClr val="404040"/>
                </a:solidFill>
                <a:latin typeface="Open Sans" panose="020B0604020202020204" charset="0"/>
              </a:rPr>
              <a:t>this </a:t>
            </a:r>
            <a:r>
              <a:rPr lang="en-US" dirty="0">
                <a:solidFill>
                  <a:srgbClr val="404040"/>
                </a:solidFill>
                <a:latin typeface="Open Sans" panose="020B0604020202020204" charset="0"/>
              </a:rPr>
              <a:t>test method depends on. It means </a:t>
            </a:r>
            <a:r>
              <a:rPr lang="en-US" dirty="0" err="1" smtClean="0">
                <a:solidFill>
                  <a:srgbClr val="404040"/>
                </a:solidFill>
                <a:latin typeface="Open Sans" panose="020B0604020202020204" charset="0"/>
              </a:rPr>
              <a:t>testmethod</a:t>
            </a:r>
            <a:r>
              <a:rPr lang="en-US" dirty="0" smtClean="0">
                <a:solidFill>
                  <a:srgbClr val="404040"/>
                </a:solidFill>
                <a:latin typeface="Open Sans" panose="020B0604020202020204" charset="0"/>
              </a:rPr>
              <a:t>() </a:t>
            </a:r>
            <a:r>
              <a:rPr lang="en-US" dirty="0">
                <a:solidFill>
                  <a:srgbClr val="404040"/>
                </a:solidFill>
                <a:latin typeface="Open Sans" panose="020B0604020202020204" charset="0"/>
              </a:rPr>
              <a:t>will start execution only after all the tests it depends on executed successfully.</a:t>
            </a:r>
            <a:endParaRPr lang="ru-RU" dirty="0"/>
          </a:p>
        </p:txBody>
      </p:sp>
      <p:pic>
        <p:nvPicPr>
          <p:cNvPr id="10" name="Рисунок 9"/>
          <p:cNvPicPr>
            <a:picLocks noChangeAspect="1"/>
          </p:cNvPicPr>
          <p:nvPr/>
        </p:nvPicPr>
        <p:blipFill>
          <a:blip r:embed="rId2"/>
          <a:stretch>
            <a:fillRect/>
          </a:stretch>
        </p:blipFill>
        <p:spPr>
          <a:xfrm>
            <a:off x="629964" y="4669155"/>
            <a:ext cx="6829425" cy="1647825"/>
          </a:xfrm>
          <a:prstGeom prst="rect">
            <a:avLst/>
          </a:prstGeom>
        </p:spPr>
      </p:pic>
    </p:spTree>
    <p:extLst>
      <p:ext uri="{BB962C8B-B14F-4D97-AF65-F5344CB8AC3E}">
        <p14:creationId xmlns:p14="http://schemas.microsoft.com/office/powerpoint/2010/main" val="2187300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28599"/>
            <a:ext cx="6819900" cy="965201"/>
          </a:xfrm>
        </p:spPr>
        <p:txBody>
          <a:bodyPr/>
          <a:lstStyle/>
          <a:p>
            <a:r>
              <a:rPr lang="en-US" sz="4400" dirty="0" smtClean="0"/>
              <a:t>AGENDA</a:t>
            </a:r>
            <a:endParaRPr lang="uk-UA" sz="4400" dirty="0"/>
          </a:p>
        </p:txBody>
      </p:sp>
      <p:sp>
        <p:nvSpPr>
          <p:cNvPr id="6" name="Text Placeholder 3">
            <a:extLst>
              <a:ext uri="{FF2B5EF4-FFF2-40B4-BE49-F238E27FC236}">
                <a16:creationId xmlns:a16="http://schemas.microsoft.com/office/drawing/2014/main" xmlns="" id="{A6C19FF5-E087-4102-8E0C-10CD9C0BFCFD}"/>
              </a:ext>
            </a:extLst>
          </p:cNvPr>
          <p:cNvSpPr>
            <a:spLocks noGrp="1"/>
          </p:cNvSpPr>
          <p:nvPr>
            <p:ph type="body" sz="quarter" idx="10"/>
          </p:nvPr>
        </p:nvSpPr>
        <p:spPr>
          <a:xfrm>
            <a:off x="685800" y="2057400"/>
            <a:ext cx="10820400" cy="3429000"/>
          </a:xfrm>
        </p:spPr>
        <p:txBody>
          <a:bodyPr/>
          <a:lstStyle/>
          <a:p>
            <a:pPr marL="227013" indent="-227013">
              <a:spcBef>
                <a:spcPts val="600"/>
              </a:spcBef>
              <a:buFont typeface="Arial" panose="020B0604020202020204" pitchFamily="34" charset="0"/>
              <a:buChar char="•"/>
            </a:pPr>
            <a:r>
              <a:rPr lang="en-US" dirty="0" smtClean="0"/>
              <a:t>What is software testing</a:t>
            </a:r>
          </a:p>
          <a:p>
            <a:pPr marL="227013" indent="-227013">
              <a:spcBef>
                <a:spcPts val="600"/>
              </a:spcBef>
              <a:buFont typeface="Arial" panose="020B0604020202020204" pitchFamily="34" charset="0"/>
              <a:buChar char="•"/>
            </a:pPr>
            <a:r>
              <a:rPr lang="en-US" dirty="0" smtClean="0"/>
              <a:t>What is Unit testing</a:t>
            </a:r>
          </a:p>
          <a:p>
            <a:pPr marL="227013" indent="-227013">
              <a:spcBef>
                <a:spcPts val="600"/>
              </a:spcBef>
              <a:buFont typeface="Arial" panose="020B0604020202020204" pitchFamily="34" charset="0"/>
              <a:buChar char="•"/>
            </a:pPr>
            <a:r>
              <a:rPr lang="en-US" dirty="0" err="1" smtClean="0"/>
              <a:t>JUnit</a:t>
            </a:r>
            <a:endParaRPr lang="en-US" dirty="0" smtClean="0"/>
          </a:p>
          <a:p>
            <a:pPr marL="227013" indent="-227013">
              <a:spcBef>
                <a:spcPts val="600"/>
              </a:spcBef>
              <a:buFont typeface="Arial" panose="020B0604020202020204" pitchFamily="34" charset="0"/>
              <a:buChar char="•"/>
            </a:pPr>
            <a:r>
              <a:rPr lang="en-US" dirty="0" err="1" smtClean="0"/>
              <a:t>TestNG</a:t>
            </a:r>
            <a:endParaRPr lang="en-US" dirty="0" smtClean="0"/>
          </a:p>
          <a:p>
            <a:pPr marL="227013" indent="-227013">
              <a:spcBef>
                <a:spcPts val="600"/>
              </a:spcBef>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658380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xmlns=""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smtClean="0"/>
              <a:t>What is Software Testing</a:t>
            </a:r>
          </a:p>
        </p:txBody>
      </p:sp>
      <p:sp>
        <p:nvSpPr>
          <p:cNvPr id="7" name="Text Placeholder 3">
            <a:extLst>
              <a:ext uri="{FF2B5EF4-FFF2-40B4-BE49-F238E27FC236}">
                <a16:creationId xmlns:a16="http://schemas.microsoft.com/office/drawing/2014/main" xmlns="" id="{A6C19FF5-E087-4102-8E0C-10CD9C0BFCFD}"/>
              </a:ext>
            </a:extLst>
          </p:cNvPr>
          <p:cNvSpPr txBox="1">
            <a:spLocks/>
          </p:cNvSpPr>
          <p:nvPr/>
        </p:nvSpPr>
        <p:spPr>
          <a:xfrm>
            <a:off x="685800" y="901700"/>
            <a:ext cx="10820400" cy="6604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a:t>Software testing is defined as an activity to check whether the actual results match the expected results and to ensure that the software system is </a:t>
            </a:r>
            <a:r>
              <a:rPr lang="en-US" dirty="0" smtClean="0"/>
              <a:t>defect free</a:t>
            </a:r>
            <a:r>
              <a:rPr lang="en-US" dirty="0"/>
              <a:t>.</a:t>
            </a:r>
            <a:endParaRPr lang="en-US" dirty="0" smtClean="0"/>
          </a:p>
        </p:txBody>
      </p:sp>
      <p:sp>
        <p:nvSpPr>
          <p:cNvPr id="8" name="Text Placeholder 3">
            <a:extLst>
              <a:ext uri="{FF2B5EF4-FFF2-40B4-BE49-F238E27FC236}">
                <a16:creationId xmlns:a16="http://schemas.microsoft.com/office/drawing/2014/main" xmlns="" id="{A6C19FF5-E087-4102-8E0C-10CD9C0BFCFD}"/>
              </a:ext>
            </a:extLst>
          </p:cNvPr>
          <p:cNvSpPr txBox="1">
            <a:spLocks/>
          </p:cNvSpPr>
          <p:nvPr/>
        </p:nvSpPr>
        <p:spPr>
          <a:xfrm>
            <a:off x="685800" y="17653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dirty="0" smtClean="0"/>
              <a:t>Why it is important</a:t>
            </a:r>
            <a:endParaRPr lang="en-US" sz="2800" b="1" dirty="0" smtClean="0"/>
          </a:p>
        </p:txBody>
      </p:sp>
      <p:sp>
        <p:nvSpPr>
          <p:cNvPr id="9" name="Text Placeholder 3">
            <a:extLst>
              <a:ext uri="{FF2B5EF4-FFF2-40B4-BE49-F238E27FC236}">
                <a16:creationId xmlns:a16="http://schemas.microsoft.com/office/drawing/2014/main" xmlns="" id="{A6C19FF5-E087-4102-8E0C-10CD9C0BFCFD}"/>
              </a:ext>
            </a:extLst>
          </p:cNvPr>
          <p:cNvSpPr txBox="1">
            <a:spLocks/>
          </p:cNvSpPr>
          <p:nvPr/>
        </p:nvSpPr>
        <p:spPr>
          <a:xfrm>
            <a:off x="685800" y="2527300"/>
            <a:ext cx="10820400" cy="9525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Testing </a:t>
            </a:r>
            <a:r>
              <a:rPr lang="en-US" dirty="0"/>
              <a:t>is important because software bugs could be expensive or even dangerous. Software bugs can potentially cause monetary and human loss, and history is full of such examples</a:t>
            </a:r>
            <a:r>
              <a:rPr lang="en-US" dirty="0" smtClean="0"/>
              <a:t>. Here are some examples:</a:t>
            </a:r>
            <a:endParaRPr lang="en-US" dirty="0" smtClean="0"/>
          </a:p>
        </p:txBody>
      </p:sp>
      <p:sp>
        <p:nvSpPr>
          <p:cNvPr id="10" name="Text Placeholder 3">
            <a:extLst>
              <a:ext uri="{FF2B5EF4-FFF2-40B4-BE49-F238E27FC236}">
                <a16:creationId xmlns:a16="http://schemas.microsoft.com/office/drawing/2014/main" xmlns="" id="{A6C19FF5-E087-4102-8E0C-10CD9C0BFCFD}"/>
              </a:ext>
            </a:extLst>
          </p:cNvPr>
          <p:cNvSpPr txBox="1">
            <a:spLocks/>
          </p:cNvSpPr>
          <p:nvPr/>
        </p:nvSpPr>
        <p:spPr>
          <a:xfrm>
            <a:off x="685800" y="3556000"/>
            <a:ext cx="10820400" cy="22352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600"/>
              </a:spcBef>
              <a:buFont typeface="Arial" panose="020B0604020202020204" pitchFamily="34" charset="0"/>
              <a:buChar char="•"/>
            </a:pPr>
            <a:r>
              <a:rPr lang="en-US" dirty="0"/>
              <a:t>Nissan cars have to recall over 1 million cars from the market due to software failure in the airbag sensory detectors. There has been reported two accident due to this software failure</a:t>
            </a:r>
            <a:r>
              <a:rPr lang="en-US" dirty="0" smtClean="0"/>
              <a:t>.</a:t>
            </a:r>
            <a:endParaRPr lang="en-US" dirty="0"/>
          </a:p>
          <a:p>
            <a:pPr marL="342900" indent="-342900">
              <a:spcBef>
                <a:spcPts val="600"/>
              </a:spcBef>
              <a:buFont typeface="Arial" panose="020B0604020202020204" pitchFamily="34" charset="0"/>
              <a:buChar char="•"/>
            </a:pPr>
            <a:r>
              <a:rPr lang="en-US" dirty="0"/>
              <a:t>China Airlines Airbus A300 crashed due to a software bug on April 26, 1994, killing 264 innocent </a:t>
            </a:r>
            <a:r>
              <a:rPr lang="en-US" dirty="0" smtClean="0"/>
              <a:t>live.</a:t>
            </a:r>
          </a:p>
          <a:p>
            <a:pPr marL="342900" indent="-342900">
              <a:spcBef>
                <a:spcPts val="600"/>
              </a:spcBef>
              <a:buFont typeface="Arial" panose="020B0604020202020204" pitchFamily="34" charset="0"/>
              <a:buChar char="•"/>
            </a:pPr>
            <a:r>
              <a:rPr lang="en-US" dirty="0"/>
              <a:t>In April of 1999, a software bug caused the failure of a $1.2 billion military satellite launch, the costliest accident in </a:t>
            </a:r>
            <a:r>
              <a:rPr lang="en-US" dirty="0" smtClean="0"/>
              <a:t>history.</a:t>
            </a:r>
            <a:endParaRPr lang="en-US" dirty="0"/>
          </a:p>
          <a:p>
            <a:pPr marL="342900" indent="-342900">
              <a:spcBef>
                <a:spcPts val="600"/>
              </a:spcBef>
              <a:buFont typeface="Arial" panose="020B0604020202020204" pitchFamily="34" charset="0"/>
              <a:buChar char="•"/>
            </a:pPr>
            <a:endParaRPr lang="en-US" dirty="0"/>
          </a:p>
        </p:txBody>
      </p:sp>
    </p:spTree>
    <p:extLst>
      <p:ext uri="{BB962C8B-B14F-4D97-AF65-F5344CB8AC3E}">
        <p14:creationId xmlns:p14="http://schemas.microsoft.com/office/powerpoint/2010/main" val="3068882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xmlns=""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smtClean="0"/>
              <a:t>What is Unit testing</a:t>
            </a:r>
          </a:p>
        </p:txBody>
      </p:sp>
      <p:sp>
        <p:nvSpPr>
          <p:cNvPr id="7" name="Text Placeholder 3">
            <a:extLst>
              <a:ext uri="{FF2B5EF4-FFF2-40B4-BE49-F238E27FC236}">
                <a16:creationId xmlns:a16="http://schemas.microsoft.com/office/drawing/2014/main" xmlns="" id="{A6C19FF5-E087-4102-8E0C-10CD9C0BFCFD}"/>
              </a:ext>
            </a:extLst>
          </p:cNvPr>
          <p:cNvSpPr txBox="1">
            <a:spLocks/>
          </p:cNvSpPr>
          <p:nvPr/>
        </p:nvSpPr>
        <p:spPr>
          <a:xfrm>
            <a:off x="685800" y="901700"/>
            <a:ext cx="10820400" cy="18923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Unit </a:t>
            </a:r>
            <a:r>
              <a:rPr lang="en-US" dirty="0"/>
              <a:t>Testing is defined as a type of software testing where individual </a:t>
            </a:r>
            <a:r>
              <a:rPr lang="en-US" dirty="0" smtClean="0"/>
              <a:t>units/components </a:t>
            </a:r>
            <a:r>
              <a:rPr lang="en-US" dirty="0"/>
              <a:t>of a software are tested.</a:t>
            </a:r>
          </a:p>
          <a:p>
            <a:pPr>
              <a:spcBef>
                <a:spcPts val="600"/>
              </a:spcBef>
            </a:pPr>
            <a:endParaRPr lang="en-US" dirty="0"/>
          </a:p>
          <a:p>
            <a:pPr>
              <a:spcBef>
                <a:spcPts val="600"/>
              </a:spcBef>
            </a:pPr>
            <a:r>
              <a:rPr lang="en-US" dirty="0"/>
              <a:t>Unit Testing of software applications is done during the development (coding) of an application. The objective of Unit Testing is to isolate a section of code and verify its correctness</a:t>
            </a:r>
            <a:r>
              <a:rPr lang="en-US" dirty="0" smtClean="0"/>
              <a:t>. Unit testing framework for the Java programming language is </a:t>
            </a:r>
            <a:r>
              <a:rPr lang="en-US" dirty="0" err="1" smtClean="0"/>
              <a:t>JUnit</a:t>
            </a:r>
            <a:r>
              <a:rPr lang="en-US" dirty="0" smtClean="0"/>
              <a:t>.</a:t>
            </a:r>
          </a:p>
        </p:txBody>
      </p:sp>
      <p:sp>
        <p:nvSpPr>
          <p:cNvPr id="11" name="Text Placeholder 3">
            <a:extLst>
              <a:ext uri="{FF2B5EF4-FFF2-40B4-BE49-F238E27FC236}">
                <a16:creationId xmlns:a16="http://schemas.microsoft.com/office/drawing/2014/main" xmlns="" id="{A6C19FF5-E087-4102-8E0C-10CD9C0BFCFD}"/>
              </a:ext>
            </a:extLst>
          </p:cNvPr>
          <p:cNvSpPr txBox="1">
            <a:spLocks/>
          </p:cNvSpPr>
          <p:nvPr/>
        </p:nvSpPr>
        <p:spPr>
          <a:xfrm>
            <a:off x="685800" y="3594100"/>
            <a:ext cx="10820400" cy="22352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600"/>
              </a:spcBef>
              <a:buFont typeface="Arial" panose="020B0604020202020204" pitchFamily="34" charset="0"/>
              <a:buChar char="•"/>
            </a:pPr>
            <a:r>
              <a:rPr lang="en-US" dirty="0"/>
              <a:t>Unit Tests fix bug early in development cycle and save costs.</a:t>
            </a:r>
          </a:p>
          <a:p>
            <a:pPr marL="342900" indent="-342900">
              <a:spcBef>
                <a:spcPts val="600"/>
              </a:spcBef>
              <a:buFont typeface="Arial" panose="020B0604020202020204" pitchFamily="34" charset="0"/>
              <a:buChar char="•"/>
            </a:pPr>
            <a:r>
              <a:rPr lang="en-US" dirty="0"/>
              <a:t>It helps understand the developers the code base and enable them to make changes quickly</a:t>
            </a:r>
          </a:p>
          <a:p>
            <a:pPr marL="342900" indent="-342900">
              <a:spcBef>
                <a:spcPts val="600"/>
              </a:spcBef>
              <a:buFont typeface="Arial" panose="020B0604020202020204" pitchFamily="34" charset="0"/>
              <a:buChar char="•"/>
            </a:pPr>
            <a:r>
              <a:rPr lang="en-US" dirty="0"/>
              <a:t>Good unit tests serve as project documentation</a:t>
            </a:r>
          </a:p>
          <a:p>
            <a:pPr marL="342900" indent="-342900">
              <a:spcBef>
                <a:spcPts val="600"/>
              </a:spcBef>
              <a:buFont typeface="Arial" panose="020B0604020202020204" pitchFamily="34" charset="0"/>
              <a:buChar char="•"/>
            </a:pPr>
            <a:r>
              <a:rPr lang="en-US" dirty="0"/>
              <a:t>Unit tests help with code re-use. Migrate both your code </a:t>
            </a:r>
            <a:r>
              <a:rPr lang="en-US" dirty="0" smtClean="0"/>
              <a:t>and your </a:t>
            </a:r>
            <a:r>
              <a:rPr lang="en-US" dirty="0"/>
              <a:t>tests to your new project. </a:t>
            </a:r>
          </a:p>
        </p:txBody>
      </p:sp>
      <p:sp>
        <p:nvSpPr>
          <p:cNvPr id="12" name="Text Placeholder 3">
            <a:extLst>
              <a:ext uri="{FF2B5EF4-FFF2-40B4-BE49-F238E27FC236}">
                <a16:creationId xmlns:a16="http://schemas.microsoft.com/office/drawing/2014/main" xmlns="" id="{A6C19FF5-E087-4102-8E0C-10CD9C0BFCFD}"/>
              </a:ext>
            </a:extLst>
          </p:cNvPr>
          <p:cNvSpPr txBox="1">
            <a:spLocks/>
          </p:cNvSpPr>
          <p:nvPr/>
        </p:nvSpPr>
        <p:spPr>
          <a:xfrm>
            <a:off x="685800" y="3124200"/>
            <a:ext cx="10820400" cy="18923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smtClean="0"/>
              <a:t>Here are few advantages Unit testing provides:</a:t>
            </a:r>
          </a:p>
        </p:txBody>
      </p:sp>
    </p:spTree>
    <p:extLst>
      <p:ext uri="{BB962C8B-B14F-4D97-AF65-F5344CB8AC3E}">
        <p14:creationId xmlns:p14="http://schemas.microsoft.com/office/powerpoint/2010/main" val="3130935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xmlns="" id="{A6C19FF5-E087-4102-8E0C-10CD9C0BFCFD}"/>
              </a:ext>
            </a:extLst>
          </p:cNvPr>
          <p:cNvSpPr>
            <a:spLocks noGrp="1"/>
          </p:cNvSpPr>
          <p:nvPr>
            <p:ph type="body" sz="quarter" idx="10"/>
          </p:nvPr>
        </p:nvSpPr>
        <p:spPr>
          <a:xfrm>
            <a:off x="685800" y="342900"/>
            <a:ext cx="10820400" cy="558800"/>
          </a:xfrm>
        </p:spPr>
        <p:txBody>
          <a:bodyPr/>
          <a:lstStyle/>
          <a:p>
            <a:pPr>
              <a:spcBef>
                <a:spcPts val="600"/>
              </a:spcBef>
            </a:pPr>
            <a:r>
              <a:rPr lang="en-US" sz="2800" b="1" dirty="0" err="1" smtClean="0"/>
              <a:t>JUnit</a:t>
            </a:r>
            <a:endParaRPr lang="en-US" sz="2800" b="1" dirty="0" smtClean="0"/>
          </a:p>
        </p:txBody>
      </p:sp>
      <p:sp>
        <p:nvSpPr>
          <p:cNvPr id="7" name="Text Placeholder 3">
            <a:extLst>
              <a:ext uri="{FF2B5EF4-FFF2-40B4-BE49-F238E27FC236}">
                <a16:creationId xmlns:a16="http://schemas.microsoft.com/office/drawing/2014/main" xmlns="" id="{A6C19FF5-E087-4102-8E0C-10CD9C0BFCFD}"/>
              </a:ext>
            </a:extLst>
          </p:cNvPr>
          <p:cNvSpPr txBox="1">
            <a:spLocks/>
          </p:cNvSpPr>
          <p:nvPr/>
        </p:nvSpPr>
        <p:spPr>
          <a:xfrm>
            <a:off x="685800" y="901700"/>
            <a:ext cx="10820400" cy="18923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err="1" smtClean="0"/>
              <a:t>JUnit</a:t>
            </a:r>
            <a:r>
              <a:rPr lang="en-US" sz="2400" dirty="0" smtClean="0"/>
              <a:t> basic annotations</a:t>
            </a:r>
          </a:p>
          <a:p>
            <a:pPr>
              <a:spcBef>
                <a:spcPts val="600"/>
              </a:spcBef>
            </a:pPr>
            <a:endParaRPr lang="en-US" sz="2400" i="1" dirty="0" smtClean="0"/>
          </a:p>
          <a:p>
            <a:pPr>
              <a:spcBef>
                <a:spcPts val="600"/>
              </a:spcBef>
            </a:pPr>
            <a:r>
              <a:rPr lang="en-US" dirty="0" smtClean="0"/>
              <a:t>Depends on </a:t>
            </a:r>
            <a:r>
              <a:rPr lang="en-US" dirty="0" err="1" smtClean="0"/>
              <a:t>JUnit</a:t>
            </a:r>
            <a:r>
              <a:rPr lang="en-US" dirty="0" smtClean="0"/>
              <a:t> version annotations may differ. Here are some basic </a:t>
            </a:r>
            <a:r>
              <a:rPr lang="en-US" dirty="0" err="1" smtClean="0"/>
              <a:t>nnotations</a:t>
            </a:r>
            <a:r>
              <a:rPr lang="en-US" dirty="0" smtClean="0"/>
              <a:t> you should understand:</a:t>
            </a:r>
          </a:p>
        </p:txBody>
      </p:sp>
      <p:graphicFrame>
        <p:nvGraphicFramePr>
          <p:cNvPr id="2" name="Таблица 1"/>
          <p:cNvGraphicFramePr>
            <a:graphicFrameLocks noGrp="1"/>
          </p:cNvGraphicFramePr>
          <p:nvPr>
            <p:extLst>
              <p:ext uri="{D42A27DB-BD31-4B8C-83A1-F6EECF244321}">
                <p14:modId xmlns:p14="http://schemas.microsoft.com/office/powerpoint/2010/main" val="3052134753"/>
              </p:ext>
            </p:extLst>
          </p:nvPr>
        </p:nvGraphicFramePr>
        <p:xfrm>
          <a:off x="838200" y="2794000"/>
          <a:ext cx="10325100" cy="2734734"/>
        </p:xfrm>
        <a:graphic>
          <a:graphicData uri="http://schemas.openxmlformats.org/drawingml/2006/table">
            <a:tbl>
              <a:tblPr firstRow="1" bandRow="1">
                <a:tableStyleId>{073A0DAA-6AF3-43AB-8588-CEC1D06C72B9}</a:tableStyleId>
              </a:tblPr>
              <a:tblGrid>
                <a:gridCol w="1790700"/>
                <a:gridCol w="2476500"/>
                <a:gridCol w="6057900"/>
              </a:tblGrid>
              <a:tr h="423334">
                <a:tc>
                  <a:txBody>
                    <a:bodyPr/>
                    <a:lstStyle/>
                    <a:p>
                      <a:pPr algn="ctr"/>
                      <a:r>
                        <a:rPr lang="en-US" dirty="0" smtClean="0"/>
                        <a:t>JUNIT 4</a:t>
                      </a:r>
                      <a:endParaRPr lang="ru-RU" dirty="0"/>
                    </a:p>
                  </a:txBody>
                  <a:tcPr/>
                </a:tc>
                <a:tc>
                  <a:txBody>
                    <a:bodyPr/>
                    <a:lstStyle/>
                    <a:p>
                      <a:pPr algn="ctr"/>
                      <a:r>
                        <a:rPr lang="en-US" dirty="0" smtClean="0"/>
                        <a:t>JUNIT 5</a:t>
                      </a:r>
                      <a:endParaRPr lang="ru-RU" dirty="0"/>
                    </a:p>
                  </a:txBody>
                  <a:tcPr/>
                </a:tc>
                <a:tc>
                  <a:txBody>
                    <a:bodyPr/>
                    <a:lstStyle/>
                    <a:p>
                      <a:pPr algn="ctr"/>
                      <a:r>
                        <a:rPr lang="en-US" dirty="0" smtClean="0"/>
                        <a:t>DESCRIPTION</a:t>
                      </a:r>
                      <a:endParaRPr lang="ru-RU" dirty="0"/>
                    </a:p>
                  </a:txBody>
                  <a:tcPr/>
                </a:tc>
              </a:tr>
              <a:tr h="471312">
                <a:tc>
                  <a:txBody>
                    <a:bodyPr/>
                    <a:lstStyle/>
                    <a:p>
                      <a:r>
                        <a:rPr lang="en-US" dirty="0" smtClean="0"/>
                        <a:t>@</a:t>
                      </a:r>
                      <a:r>
                        <a:rPr lang="en-US" dirty="0" err="1" smtClean="0"/>
                        <a:t>BeforeClass</a:t>
                      </a:r>
                      <a:endParaRPr lang="ru-RU" dirty="0"/>
                    </a:p>
                  </a:txBody>
                  <a:tcPr/>
                </a:tc>
                <a:tc>
                  <a:txBody>
                    <a:bodyPr/>
                    <a:lstStyle/>
                    <a:p>
                      <a:r>
                        <a:rPr lang="en-US" dirty="0" smtClean="0"/>
                        <a:t>@</a:t>
                      </a:r>
                      <a:r>
                        <a:rPr lang="en-US" dirty="0" err="1" smtClean="0"/>
                        <a:t>BeforeAll</a:t>
                      </a:r>
                      <a:endParaRPr lang="ru-RU" dirty="0"/>
                    </a:p>
                  </a:txBody>
                  <a:tcPr/>
                </a:tc>
                <a:tc>
                  <a:txBody>
                    <a:bodyPr/>
                    <a:lstStyle/>
                    <a:p>
                      <a:r>
                        <a:rPr lang="en-US" sz="1800" b="0" i="0" kern="1200" dirty="0" smtClean="0">
                          <a:solidFill>
                            <a:schemeClr val="dk1"/>
                          </a:solidFill>
                          <a:effectLst/>
                          <a:latin typeface="+mn-lt"/>
                          <a:ea typeface="+mn-ea"/>
                          <a:cs typeface="+mn-cs"/>
                        </a:rPr>
                        <a:t>Run once before any of the test methods in the class</a:t>
                      </a:r>
                      <a:endParaRPr lang="ru-RU" dirty="0"/>
                    </a:p>
                  </a:txBody>
                  <a:tcPr/>
                </a:tc>
              </a:tr>
              <a:tr h="469900">
                <a:tc>
                  <a:txBody>
                    <a:bodyPr/>
                    <a:lstStyle/>
                    <a:p>
                      <a:r>
                        <a:rPr lang="en-US" dirty="0" smtClean="0"/>
                        <a:t>@</a:t>
                      </a:r>
                      <a:r>
                        <a:rPr lang="en-US" dirty="0" err="1" smtClean="0"/>
                        <a:t>AfterClass</a:t>
                      </a:r>
                      <a:endParaRPr lang="ru-RU" dirty="0"/>
                    </a:p>
                  </a:txBody>
                  <a:tcPr/>
                </a:tc>
                <a:tc>
                  <a:txBody>
                    <a:bodyPr/>
                    <a:lstStyle/>
                    <a:p>
                      <a:r>
                        <a:rPr lang="en-US" dirty="0" smtClean="0"/>
                        <a:t>@</a:t>
                      </a:r>
                      <a:r>
                        <a:rPr lang="en-US" dirty="0" err="1" smtClean="0"/>
                        <a:t>AfterAll</a:t>
                      </a:r>
                      <a:endParaRPr lang="ru-RU" dirty="0"/>
                    </a:p>
                  </a:txBody>
                  <a:tcPr/>
                </a:tc>
                <a:tc>
                  <a:txBody>
                    <a:bodyPr/>
                    <a:lstStyle/>
                    <a:p>
                      <a:r>
                        <a:rPr lang="en-US" sz="1800" b="0" i="0" kern="1200" dirty="0" smtClean="0">
                          <a:solidFill>
                            <a:schemeClr val="dk1"/>
                          </a:solidFill>
                          <a:effectLst/>
                          <a:latin typeface="+mn-lt"/>
                          <a:ea typeface="+mn-ea"/>
                          <a:cs typeface="+mn-cs"/>
                        </a:rPr>
                        <a:t>Run once after all the tests in the class have been run</a:t>
                      </a:r>
                      <a:endParaRPr lang="ru-RU" dirty="0"/>
                    </a:p>
                  </a:txBody>
                  <a:tcPr/>
                </a:tc>
              </a:tr>
              <a:tr h="468488">
                <a:tc>
                  <a:txBody>
                    <a:bodyPr/>
                    <a:lstStyle/>
                    <a:p>
                      <a:r>
                        <a:rPr lang="en-US" dirty="0" smtClean="0"/>
                        <a:t>@Before</a:t>
                      </a:r>
                      <a:endParaRPr lang="ru-RU" dirty="0"/>
                    </a:p>
                  </a:txBody>
                  <a:tcPr/>
                </a:tc>
                <a:tc>
                  <a:txBody>
                    <a:bodyPr/>
                    <a:lstStyle/>
                    <a:p>
                      <a:r>
                        <a:rPr lang="en-US" dirty="0" smtClean="0"/>
                        <a:t>@</a:t>
                      </a:r>
                      <a:r>
                        <a:rPr lang="en-US" dirty="0" err="1" smtClean="0"/>
                        <a:t>BeforeEach</a:t>
                      </a:r>
                      <a:endParaRPr lang="ru-RU" dirty="0"/>
                    </a:p>
                  </a:txBody>
                  <a:tcPr/>
                </a:tc>
                <a:tc>
                  <a:txBody>
                    <a:bodyPr/>
                    <a:lstStyle/>
                    <a:p>
                      <a:r>
                        <a:rPr lang="en-US" sz="1800" b="0" i="0" kern="1200" dirty="0" smtClean="0">
                          <a:solidFill>
                            <a:schemeClr val="dk1"/>
                          </a:solidFill>
                          <a:effectLst/>
                          <a:latin typeface="+mn-lt"/>
                          <a:ea typeface="+mn-ea"/>
                          <a:cs typeface="+mn-cs"/>
                        </a:rPr>
                        <a:t>Run before each @Test method</a:t>
                      </a:r>
                      <a:endParaRPr lang="ru-RU" dirty="0"/>
                    </a:p>
                  </a:txBody>
                  <a:tcPr/>
                </a:tc>
              </a:tr>
              <a:tr h="452966">
                <a:tc>
                  <a:txBody>
                    <a:bodyPr/>
                    <a:lstStyle/>
                    <a:p>
                      <a:r>
                        <a:rPr lang="en-US" dirty="0" smtClean="0"/>
                        <a:t>@After</a:t>
                      </a:r>
                      <a:endParaRPr lang="ru-RU" dirty="0"/>
                    </a:p>
                  </a:txBody>
                  <a:tcPr/>
                </a:tc>
                <a:tc>
                  <a:txBody>
                    <a:bodyPr/>
                    <a:lstStyle/>
                    <a:p>
                      <a:r>
                        <a:rPr lang="en-US" dirty="0" smtClean="0"/>
                        <a:t>@</a:t>
                      </a:r>
                      <a:r>
                        <a:rPr lang="en-US" dirty="0" err="1" smtClean="0"/>
                        <a:t>AfterEach</a:t>
                      </a:r>
                      <a:endParaRPr lang="ru-RU" dirty="0"/>
                    </a:p>
                  </a:txBody>
                  <a:tcPr/>
                </a:tc>
                <a:tc>
                  <a:txBody>
                    <a:bodyPr/>
                    <a:lstStyle/>
                    <a:p>
                      <a:r>
                        <a:rPr lang="en-US" sz="1800" b="0" i="0" kern="1200" dirty="0" smtClean="0">
                          <a:solidFill>
                            <a:schemeClr val="dk1"/>
                          </a:solidFill>
                          <a:effectLst/>
                          <a:latin typeface="+mn-lt"/>
                          <a:ea typeface="+mn-ea"/>
                          <a:cs typeface="+mn-cs"/>
                        </a:rPr>
                        <a:t>Run after each @Test method</a:t>
                      </a:r>
                      <a:endParaRPr lang="ru-RU" dirty="0"/>
                    </a:p>
                  </a:txBody>
                  <a:tcPr/>
                </a:tc>
              </a:tr>
              <a:tr h="448734">
                <a:tc>
                  <a:txBody>
                    <a:bodyPr/>
                    <a:lstStyle/>
                    <a:p>
                      <a:r>
                        <a:rPr lang="en-US" dirty="0" smtClean="0"/>
                        <a:t>@Test</a:t>
                      </a:r>
                      <a:endParaRPr lang="ru-RU" dirty="0"/>
                    </a:p>
                  </a:txBody>
                  <a:tcPr/>
                </a:tc>
                <a:tc>
                  <a:txBody>
                    <a:bodyPr/>
                    <a:lstStyle/>
                    <a:p>
                      <a:r>
                        <a:rPr lang="en-US" dirty="0" smtClean="0"/>
                        <a:t>@Test</a:t>
                      </a:r>
                      <a:endParaRPr lang="ru-RU" dirty="0"/>
                    </a:p>
                  </a:txBody>
                  <a:tcPr/>
                </a:tc>
                <a:tc>
                  <a:txBody>
                    <a:bodyPr/>
                    <a:lstStyle/>
                    <a:p>
                      <a:r>
                        <a:rPr lang="en-US" dirty="0" smtClean="0"/>
                        <a:t>Defines a</a:t>
                      </a:r>
                      <a:r>
                        <a:rPr lang="en-US" baseline="0" dirty="0" smtClean="0"/>
                        <a:t> test method</a:t>
                      </a:r>
                      <a:endParaRPr lang="ru-RU" dirty="0"/>
                    </a:p>
                  </a:txBody>
                  <a:tcPr/>
                </a:tc>
              </a:tr>
            </a:tbl>
          </a:graphicData>
        </a:graphic>
      </p:graphicFrame>
    </p:spTree>
    <p:extLst>
      <p:ext uri="{BB962C8B-B14F-4D97-AF65-F5344CB8AC3E}">
        <p14:creationId xmlns:p14="http://schemas.microsoft.com/office/powerpoint/2010/main" val="3942379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685800" y="1698719"/>
            <a:ext cx="8589332" cy="4206781"/>
          </a:xfrm>
          <a:prstGeom prst="rect">
            <a:avLst/>
          </a:prstGeom>
        </p:spPr>
      </p:pic>
      <p:pic>
        <p:nvPicPr>
          <p:cNvPr id="4" name="Рисунок 3"/>
          <p:cNvPicPr>
            <a:picLocks noChangeAspect="1"/>
          </p:cNvPicPr>
          <p:nvPr/>
        </p:nvPicPr>
        <p:blipFill>
          <a:blip r:embed="rId3"/>
          <a:stretch>
            <a:fillRect/>
          </a:stretch>
        </p:blipFill>
        <p:spPr>
          <a:xfrm>
            <a:off x="9466262" y="4365199"/>
            <a:ext cx="2725738" cy="1015023"/>
          </a:xfrm>
          <a:prstGeom prst="rect">
            <a:avLst/>
          </a:prstGeom>
        </p:spPr>
      </p:pic>
      <p:sp>
        <p:nvSpPr>
          <p:cNvPr id="5" name="TextBox 4"/>
          <p:cNvSpPr txBox="1"/>
          <p:nvPr/>
        </p:nvSpPr>
        <p:spPr>
          <a:xfrm>
            <a:off x="9466262" y="3995867"/>
            <a:ext cx="907621" cy="369332"/>
          </a:xfrm>
          <a:prstGeom prst="rect">
            <a:avLst/>
          </a:prstGeom>
          <a:noFill/>
        </p:spPr>
        <p:txBody>
          <a:bodyPr wrap="none" rtlCol="0">
            <a:spAutoFit/>
          </a:bodyPr>
          <a:lstStyle/>
          <a:p>
            <a:r>
              <a:rPr lang="en-US" i="1" dirty="0" smtClean="0"/>
              <a:t>Output:</a:t>
            </a:r>
            <a:endParaRPr lang="ru-RU" i="1" dirty="0"/>
          </a:p>
        </p:txBody>
      </p:sp>
      <p:sp>
        <p:nvSpPr>
          <p:cNvPr id="8"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smtClean="0"/>
              <a:t>JUnit</a:t>
            </a:r>
            <a:endParaRPr lang="en-US" sz="2800" b="1" dirty="0" smtClean="0"/>
          </a:p>
        </p:txBody>
      </p:sp>
      <p:sp>
        <p:nvSpPr>
          <p:cNvPr id="10" name="Text Placeholder 3">
            <a:extLst>
              <a:ext uri="{FF2B5EF4-FFF2-40B4-BE49-F238E27FC236}">
                <a16:creationId xmlns:a16="http://schemas.microsoft.com/office/drawing/2014/main" xmlns="" id="{A6C19FF5-E087-4102-8E0C-10CD9C0BFCFD}"/>
              </a:ext>
            </a:extLst>
          </p:cNvPr>
          <p:cNvSpPr txBox="1">
            <a:spLocks/>
          </p:cNvSpPr>
          <p:nvPr/>
        </p:nvSpPr>
        <p:spPr>
          <a:xfrm>
            <a:off x="685800" y="901700"/>
            <a:ext cx="10820400" cy="508245"/>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a:t>Annotations usage example</a:t>
            </a:r>
          </a:p>
        </p:txBody>
      </p:sp>
    </p:spTree>
    <p:extLst>
      <p:ext uri="{BB962C8B-B14F-4D97-AF65-F5344CB8AC3E}">
        <p14:creationId xmlns:p14="http://schemas.microsoft.com/office/powerpoint/2010/main" val="42450956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xmlns="" id="{A6C19FF5-E087-4102-8E0C-10CD9C0BFCFD}"/>
              </a:ext>
            </a:extLst>
          </p:cNvPr>
          <p:cNvSpPr txBox="1">
            <a:spLocks/>
          </p:cNvSpPr>
          <p:nvPr/>
        </p:nvSpPr>
        <p:spPr>
          <a:xfrm>
            <a:off x="685800" y="1676400"/>
            <a:ext cx="10820400" cy="38354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a:t>Assert class provides a bunch of assertion methods useful in writing a test case. If all assert statements are passed, test results are successful. If any assert statement fails, test results are </a:t>
            </a:r>
            <a:r>
              <a:rPr lang="en-US" dirty="0" smtClean="0"/>
              <a:t>failed. Some </a:t>
            </a:r>
            <a:r>
              <a:rPr lang="en-US" dirty="0"/>
              <a:t>of the important methods of Assert class are as </a:t>
            </a:r>
            <a:r>
              <a:rPr lang="en-US" dirty="0" smtClean="0"/>
              <a:t>follows:</a:t>
            </a:r>
          </a:p>
          <a:p>
            <a:pPr>
              <a:spcBef>
                <a:spcPts val="600"/>
              </a:spcBef>
            </a:pPr>
            <a:endParaRPr lang="en-US" dirty="0" smtClean="0"/>
          </a:p>
          <a:p>
            <a:pPr marL="342900" indent="-342900">
              <a:spcBef>
                <a:spcPts val="600"/>
              </a:spcBef>
              <a:buFont typeface="Arial" panose="020B0604020202020204" pitchFamily="34" charset="0"/>
              <a:buChar char="•"/>
            </a:pPr>
            <a:r>
              <a:rPr lang="en-US" dirty="0" err="1" smtClean="0"/>
              <a:t>assertEquals</a:t>
            </a:r>
            <a:r>
              <a:rPr lang="en-US" dirty="0" smtClean="0"/>
              <a:t>(</a:t>
            </a:r>
            <a:r>
              <a:rPr lang="en-US" dirty="0" err="1" smtClean="0"/>
              <a:t>boolean</a:t>
            </a:r>
            <a:r>
              <a:rPr lang="en-US" dirty="0" smtClean="0"/>
              <a:t> </a:t>
            </a:r>
            <a:r>
              <a:rPr lang="en-US" dirty="0"/>
              <a:t>expected, </a:t>
            </a:r>
            <a:r>
              <a:rPr lang="en-US" dirty="0" err="1"/>
              <a:t>boolean</a:t>
            </a:r>
            <a:r>
              <a:rPr lang="en-US" dirty="0"/>
              <a:t> actual</a:t>
            </a:r>
            <a:r>
              <a:rPr lang="en-US" dirty="0" smtClean="0"/>
              <a:t>)</a:t>
            </a:r>
            <a:br>
              <a:rPr lang="en-US" dirty="0" smtClean="0"/>
            </a:br>
            <a:r>
              <a:rPr lang="en-US" dirty="0"/>
              <a:t>The method compares two objects for equality, using their equals() method. </a:t>
            </a:r>
            <a:endParaRPr lang="en-US" dirty="0" smtClean="0"/>
          </a:p>
          <a:p>
            <a:pPr marL="342900" indent="-342900">
              <a:spcBef>
                <a:spcPts val="600"/>
              </a:spcBef>
              <a:buFont typeface="Arial" panose="020B0604020202020204" pitchFamily="34" charset="0"/>
              <a:buChar char="•"/>
            </a:pPr>
            <a:r>
              <a:rPr lang="en-US" dirty="0" err="1"/>
              <a:t>assertFalse</a:t>
            </a:r>
            <a:r>
              <a:rPr lang="en-US" dirty="0"/>
              <a:t>(</a:t>
            </a:r>
            <a:r>
              <a:rPr lang="en-US" dirty="0" err="1"/>
              <a:t>boolean</a:t>
            </a:r>
            <a:r>
              <a:rPr lang="en-US" dirty="0"/>
              <a:t> condition</a:t>
            </a:r>
            <a:r>
              <a:rPr lang="en-US" dirty="0" smtClean="0"/>
              <a:t>) / </a:t>
            </a:r>
            <a:r>
              <a:rPr lang="en-US" dirty="0" err="1" smtClean="0"/>
              <a:t>assertTrue</a:t>
            </a:r>
            <a:r>
              <a:rPr lang="en-US" dirty="0" smtClean="0"/>
              <a:t>(</a:t>
            </a:r>
            <a:r>
              <a:rPr lang="en-US" dirty="0" err="1" smtClean="0"/>
              <a:t>boolean</a:t>
            </a:r>
            <a:r>
              <a:rPr lang="en-US" dirty="0" smtClean="0"/>
              <a:t> </a:t>
            </a:r>
            <a:r>
              <a:rPr lang="en-US" dirty="0"/>
              <a:t>condition</a:t>
            </a:r>
            <a:r>
              <a:rPr lang="en-US" dirty="0" smtClean="0"/>
              <a:t>)</a:t>
            </a:r>
            <a:br>
              <a:rPr lang="en-US" dirty="0" smtClean="0"/>
            </a:br>
            <a:r>
              <a:rPr lang="en-US" dirty="0"/>
              <a:t>The methods tests a single variable to see if its value is either true, or false. </a:t>
            </a:r>
            <a:endParaRPr lang="en-US" dirty="0" smtClean="0"/>
          </a:p>
          <a:p>
            <a:pPr marL="342900" indent="-342900">
              <a:spcBef>
                <a:spcPts val="600"/>
              </a:spcBef>
              <a:buFont typeface="Arial" panose="020B0604020202020204" pitchFamily="34" charset="0"/>
              <a:buChar char="•"/>
            </a:pPr>
            <a:r>
              <a:rPr lang="en-US" dirty="0" err="1"/>
              <a:t>assertNotNull</a:t>
            </a:r>
            <a:r>
              <a:rPr lang="en-US" dirty="0"/>
              <a:t>(Object object</a:t>
            </a:r>
            <a:r>
              <a:rPr lang="en-US" dirty="0" smtClean="0"/>
              <a:t>) / </a:t>
            </a:r>
            <a:r>
              <a:rPr lang="en-US" dirty="0" err="1" smtClean="0"/>
              <a:t>assertNull</a:t>
            </a:r>
            <a:r>
              <a:rPr lang="en-US" dirty="0" smtClean="0"/>
              <a:t>(Object </a:t>
            </a:r>
            <a:r>
              <a:rPr lang="en-US" dirty="0"/>
              <a:t>object</a:t>
            </a:r>
            <a:r>
              <a:rPr lang="en-US" dirty="0" smtClean="0"/>
              <a:t>)</a:t>
            </a:r>
            <a:br>
              <a:rPr lang="en-US" dirty="0" smtClean="0"/>
            </a:br>
            <a:r>
              <a:rPr lang="en-US" dirty="0"/>
              <a:t>The methods test a single variable to see if it is null or not null. </a:t>
            </a:r>
            <a:endParaRPr lang="en-US" dirty="0" smtClean="0"/>
          </a:p>
          <a:p>
            <a:pPr marL="342900" indent="-342900">
              <a:spcBef>
                <a:spcPts val="600"/>
              </a:spcBef>
              <a:buFont typeface="Arial" panose="020B0604020202020204" pitchFamily="34" charset="0"/>
              <a:buChar char="•"/>
            </a:pPr>
            <a:r>
              <a:rPr lang="en-US" dirty="0" err="1"/>
              <a:t>assertSame</a:t>
            </a:r>
            <a:r>
              <a:rPr lang="en-US" dirty="0"/>
              <a:t>(object1, object2</a:t>
            </a:r>
            <a:r>
              <a:rPr lang="en-US" dirty="0" smtClean="0"/>
              <a:t>) / </a:t>
            </a:r>
            <a:r>
              <a:rPr lang="en-US" dirty="0" err="1" smtClean="0"/>
              <a:t>assertNSame</a:t>
            </a:r>
            <a:r>
              <a:rPr lang="en-US" dirty="0" smtClean="0"/>
              <a:t>(object1</a:t>
            </a:r>
            <a:r>
              <a:rPr lang="en-US" dirty="0"/>
              <a:t>, object2</a:t>
            </a:r>
            <a:r>
              <a:rPr lang="en-US" dirty="0" smtClean="0"/>
              <a:t>)</a:t>
            </a:r>
            <a:br>
              <a:rPr lang="en-US" dirty="0" smtClean="0"/>
            </a:br>
            <a:r>
              <a:rPr lang="en-US" dirty="0"/>
              <a:t>The methods tests if two object references point to the same object or not. </a:t>
            </a:r>
            <a:endParaRPr lang="en-US" dirty="0" smtClean="0"/>
          </a:p>
          <a:p>
            <a:pPr marL="342900" indent="-342900">
              <a:spcBef>
                <a:spcPts val="600"/>
              </a:spcBef>
              <a:buFont typeface="Arial" panose="020B0604020202020204" pitchFamily="34" charset="0"/>
              <a:buChar char="•"/>
            </a:pPr>
            <a:endParaRPr lang="en-US" dirty="0" smtClean="0"/>
          </a:p>
        </p:txBody>
      </p:sp>
      <p:sp>
        <p:nvSpPr>
          <p:cNvPr id="9"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smtClean="0"/>
              <a:t>JUnit</a:t>
            </a:r>
            <a:endParaRPr lang="en-US" sz="2800" b="1" dirty="0" smtClean="0"/>
          </a:p>
        </p:txBody>
      </p:sp>
      <p:sp>
        <p:nvSpPr>
          <p:cNvPr id="10" name="Text Placeholder 3">
            <a:extLst>
              <a:ext uri="{FF2B5EF4-FFF2-40B4-BE49-F238E27FC236}">
                <a16:creationId xmlns:a16="http://schemas.microsoft.com/office/drawing/2014/main" xmlns="" id="{A6C19FF5-E087-4102-8E0C-10CD9C0BFCFD}"/>
              </a:ext>
            </a:extLst>
          </p:cNvPr>
          <p:cNvSpPr txBox="1">
            <a:spLocks/>
          </p:cNvSpPr>
          <p:nvPr/>
        </p:nvSpPr>
        <p:spPr>
          <a:xfrm>
            <a:off x="685800" y="901700"/>
            <a:ext cx="10820400" cy="508245"/>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err="1" smtClean="0"/>
              <a:t>Assert.class</a:t>
            </a:r>
            <a:endParaRPr lang="en-US" sz="2400" dirty="0"/>
          </a:p>
        </p:txBody>
      </p:sp>
    </p:spTree>
    <p:extLst>
      <p:ext uri="{BB962C8B-B14F-4D97-AF65-F5344CB8AC3E}">
        <p14:creationId xmlns:p14="http://schemas.microsoft.com/office/powerpoint/2010/main" val="231466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82600" y="3597003"/>
            <a:ext cx="3861955" cy="30931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AssertsExample</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a:t>
            </a:r>
            <a:r>
              <a:rPr kumimoji="0" lang="ru-RU" altLang="ru-RU" sz="1300" b="0" i="0" u="none" strike="noStrike" cap="none" normalizeH="0" baseline="0" dirty="0" err="1" smtClean="0">
                <a:ln>
                  <a:noFill/>
                </a:ln>
                <a:solidFill>
                  <a:srgbClr val="808000"/>
                </a:solidFill>
                <a:effectLst/>
                <a:latin typeface="Courier New" panose="02070309020205020404" pitchFamily="49" charset="0"/>
                <a:cs typeface="Courier New" panose="02070309020205020404" pitchFamily="49" charset="0"/>
              </a:rPr>
              <a:t>Test</a:t>
            </a:r>
            <a:r>
              <a:rPr kumimoji="0" lang="ru-RU" altLang="ru-RU"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r>
            <a:br>
              <a:rPr kumimoji="0" lang="ru-RU" altLang="ru-RU"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808000"/>
                </a:solidFill>
                <a:effectLst/>
                <a:latin typeface="Courier New" panose="02070309020205020404" pitchFamily="49" charset="0"/>
                <a:cs typeface="Courier New" panose="02070309020205020404" pitchFamily="49" charset="0"/>
              </a:rPr>
              <a:t>    </a:t>
            </a: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int</a:t>
            </a:r>
            <a:r>
              <a:rPr kumimoji="0" lang="ru-RU" altLang="ru-RU"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num</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3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str1 = </a:t>
            </a:r>
            <a:r>
              <a:rPr kumimoji="0" lang="ru-RU" altLang="ru-RU"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3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not</a:t>
            </a:r>
            <a:r>
              <a:rPr kumimoji="0" lang="ru-RU" altLang="ru-RU"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 </a:t>
            </a:r>
            <a:r>
              <a:rPr kumimoji="0" lang="ru-RU" altLang="ru-RU" sz="13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equals</a:t>
            </a:r>
            <a:r>
              <a:rPr kumimoji="0" lang="ru-RU" altLang="ru-RU"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str2 = </a:t>
            </a: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null</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Failure</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1 */</a:t>
            </a:r>
            <a:b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assertEquals</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300" b="1" i="0" u="none" strike="noStrike" cap="none" normalizeH="0" baseline="0" dirty="0" err="1" smtClean="0">
                <a:ln>
                  <a:noFill/>
                </a:ln>
                <a:solidFill>
                  <a:srgbClr val="008000"/>
                </a:solidFill>
                <a:effectLst/>
                <a:latin typeface="Courier New" panose="02070309020205020404" pitchFamily="49" charset="0"/>
                <a:cs typeface="Courier New" panose="02070309020205020404" pitchFamily="49" charset="0"/>
              </a:rPr>
              <a:t>equals</a:t>
            </a:r>
            <a:r>
              <a:rPr kumimoji="0" lang="ru-RU" altLang="ru-RU" sz="1300" b="1" i="0" u="none" strike="noStrike" cap="none" normalizeH="0" baseline="0" dirty="0" smtClean="0">
                <a:ln>
                  <a:noFill/>
                </a:ln>
                <a:solidFill>
                  <a:srgbClr val="008000"/>
                </a:solidFill>
                <a:effectLst/>
                <a:latin typeface="Courier New" panose="02070309020205020404" pitchFamily="49" charset="0"/>
                <a:cs typeface="Courier New" panose="02070309020205020404" pitchFamily="49" charset="0"/>
              </a:rPr>
              <a:t>"</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str1);</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Success</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asserts</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assertFalse</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num</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&gt; </a:t>
            </a:r>
            <a:r>
              <a:rPr kumimoji="0" lang="ru-RU" altLang="ru-RU" sz="1300" b="0" i="0" u="none" strike="noStrike" cap="none" normalizeH="0" baseline="0" dirty="0" smtClean="0">
                <a:ln>
                  <a:noFill/>
                </a:ln>
                <a:solidFill>
                  <a:srgbClr val="0000FF"/>
                </a:solidFill>
                <a:effectLst/>
                <a:latin typeface="Courier New" panose="02070309020205020404" pitchFamily="49" charset="0"/>
                <a:cs typeface="Courier New" panose="02070309020205020404" pitchFamily="49" charset="0"/>
              </a:rPr>
              <a:t>10</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assertNull</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(str2);</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300" b="0" i="0" u="none" strike="noStrike" cap="none" normalizeH="0" baseline="0" dirty="0" smtClean="0">
              <a:ln>
                <a:noFill/>
              </a:ln>
              <a:solidFill>
                <a:schemeClr val="tx1"/>
              </a:solidFill>
              <a:effectLst/>
              <a:latin typeface="Arial" panose="020B0604020202020204" pitchFamily="34" charset="0"/>
            </a:endParaRPr>
          </a:p>
        </p:txBody>
      </p:sp>
      <p:sp>
        <p:nvSpPr>
          <p:cNvPr id="8" name="Rectangle 2"/>
          <p:cNvSpPr>
            <a:spLocks noChangeArrowheads="1"/>
          </p:cNvSpPr>
          <p:nvPr/>
        </p:nvSpPr>
        <p:spPr bwMode="auto">
          <a:xfrm>
            <a:off x="482600" y="903958"/>
            <a:ext cx="7638630" cy="26930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TestRunner</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public</a:t>
            </a:r>
            <a:r>
              <a:rPr kumimoji="0" lang="ru-RU" altLang="ru-RU"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static</a:t>
            </a:r>
            <a:r>
              <a:rPr kumimoji="0" lang="ru-RU" altLang="ru-RU"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void</a:t>
            </a:r>
            <a:r>
              <a:rPr kumimoji="0" lang="ru-RU" altLang="ru-RU"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main</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String</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Result</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assertsExample</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JUnitCore.</a:t>
            </a:r>
            <a:r>
              <a:rPr kumimoji="0" lang="ru-RU" altLang="ru-RU" sz="1300" b="0" i="1"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runClasses</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AssertsExample.</a:t>
            </a: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class</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Output</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boolean</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value</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whether</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test</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was</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successful</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3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assertsExample.wasSuccessful</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Iterating</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through</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failed</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0" i="1" u="none" strike="noStrike" cap="none" normalizeH="0" baseline="0" dirty="0" err="1" smtClean="0">
                <a:ln>
                  <a:noFill/>
                </a:ln>
                <a:solidFill>
                  <a:srgbClr val="808080"/>
                </a:solidFill>
                <a:effectLst/>
                <a:latin typeface="Courier New" panose="02070309020205020404" pitchFamily="49" charset="0"/>
                <a:cs typeface="Courier New" panose="02070309020205020404" pitchFamily="49" charset="0"/>
              </a:rPr>
              <a:t>asserts</a:t>
            </a: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b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br>
            <a:r>
              <a:rPr kumimoji="0" lang="ru-RU" altLang="ru-RU" sz="1300" b="0" i="1" u="none" strike="noStrike" cap="none" normalizeH="0" baseline="0" dirty="0" smtClean="0">
                <a:ln>
                  <a:noFill/>
                </a:ln>
                <a:solidFill>
                  <a:srgbClr val="808080"/>
                </a:solidFill>
                <a:effectLst/>
                <a:latin typeface="Courier New" panose="02070309020205020404" pitchFamily="49" charset="0"/>
                <a:cs typeface="Courier New" panose="02070309020205020404" pitchFamily="49" charset="0"/>
              </a:rPr>
              <a:t>        </a:t>
            </a:r>
            <a:r>
              <a:rPr kumimoji="0" lang="ru-RU" altLang="ru-RU" sz="1300" b="1" i="0" u="none" strike="noStrike" cap="none" normalizeH="0" baseline="0" dirty="0" err="1" smtClean="0">
                <a:ln>
                  <a:noFill/>
                </a:ln>
                <a:solidFill>
                  <a:srgbClr val="000080"/>
                </a:solidFill>
                <a:effectLst/>
                <a:latin typeface="Courier New" panose="02070309020205020404" pitchFamily="49" charset="0"/>
                <a:cs typeface="Courier New" panose="02070309020205020404" pitchFamily="49" charset="0"/>
              </a:rPr>
              <a:t>for</a:t>
            </a:r>
            <a:r>
              <a:rPr kumimoji="0" lang="ru-RU" altLang="ru-RU" sz="1300" b="1" i="0" u="none" strike="noStrike" cap="none" normalizeH="0" baseline="0" dirty="0" smtClean="0">
                <a:ln>
                  <a:noFill/>
                </a:ln>
                <a:solidFill>
                  <a:srgbClr val="00008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Failure</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failure</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assertsExample.getFailures</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System.</a:t>
            </a:r>
            <a:r>
              <a:rPr kumimoji="0" lang="ru-RU" altLang="ru-RU" sz="1300" b="1" i="1" u="none" strike="noStrike" cap="none" normalizeH="0" baseline="0" dirty="0" err="1" smtClean="0">
                <a:ln>
                  <a:noFill/>
                </a:ln>
                <a:solidFill>
                  <a:srgbClr val="660E7A"/>
                </a:solidFill>
                <a:effectLst/>
                <a:latin typeface="Courier New" panose="02070309020205020404" pitchFamily="49" charset="0"/>
                <a:cs typeface="Courier New" panose="02070309020205020404" pitchFamily="49" charset="0"/>
              </a:rPr>
              <a:t>out</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.println</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r>
              <a:rPr kumimoji="0" lang="ru-RU" altLang="ru-RU" sz="13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failure.toString</a:t>
            </a: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b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br>
            <a:r>
              <a:rPr kumimoji="0" lang="ru-RU" altLang="ru-RU" sz="13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a:t>
            </a:r>
            <a:endParaRPr kumimoji="0" lang="ru-RU" altLang="ru-RU" sz="13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5432286" y="3597003"/>
            <a:ext cx="6376939" cy="923330"/>
          </a:xfrm>
          <a:prstGeom prst="rect">
            <a:avLst/>
          </a:prstGeom>
          <a:noFill/>
        </p:spPr>
        <p:txBody>
          <a:bodyPr wrap="none" rtlCol="0">
            <a:spAutoFit/>
          </a:bodyPr>
          <a:lstStyle/>
          <a:p>
            <a:r>
              <a:rPr lang="en-US" i="1" dirty="0"/>
              <a:t>Output:</a:t>
            </a:r>
            <a:r>
              <a:rPr lang="en-US" dirty="0"/>
              <a:t/>
            </a:r>
            <a:br>
              <a:rPr lang="en-US" dirty="0"/>
            </a:br>
            <a:r>
              <a:rPr lang="en-US" dirty="0"/>
              <a:t>false</a:t>
            </a:r>
          </a:p>
          <a:p>
            <a:r>
              <a:rPr lang="en-US" dirty="0"/>
              <a:t>test(</a:t>
            </a:r>
            <a:r>
              <a:rPr lang="en-US" dirty="0" err="1"/>
              <a:t>AssertsExample</a:t>
            </a:r>
            <a:r>
              <a:rPr lang="en-US" dirty="0"/>
              <a:t>): expected:&lt;[]equals&gt; but was:&lt;[not ]equals&gt;</a:t>
            </a:r>
            <a:endParaRPr lang="ru-RU" dirty="0"/>
          </a:p>
        </p:txBody>
      </p:sp>
      <p:sp>
        <p:nvSpPr>
          <p:cNvPr id="10"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smtClean="0"/>
              <a:t>JUnit</a:t>
            </a:r>
            <a:endParaRPr lang="en-US" sz="2800" b="1" dirty="0" smtClean="0"/>
          </a:p>
        </p:txBody>
      </p:sp>
    </p:spTree>
    <p:extLst>
      <p:ext uri="{BB962C8B-B14F-4D97-AF65-F5344CB8AC3E}">
        <p14:creationId xmlns:p14="http://schemas.microsoft.com/office/powerpoint/2010/main" val="1685333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xmlns="" id="{A6C19FF5-E087-4102-8E0C-10CD9C0BFCFD}"/>
              </a:ext>
            </a:extLst>
          </p:cNvPr>
          <p:cNvSpPr txBox="1">
            <a:spLocks/>
          </p:cNvSpPr>
          <p:nvPr/>
        </p:nvSpPr>
        <p:spPr>
          <a:xfrm>
            <a:off x="685800" y="1549400"/>
            <a:ext cx="10820400" cy="4495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dirty="0"/>
              <a:t>If you want to execute multiple tests in a specified order, it can be done by combining all the tests in one place. This place is called as the test </a:t>
            </a:r>
            <a:r>
              <a:rPr lang="en-US" dirty="0" smtClean="0"/>
              <a:t>suites. Some </a:t>
            </a:r>
            <a:r>
              <a:rPr lang="en-US" dirty="0"/>
              <a:t>of the important methods of </a:t>
            </a:r>
            <a:r>
              <a:rPr lang="en-US" dirty="0" err="1" smtClean="0"/>
              <a:t>TestSuite</a:t>
            </a:r>
            <a:r>
              <a:rPr lang="en-US" dirty="0" smtClean="0"/>
              <a:t> class </a:t>
            </a:r>
            <a:r>
              <a:rPr lang="en-US" dirty="0"/>
              <a:t>are as </a:t>
            </a:r>
            <a:r>
              <a:rPr lang="en-US" dirty="0" smtClean="0"/>
              <a:t>follows:</a:t>
            </a:r>
          </a:p>
          <a:p>
            <a:pPr>
              <a:spcBef>
                <a:spcPts val="600"/>
              </a:spcBef>
            </a:pPr>
            <a:endParaRPr lang="en-US" dirty="0" smtClean="0"/>
          </a:p>
          <a:p>
            <a:pPr marL="342900" indent="-342900">
              <a:spcBef>
                <a:spcPts val="600"/>
              </a:spcBef>
              <a:buFont typeface="Arial" panose="020B0604020202020204" pitchFamily="34" charset="0"/>
              <a:buChar char="•"/>
            </a:pPr>
            <a:r>
              <a:rPr lang="en-US" dirty="0"/>
              <a:t>void </a:t>
            </a:r>
            <a:r>
              <a:rPr lang="en-US" dirty="0" err="1"/>
              <a:t>addTest</a:t>
            </a:r>
            <a:r>
              <a:rPr lang="en-US" dirty="0"/>
              <a:t>(Test test) - Adds a test to the suite.</a:t>
            </a:r>
          </a:p>
          <a:p>
            <a:pPr marL="342900" indent="-342900">
              <a:spcBef>
                <a:spcPts val="600"/>
              </a:spcBef>
              <a:buFont typeface="Arial" panose="020B0604020202020204" pitchFamily="34" charset="0"/>
              <a:buChar char="•"/>
            </a:pPr>
            <a:r>
              <a:rPr lang="en-US" dirty="0" err="1"/>
              <a:t>int</a:t>
            </a:r>
            <a:r>
              <a:rPr lang="en-US" dirty="0"/>
              <a:t> </a:t>
            </a:r>
            <a:r>
              <a:rPr lang="en-US" dirty="0" err="1"/>
              <a:t>countTestCases</a:t>
            </a:r>
            <a:r>
              <a:rPr lang="en-US" dirty="0"/>
              <a:t>() - Counts the number of test cases that will be run by this test.</a:t>
            </a:r>
          </a:p>
          <a:p>
            <a:pPr marL="342900" indent="-342900">
              <a:spcBef>
                <a:spcPts val="600"/>
              </a:spcBef>
              <a:buFont typeface="Arial" panose="020B0604020202020204" pitchFamily="34" charset="0"/>
              <a:buChar char="•"/>
            </a:pPr>
            <a:r>
              <a:rPr lang="en-US" dirty="0"/>
              <a:t>String </a:t>
            </a:r>
            <a:r>
              <a:rPr lang="en-US" dirty="0" err="1"/>
              <a:t>getName</a:t>
            </a:r>
            <a:r>
              <a:rPr lang="en-US" dirty="0"/>
              <a:t>() - Returns the name of the suite.</a:t>
            </a:r>
          </a:p>
          <a:p>
            <a:pPr marL="342900" indent="-342900">
              <a:spcBef>
                <a:spcPts val="600"/>
              </a:spcBef>
              <a:buFont typeface="Arial" panose="020B0604020202020204" pitchFamily="34" charset="0"/>
              <a:buChar char="•"/>
            </a:pPr>
            <a:r>
              <a:rPr lang="en-US" dirty="0"/>
              <a:t>void run(</a:t>
            </a:r>
            <a:r>
              <a:rPr lang="en-US" dirty="0" err="1"/>
              <a:t>TestResult</a:t>
            </a:r>
            <a:r>
              <a:rPr lang="en-US" dirty="0"/>
              <a:t> result) - Runs the tests and collects their result in a </a:t>
            </a:r>
            <a:r>
              <a:rPr lang="en-US" dirty="0" err="1"/>
              <a:t>TestResult</a:t>
            </a:r>
            <a:r>
              <a:rPr lang="en-US" dirty="0"/>
              <a:t>.</a:t>
            </a:r>
          </a:p>
          <a:p>
            <a:pPr marL="342900" indent="-342900">
              <a:spcBef>
                <a:spcPts val="600"/>
              </a:spcBef>
              <a:buFont typeface="Arial" panose="020B0604020202020204" pitchFamily="34" charset="0"/>
              <a:buChar char="•"/>
            </a:pPr>
            <a:r>
              <a:rPr lang="en-US" dirty="0"/>
              <a:t>void </a:t>
            </a:r>
            <a:r>
              <a:rPr lang="en-US" dirty="0" err="1"/>
              <a:t>setName</a:t>
            </a:r>
            <a:r>
              <a:rPr lang="en-US" dirty="0"/>
              <a:t>(String name) - Sets the name of the suite.</a:t>
            </a:r>
          </a:p>
          <a:p>
            <a:pPr marL="342900" indent="-342900">
              <a:spcBef>
                <a:spcPts val="600"/>
              </a:spcBef>
              <a:buFont typeface="Arial" panose="020B0604020202020204" pitchFamily="34" charset="0"/>
              <a:buChar char="•"/>
            </a:pPr>
            <a:r>
              <a:rPr lang="en-US" dirty="0"/>
              <a:t>Test </a:t>
            </a:r>
            <a:r>
              <a:rPr lang="en-US" dirty="0" err="1"/>
              <a:t>testAt</a:t>
            </a:r>
            <a:r>
              <a:rPr lang="en-US" dirty="0"/>
              <a:t>(</a:t>
            </a:r>
            <a:r>
              <a:rPr lang="en-US" dirty="0" err="1"/>
              <a:t>int</a:t>
            </a:r>
            <a:r>
              <a:rPr lang="en-US" dirty="0"/>
              <a:t> index) - Returns the test at the given index.</a:t>
            </a:r>
          </a:p>
          <a:p>
            <a:pPr marL="342900" indent="-342900">
              <a:spcBef>
                <a:spcPts val="600"/>
              </a:spcBef>
              <a:buFont typeface="Arial" panose="020B0604020202020204" pitchFamily="34" charset="0"/>
              <a:buChar char="•"/>
            </a:pPr>
            <a:r>
              <a:rPr lang="en-US" dirty="0" err="1"/>
              <a:t>int</a:t>
            </a:r>
            <a:r>
              <a:rPr lang="en-US" dirty="0"/>
              <a:t> </a:t>
            </a:r>
            <a:r>
              <a:rPr lang="en-US" dirty="0" err="1"/>
              <a:t>testCount</a:t>
            </a:r>
            <a:r>
              <a:rPr lang="en-US" dirty="0"/>
              <a:t>() - Returns the number of tests in this suite.</a:t>
            </a:r>
          </a:p>
          <a:p>
            <a:pPr marL="342900" indent="-342900">
              <a:spcBef>
                <a:spcPts val="600"/>
              </a:spcBef>
              <a:buFont typeface="Arial" panose="020B0604020202020204" pitchFamily="34" charset="0"/>
              <a:buChar char="•"/>
            </a:pPr>
            <a:r>
              <a:rPr lang="en-US" dirty="0"/>
              <a:t>static Test warning(String message) - Returns a test which will fail and log a warning message.</a:t>
            </a:r>
            <a:endParaRPr lang="en-US" dirty="0" smtClean="0"/>
          </a:p>
        </p:txBody>
      </p:sp>
      <p:sp>
        <p:nvSpPr>
          <p:cNvPr id="4" name="Text Placeholder 3">
            <a:extLst>
              <a:ext uri="{FF2B5EF4-FFF2-40B4-BE49-F238E27FC236}">
                <a16:creationId xmlns:a16="http://schemas.microsoft.com/office/drawing/2014/main" xmlns="" id="{A6C19FF5-E087-4102-8E0C-10CD9C0BFCFD}"/>
              </a:ext>
            </a:extLst>
          </p:cNvPr>
          <p:cNvSpPr txBox="1">
            <a:spLocks/>
          </p:cNvSpPr>
          <p:nvPr/>
        </p:nvSpPr>
        <p:spPr>
          <a:xfrm>
            <a:off x="685800" y="342900"/>
            <a:ext cx="10820400" cy="558800"/>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800" b="1" smtClean="0"/>
              <a:t>JUnit</a:t>
            </a:r>
            <a:endParaRPr lang="en-US" sz="2800" b="1" dirty="0" smtClean="0"/>
          </a:p>
        </p:txBody>
      </p:sp>
      <p:sp>
        <p:nvSpPr>
          <p:cNvPr id="7" name="Text Placeholder 3">
            <a:extLst>
              <a:ext uri="{FF2B5EF4-FFF2-40B4-BE49-F238E27FC236}">
                <a16:creationId xmlns:a16="http://schemas.microsoft.com/office/drawing/2014/main" xmlns="" id="{A6C19FF5-E087-4102-8E0C-10CD9C0BFCFD}"/>
              </a:ext>
            </a:extLst>
          </p:cNvPr>
          <p:cNvSpPr txBox="1">
            <a:spLocks/>
          </p:cNvSpPr>
          <p:nvPr/>
        </p:nvSpPr>
        <p:spPr>
          <a:xfrm>
            <a:off x="685800" y="901700"/>
            <a:ext cx="10820400" cy="508245"/>
          </a:xfrm>
          <a:prstGeom prst="rect">
            <a:avLst/>
          </a:prstGeom>
        </p:spPr>
        <p:txBody>
          <a:bodyPr lIns="0"/>
          <a:lstStyle>
            <a:lvl1pPr marL="0" indent="0" algn="l" defTabSz="914400" rtl="0" eaLnBrk="1" latinLnBrk="0" hangingPunct="1">
              <a:lnSpc>
                <a:spcPct val="90000"/>
              </a:lnSpc>
              <a:spcBef>
                <a:spcPts val="1000"/>
              </a:spcBef>
              <a:buFont typeface="Arial" panose="020B0604020202020204" pitchFamily="34" charset="0"/>
              <a:buNone/>
              <a:defRPr sz="200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US" sz="2400" dirty="0" err="1" smtClean="0"/>
              <a:t>TestSuite</a:t>
            </a:r>
            <a:r>
              <a:rPr lang="en-US" sz="2400" dirty="0" err="1"/>
              <a:t>.</a:t>
            </a:r>
            <a:r>
              <a:rPr lang="en-US" sz="2400" dirty="0" err="1" smtClean="0"/>
              <a:t>class</a:t>
            </a:r>
            <a:endParaRPr lang="en-US" sz="2400" dirty="0"/>
          </a:p>
        </p:txBody>
      </p:sp>
    </p:spTree>
    <p:extLst>
      <p:ext uri="{BB962C8B-B14F-4D97-AF65-F5344CB8AC3E}">
        <p14:creationId xmlns:p14="http://schemas.microsoft.com/office/powerpoint/2010/main" val="1542063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444DEE5D-51F1-4029-8FDB-DB417F7B394A}"/>
    </a:ext>
  </a:extLst>
</a:theme>
</file>

<file path=ppt/theme/theme2.xml><?xml version="1.0" encoding="utf-8"?>
<a:theme xmlns:a="http://schemas.openxmlformats.org/drawingml/2006/main" name="LIGHT-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tServeTemplate" id="{1EECC8DE-A8A5-45A7-969A-C21752D4B3E4}" vid="{0103479C-70CD-40C7-BA0E-A151EE336B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4195FC54A15F344D83577B1CDDD67A5D" ma:contentTypeVersion="9" ma:contentTypeDescription="Создание документа." ma:contentTypeScope="" ma:versionID="961ec8db58076c7d3e9f84b9cd82fd45">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bd9f0c80ada20ee560e77d723f3ef44e"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Совместно с подробностями"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6B3B9E-03D8-4766-BF45-6129617CF026}">
  <ds:schemaRefs>
    <ds:schemaRef ds:uri="http://schemas.microsoft.com/sharepoint/v3/contenttype/forms"/>
  </ds:schemaRefs>
</ds:datastoreItem>
</file>

<file path=customXml/itemProps2.xml><?xml version="1.0" encoding="utf-8"?>
<ds:datastoreItem xmlns:ds="http://schemas.openxmlformats.org/officeDocument/2006/customXml" ds:itemID="{B3A1340B-3A1B-4156-ADE3-51DF6C2C795D}">
  <ds:schemaRefs>
    <ds:schemaRef ds:uri="http://schemas.microsoft.com/office/2006/documentManagement/types"/>
    <ds:schemaRef ds:uri="http://purl.org/dc/elements/1.1/"/>
    <ds:schemaRef ds:uri="835f28f2-30f1-4728-84d2-86d96e143488"/>
    <ds:schemaRef ds:uri="http://purl.org/dc/dcmitype/"/>
    <ds:schemaRef ds:uri="http://schemas.microsoft.com/office/infopath/2007/PartnerControls"/>
    <ds:schemaRef ds:uri="341e6018-ac0a-4dfb-8409-db9e0d25502e"/>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AFDAB34-20E1-438F-BCB2-ECDA5496F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1e6018-ac0a-4dfb-8409-db9e0d25502e"/>
    <ds:schemaRef ds:uri="835f28f2-30f1-4728-84d2-86d96e1434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SoftServeTemplate_Black</Template>
  <TotalTime>1238</TotalTime>
  <Words>979</Words>
  <Application>Microsoft Office PowerPoint</Application>
  <PresentationFormat>Широкоэкранный</PresentationFormat>
  <Paragraphs>135</Paragraphs>
  <Slides>17</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17</vt:i4>
      </vt:variant>
    </vt:vector>
  </HeadingPairs>
  <TitlesOfParts>
    <vt:vector size="24" baseType="lpstr">
      <vt:lpstr>Open Sans</vt:lpstr>
      <vt:lpstr>Proxima Nova Black</vt:lpstr>
      <vt:lpstr>Calibri</vt:lpstr>
      <vt:lpstr>Courier New</vt:lpstr>
      <vt:lpstr>Arial</vt:lpstr>
      <vt:lpstr>DARK THEME</vt:lpstr>
      <vt:lpstr>LIGHT-THEME</vt:lpstr>
      <vt:lpstr>JUNIT  TEST NG</vt:lpstr>
      <vt:lpstr>AGENDA</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Liubov Koliasa</dc:creator>
  <cp:lastModifiedBy>Пользователь Windows</cp:lastModifiedBy>
  <cp:revision>32</cp:revision>
  <dcterms:created xsi:type="dcterms:W3CDTF">2018-12-11T16:43:22Z</dcterms:created>
  <dcterms:modified xsi:type="dcterms:W3CDTF">2019-03-05T14:05:37Z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