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9" r:id="rId7"/>
    <p:sldId id="258" r:id="rId8"/>
    <p:sldId id="260" r:id="rId9"/>
    <p:sldId id="269" r:id="rId10"/>
    <p:sldId id="270" r:id="rId11"/>
    <p:sldId id="271" r:id="rId12"/>
    <p:sldId id="272" r:id="rId13"/>
    <p:sldId id="263" r:id="rId14"/>
    <p:sldId id="264" r:id="rId15"/>
    <p:sldId id="265" r:id="rId16"/>
    <p:sldId id="266" r:id="rId17"/>
    <p:sldId id="267" r:id="rId18"/>
    <p:sldId id="268" r:id="rId19"/>
    <p:sldId id="273" r:id="rId20"/>
    <p:sldId id="274" r:id="rId21"/>
    <p:sldId id="275" r:id="rId22"/>
    <p:sldId id="276" r:id="rId23"/>
    <p:sldId id="277" r:id="rId24"/>
    <p:sldId id="278" r:id="rId25"/>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Proxima Nova Black" panose="020B0604020202020204" charset="0"/>
      <p:bold r:id="rId30"/>
    </p:embeddedFont>
    <p:embeddedFont>
      <p:font typeface="Open Sans" panose="020B060402020202020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varScale="1">
        <p:scale>
          <a:sx n="76" d="100"/>
          <a:sy n="76" d="100"/>
        </p:scale>
        <p:origin x="540"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font" Target="fonts/font9.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roxima Nova Black" panose="02000506030000020004" pitchFamily="2" charset="0"/>
              </a:rPr>
              <a:t>SPRING DATA JPA</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err="1" smtClean="0"/>
              <a:t>Bohdan</a:t>
            </a:r>
            <a:r>
              <a:rPr lang="en-US" dirty="0" smtClean="0"/>
              <a:t> </a:t>
            </a:r>
            <a:r>
              <a:rPr lang="en-US" dirty="0" err="1" smtClean="0"/>
              <a:t>Bondar</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 xmlns:a16="http://schemas.microsoft.com/office/drawing/2014/main" id="{A6C19FF5-E087-4102-8E0C-10CD9C0BFCFD}"/>
              </a:ext>
            </a:extLst>
          </p:cNvPr>
          <p:cNvSpPr txBox="1">
            <a:spLocks/>
          </p:cNvSpPr>
          <p:nvPr/>
        </p:nvSpPr>
        <p:spPr>
          <a:xfrm>
            <a:off x="762000" y="541635"/>
            <a:ext cx="10820400" cy="44767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3. Use in the service new interface for operating data</a:t>
            </a:r>
            <a:endParaRPr lang="en-US" dirty="0" smtClean="0"/>
          </a:p>
        </p:txBody>
      </p:sp>
      <p:sp>
        <p:nvSpPr>
          <p:cNvPr id="2" name="Rectangle 1"/>
          <p:cNvSpPr>
            <a:spLocks noChangeArrowheads="1"/>
          </p:cNvSpPr>
          <p:nvPr/>
        </p:nvSpPr>
        <p:spPr bwMode="auto">
          <a:xfrm>
            <a:off x="762000" y="989310"/>
            <a:ext cx="952857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EmployeesDataService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Autowired</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employeesCrudRepository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testEmployeesCrudRepository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employeesOptional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employeesCrudRepository</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.findById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127L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1" name="Прямоугольник 10"/>
          <p:cNvSpPr/>
          <p:nvPr/>
        </p:nvSpPr>
        <p:spPr>
          <a:xfrm>
            <a:off x="762000" y="3020635"/>
            <a:ext cx="10820400" cy="646331"/>
          </a:xfrm>
          <a:prstGeom prst="rect">
            <a:avLst/>
          </a:prstGeom>
        </p:spPr>
        <p:txBody>
          <a:bodyPr wrap="square">
            <a:spAutoFit/>
          </a:bodyPr>
          <a:lstStyle/>
          <a:p>
            <a:r>
              <a:rPr lang="en-US" dirty="0" smtClean="0">
                <a:solidFill>
                  <a:srgbClr val="383A42"/>
                </a:solidFill>
                <a:latin typeface="Menlo"/>
              </a:rPr>
              <a:t>Here we used predefined method </a:t>
            </a:r>
            <a:r>
              <a:rPr lang="en-US" b="1" dirty="0" err="1" smtClean="0">
                <a:solidFill>
                  <a:srgbClr val="383A42"/>
                </a:solidFill>
                <a:latin typeface="Menlo"/>
              </a:rPr>
              <a:t>findById</a:t>
            </a:r>
            <a:r>
              <a:rPr lang="en-US" dirty="0" smtClean="0">
                <a:solidFill>
                  <a:srgbClr val="383A42"/>
                </a:solidFill>
                <a:latin typeface="Menlo"/>
              </a:rPr>
              <a:t>. In this case so fast and easy, without implementation, we get list of operations from </a:t>
            </a:r>
            <a:r>
              <a:rPr lang="en-US" dirty="0" err="1" smtClean="0">
                <a:solidFill>
                  <a:srgbClr val="383A42"/>
                </a:solidFill>
                <a:latin typeface="Menlo"/>
              </a:rPr>
              <a:t>CrudRepository</a:t>
            </a:r>
            <a:r>
              <a:rPr lang="en-US" dirty="0" smtClean="0">
                <a:solidFill>
                  <a:srgbClr val="383A42"/>
                </a:solidFill>
                <a:latin typeface="Menlo"/>
              </a:rPr>
              <a:t>.</a:t>
            </a:r>
            <a:endParaRPr lang="en-US" b="1" dirty="0" smtClean="0">
              <a:solidFill>
                <a:srgbClr val="383A42"/>
              </a:solidFill>
              <a:latin typeface="Menlo"/>
            </a:endParaRPr>
          </a:p>
        </p:txBody>
      </p:sp>
    </p:spTree>
    <p:extLst>
      <p:ext uri="{BB962C8B-B14F-4D97-AF65-F5344CB8AC3E}">
        <p14:creationId xmlns:p14="http://schemas.microsoft.com/office/powerpoint/2010/main" val="3440391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Request methods out of method name</a:t>
            </a:r>
            <a:endParaRPr lang="en-US" sz="2800" b="1" dirty="0" smtClean="0"/>
          </a:p>
        </p:txBody>
      </p:sp>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21717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Requests to the entity may be built directly from method name. ‘</a:t>
            </a:r>
            <a:r>
              <a:rPr lang="en-US" dirty="0" smtClean="0"/>
              <a:t>find’ p</a:t>
            </a:r>
            <a:r>
              <a:rPr lang="en-US" dirty="0" smtClean="0"/>
              <a:t>refix mechanism is used for it: find…By, </a:t>
            </a:r>
            <a:r>
              <a:rPr lang="en-US" dirty="0"/>
              <a:t>read…By, query…By, count…By, </a:t>
            </a:r>
            <a:r>
              <a:rPr lang="en-US" dirty="0" smtClean="0"/>
              <a:t>get…By etc. It may also contain additional expression like ‘Distinct’. By acts as a separator to set the beginning of actual criteria. It is possible to define conditions for entity’s properties and concatenate them using And </a:t>
            </a:r>
            <a:r>
              <a:rPr lang="en-US" dirty="0" err="1" smtClean="0"/>
              <a:t>and</a:t>
            </a:r>
            <a:r>
              <a:rPr lang="en-US" dirty="0" smtClean="0"/>
              <a:t> Or.</a:t>
            </a:r>
          </a:p>
          <a:p>
            <a:pPr>
              <a:spcBef>
                <a:spcPts val="600"/>
              </a:spcBef>
            </a:pPr>
            <a:endParaRPr lang="en-US" dirty="0"/>
          </a:p>
          <a:p>
            <a:pPr>
              <a:spcBef>
                <a:spcPts val="600"/>
              </a:spcBef>
            </a:pPr>
            <a:r>
              <a:rPr lang="en-US" dirty="0" smtClean="0"/>
              <a:t>Example:</a:t>
            </a:r>
            <a:endParaRPr lang="en-US" dirty="0" smtClean="0"/>
          </a:p>
        </p:txBody>
      </p:sp>
      <p:sp>
        <p:nvSpPr>
          <p:cNvPr id="2" name="Rectangle 1"/>
          <p:cNvSpPr>
            <a:spLocks noChangeArrowheads="1"/>
          </p:cNvSpPr>
          <p:nvPr/>
        </p:nvSpPr>
        <p:spPr bwMode="auto">
          <a:xfrm>
            <a:off x="685800" y="3371503"/>
            <a:ext cx="1049518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@Repository</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CustomizedEmployeesCrudRepository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CrudRepository&lt;Employees, Long&gt; {</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find by fields firstName And LastName</a:t>
            </a:r>
            <a:b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Optional&lt;Employees&gt; findByFirstNameAndLastName(String firstName, String lastName);</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find first 5 by FirstName that begins sorted by FirstName </a:t>
            </a:r>
            <a:b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List&lt;Employees&gt; findFirst5ByFirstNameStartsWithOrderByFirstName(String firstNameStartsWith);</a:t>
            </a:r>
            <a:endParaRPr kumimoji="0" lang="ru-RU" altLang="ru-RU" sz="1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89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520700"/>
            <a:ext cx="10820400" cy="9652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In the documentation there is the whole list and rules for constructing method. As a result might be entities such as T, Optional, List, Stream. IDE, for example Idea, has hints for constructing request methods.  </a:t>
            </a:r>
            <a:endParaRPr lang="en-US" dirty="0" smtClean="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85900"/>
            <a:ext cx="3076575" cy="2705100"/>
          </a:xfrm>
          <a:prstGeom prst="rect">
            <a:avLst/>
          </a:prstGeom>
        </p:spPr>
      </p:pic>
      <p:sp>
        <p:nvSpPr>
          <p:cNvPr id="8" name="Text Placeholder 3">
            <a:extLst>
              <a:ext uri="{FF2B5EF4-FFF2-40B4-BE49-F238E27FC236}">
                <a16:creationId xmlns="" xmlns:a16="http://schemas.microsoft.com/office/drawing/2014/main" id="{A6C19FF5-E087-4102-8E0C-10CD9C0BFCFD}"/>
              </a:ext>
            </a:extLst>
          </p:cNvPr>
          <p:cNvSpPr txBox="1">
            <a:spLocks/>
          </p:cNvSpPr>
          <p:nvPr/>
        </p:nvSpPr>
        <p:spPr>
          <a:xfrm>
            <a:off x="685800" y="4673600"/>
            <a:ext cx="10820400" cy="9652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It is enough just to define method in this way, without implementation and Spring and prepare request for entity.</a:t>
            </a:r>
            <a:endParaRPr lang="en-US" dirty="0" smtClean="0"/>
          </a:p>
        </p:txBody>
      </p:sp>
    </p:spTree>
    <p:extLst>
      <p:ext uri="{BB962C8B-B14F-4D97-AF65-F5344CB8AC3E}">
        <p14:creationId xmlns:p14="http://schemas.microsoft.com/office/powerpoint/2010/main" val="540359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Special parameters processing</a:t>
            </a:r>
            <a:endParaRPr lang="en-US" sz="2800" b="1" dirty="0" smtClean="0"/>
          </a:p>
        </p:txBody>
      </p:sp>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596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We can use special parameters in the requested methods, such as </a:t>
            </a:r>
            <a:r>
              <a:rPr lang="en-US" dirty="0" err="1" smtClean="0"/>
              <a:t>Pageable</a:t>
            </a:r>
            <a:r>
              <a:rPr lang="en-US" dirty="0" smtClean="0"/>
              <a:t>, Sort and restrictions like Top and First.</a:t>
            </a:r>
          </a:p>
          <a:p>
            <a:pPr>
              <a:spcBef>
                <a:spcPts val="600"/>
              </a:spcBef>
            </a:pPr>
            <a:endParaRPr lang="en-US" dirty="0" smtClean="0"/>
          </a:p>
        </p:txBody>
      </p:sp>
      <p:sp>
        <p:nvSpPr>
          <p:cNvPr id="3" name="Rectangle 1"/>
          <p:cNvSpPr>
            <a:spLocks noChangeArrowheads="1"/>
          </p:cNvSpPr>
          <p:nvPr/>
        </p:nvSpPr>
        <p:spPr bwMode="auto">
          <a:xfrm>
            <a:off x="685800" y="2349500"/>
            <a:ext cx="10065576"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findByFirstNameStartsWith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firstNameStartsWith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Pageable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page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testFindByFirstNameStartsWithOrderByFirstNamePage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findByFirstNameStartsWith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PageRequest.of</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3</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Sort.by(</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firstName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list.forEach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 -&gt;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e.getFirstName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e.getLastName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4912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Custom implementations for repository</a:t>
            </a:r>
            <a:endParaRPr lang="en-US" sz="2800" b="1" dirty="0" smtClean="0"/>
          </a:p>
        </p:txBody>
      </p:sp>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16891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Lets suppose that we need a method that is impossible to describe by method’s name. In this case we can implement it using our interface and class that implements it. In the following example we will add a method to repository to get employees with max salary. There is also one special feature. Class that implements that interface must have postfix ‘</a:t>
            </a:r>
            <a:r>
              <a:rPr lang="en-US" dirty="0" err="1" smtClean="0"/>
              <a:t>Impl</a:t>
            </a:r>
            <a:r>
              <a:rPr lang="en-US" dirty="0" smtClean="0"/>
              <a:t>’, otherwise you’ll need to add your postfix to configuration.</a:t>
            </a:r>
          </a:p>
          <a:p>
            <a:pPr>
              <a:spcBef>
                <a:spcPts val="600"/>
              </a:spcBef>
            </a:pPr>
            <a:endParaRPr lang="en-US" dirty="0"/>
          </a:p>
          <a:p>
            <a:pPr>
              <a:spcBef>
                <a:spcPts val="600"/>
              </a:spcBef>
            </a:pPr>
            <a:r>
              <a:rPr lang="en-US" dirty="0" smtClean="0"/>
              <a:t>Declaring interface</a:t>
            </a:r>
          </a:p>
          <a:p>
            <a:pPr>
              <a:spcBef>
                <a:spcPts val="600"/>
              </a:spcBef>
            </a:pPr>
            <a:endParaRPr lang="en-US" dirty="0" smtClean="0"/>
          </a:p>
        </p:txBody>
      </p:sp>
      <p:sp>
        <p:nvSpPr>
          <p:cNvPr id="2" name="Rectangle 1"/>
          <p:cNvSpPr>
            <a:spLocks noChangeArrowheads="1"/>
          </p:cNvSpPr>
          <p:nvPr/>
        </p:nvSpPr>
        <p:spPr bwMode="auto">
          <a:xfrm>
            <a:off x="685800" y="3091408"/>
            <a:ext cx="458811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getEmployeesMaxSalary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8" name="Text Placeholder 3">
            <a:extLst>
              <a:ext uri="{FF2B5EF4-FFF2-40B4-BE49-F238E27FC236}">
                <a16:creationId xmlns="" xmlns:a16="http://schemas.microsoft.com/office/drawing/2014/main" id="{A6C19FF5-E087-4102-8E0C-10CD9C0BFCFD}"/>
              </a:ext>
            </a:extLst>
          </p:cNvPr>
          <p:cNvSpPr txBox="1">
            <a:spLocks/>
          </p:cNvSpPr>
          <p:nvPr/>
        </p:nvSpPr>
        <p:spPr>
          <a:xfrm>
            <a:off x="685800" y="3830072"/>
            <a:ext cx="10820400" cy="480536"/>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Implementing interface. Using HQL (SQL) getting employees with maximal salary.</a:t>
            </a:r>
            <a:endParaRPr lang="en-US" dirty="0" smtClean="0"/>
          </a:p>
          <a:p>
            <a:pPr>
              <a:spcBef>
                <a:spcPts val="600"/>
              </a:spcBef>
            </a:pPr>
            <a:endParaRPr lang="en-US" dirty="0" smtClean="0"/>
          </a:p>
        </p:txBody>
      </p:sp>
      <p:sp>
        <p:nvSpPr>
          <p:cNvPr id="4" name="Rectangle 2"/>
          <p:cNvSpPr>
            <a:spLocks noChangeArrowheads="1"/>
          </p:cNvSpPr>
          <p:nvPr/>
        </p:nvSpPr>
        <p:spPr bwMode="auto">
          <a:xfrm>
            <a:off x="685801" y="4180344"/>
            <a:ext cx="890269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CustomizedEmployeesImpl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PersistenceContext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getEmployeesMaxSalary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.createQuery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from</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Employees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where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salary</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select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max</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salary</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from</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Employees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getResultList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6159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62000" y="342979"/>
            <a:ext cx="10820400" cy="923330"/>
          </a:xfrm>
          <a:prstGeom prst="rect">
            <a:avLst/>
          </a:prstGeom>
        </p:spPr>
        <p:txBody>
          <a:bodyPr wrap="square">
            <a:spAutoFit/>
          </a:bodyPr>
          <a:lstStyle/>
          <a:p>
            <a:r>
              <a:rPr lang="en-US" dirty="0" smtClean="0">
                <a:solidFill>
                  <a:srgbClr val="383A42"/>
                </a:solidFill>
                <a:latin typeface="Menlo"/>
              </a:rPr>
              <a:t>Another case when we need to change implementation of existing method in Spring interface, for example delete in </a:t>
            </a:r>
            <a:r>
              <a:rPr lang="en-US" dirty="0" err="1" smtClean="0">
                <a:solidFill>
                  <a:srgbClr val="383A42"/>
                </a:solidFill>
                <a:latin typeface="Menlo"/>
              </a:rPr>
              <a:t>CrudRepository</a:t>
            </a:r>
            <a:r>
              <a:rPr lang="en-US" dirty="0" smtClean="0">
                <a:solidFill>
                  <a:srgbClr val="383A42"/>
                </a:solidFill>
                <a:latin typeface="Menlo"/>
              </a:rPr>
              <a:t>, we need to mark entity as deleted instead of deleting from database. The technique is quite similar:</a:t>
            </a:r>
            <a:endParaRPr lang="en-US" b="1" dirty="0" smtClean="0">
              <a:solidFill>
                <a:srgbClr val="383A42"/>
              </a:solidFill>
              <a:latin typeface="Menlo"/>
            </a:endParaRPr>
          </a:p>
        </p:txBody>
      </p:sp>
      <p:sp>
        <p:nvSpPr>
          <p:cNvPr id="3" name="Rectangle 1"/>
          <p:cNvSpPr>
            <a:spLocks noChangeArrowheads="1"/>
          </p:cNvSpPr>
          <p:nvPr/>
        </p:nvSpPr>
        <p:spPr bwMode="auto">
          <a:xfrm>
            <a:off x="762000" y="1481753"/>
            <a:ext cx="759534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CustomizedEmployeesImpl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EntityManager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Object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employees.setDeleted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true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em</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526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Custom base repository</a:t>
            </a:r>
            <a:endParaRPr lang="en-US" sz="2800" b="1" dirty="0" smtClean="0"/>
          </a:p>
        </p:txBody>
      </p:sp>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18034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In the previous example we saw how to override delete method, but in order if we need to do this for all entities, creating interface for each entity is not the most convenient way. </a:t>
            </a:r>
            <a:r>
              <a:rPr lang="en-US" dirty="0" smtClean="0"/>
              <a:t>In spring data for this task we can set up our base repository. Declaring interface and a method in it to be overridden. In the following example we also declared a </a:t>
            </a:r>
            <a:r>
              <a:rPr lang="en-US" dirty="0" err="1" smtClean="0"/>
              <a:t>BaseEntity</a:t>
            </a:r>
            <a:r>
              <a:rPr lang="en-US" dirty="0" smtClean="0"/>
              <a:t> interface (it is not necessary), for convenient calling common methods, his name are the same as entity’s methods.</a:t>
            </a:r>
          </a:p>
          <a:p>
            <a:pPr>
              <a:spcBef>
                <a:spcPts val="600"/>
              </a:spcBef>
            </a:pPr>
            <a:endParaRPr lang="en-US" dirty="0" smtClean="0"/>
          </a:p>
        </p:txBody>
      </p:sp>
      <p:sp>
        <p:nvSpPr>
          <p:cNvPr id="2" name="Rectangle 1"/>
          <p:cNvSpPr>
            <a:spLocks noChangeArrowheads="1"/>
          </p:cNvSpPr>
          <p:nvPr/>
        </p:nvSpPr>
        <p:spPr bwMode="auto">
          <a:xfrm>
            <a:off x="685800" y="2705100"/>
            <a:ext cx="4092787"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BaseEntity</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ru-RU"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Entity </a:t>
            </a:r>
            <a:r>
              <a:rPr kumimoji="0" lang="ru-RU" altLang="ru-RU" sz="11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Employees</a:t>
            </a:r>
            <a:r>
              <a:rPr kumimoji="0" lang="ru-RU" altLang="ru-RU"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1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Table</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1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"EMPLOYEES"</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implements</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BaseEntity</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private</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getDeleted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return</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Boolean</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this</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100" b="1" i="0"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deleted</a:t>
            </a:r>
            <a:r>
              <a:rPr kumimoji="0" lang="ru-RU" altLang="ru-RU" sz="1100" b="1" i="0" u="none" strike="noStrike" cap="none" normalizeH="0" baseline="0" dirty="0" smtClean="0">
                <a:ln>
                  <a:noFill/>
                </a:ln>
                <a:solidFill>
                  <a:srgbClr val="660E7A"/>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deleted</a:t>
            </a: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ru-RU" altLang="ru-RU" sz="11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45165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58800" y="373757"/>
            <a:ext cx="9601200" cy="5447645"/>
          </a:xfrm>
          <a:prstGeom prst="rect">
            <a:avLst/>
          </a:prstGeom>
        </p:spPr>
        <p:txBody>
          <a:bodyPr wrap="square">
            <a:spAutoFit/>
          </a:bodyPr>
          <a:lstStyle/>
          <a:p>
            <a:pPr lvl="0" eaLnBrk="0" fontAlgn="base" hangingPunct="0">
              <a:spcBef>
                <a:spcPct val="0"/>
              </a:spcBef>
              <a:spcAft>
                <a:spcPct val="0"/>
              </a:spcAft>
            </a:pP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i="1" dirty="0">
                <a:solidFill>
                  <a:srgbClr val="808080"/>
                </a:solidFill>
                <a:latin typeface="Courier New" panose="02070309020205020404" pitchFamily="49" charset="0"/>
                <a:cs typeface="Courier New" panose="02070309020205020404" pitchFamily="49" charset="0"/>
              </a:rPr>
              <a:t>// </a:t>
            </a:r>
            <a:r>
              <a:rPr lang="en-US" altLang="ru-RU" sz="1200" i="1" dirty="0">
                <a:solidFill>
                  <a:srgbClr val="808080"/>
                </a:solidFill>
                <a:latin typeface="Courier New" panose="02070309020205020404" pitchFamily="49" charset="0"/>
                <a:cs typeface="Courier New" panose="02070309020205020404" pitchFamily="49" charset="0"/>
              </a:rPr>
              <a:t>Base custom interface</a:t>
            </a: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public</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interface</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BaseRepository</a:t>
            </a: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dirty="0">
                <a:solidFill>
                  <a:srgbClr val="20999D"/>
                </a:solidFill>
                <a:latin typeface="Courier New" panose="02070309020205020404" pitchFamily="49" charset="0"/>
                <a:cs typeface="Courier New" panose="02070309020205020404" pitchFamily="49" charset="0"/>
              </a:rPr>
              <a:t>T </a:t>
            </a:r>
            <a:r>
              <a:rPr lang="ru-RU" altLang="ru-RU" sz="1200" b="1" dirty="0" err="1">
                <a:solidFill>
                  <a:srgbClr val="000080"/>
                </a:solidFill>
                <a:latin typeface="Courier New" panose="02070309020205020404" pitchFamily="49" charset="0"/>
                <a:cs typeface="Courier New" panose="02070309020205020404" pitchFamily="49" charset="0"/>
              </a:rPr>
              <a:t>extends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BaseEntity</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a:solidFill>
                  <a:srgbClr val="20999D"/>
                </a:solidFill>
                <a:latin typeface="Courier New" panose="02070309020205020404" pitchFamily="49" charset="0"/>
                <a:cs typeface="Courier New" panose="02070309020205020404" pitchFamily="49" charset="0"/>
              </a:rPr>
              <a:t>ID </a:t>
            </a:r>
            <a:r>
              <a:rPr lang="ru-RU" altLang="ru-RU" sz="1200" b="1" dirty="0" err="1">
                <a:solidFill>
                  <a:srgbClr val="000080"/>
                </a:solidFill>
                <a:latin typeface="Courier New" panose="02070309020205020404" pitchFamily="49" charset="0"/>
                <a:cs typeface="Courier New" panose="02070309020205020404" pitchFamily="49" charset="0"/>
              </a:rPr>
              <a:t>extends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Serializable</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extends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JpaRepository</a:t>
            </a: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dirty="0">
                <a:solidFill>
                  <a:srgbClr val="20999D"/>
                </a:solidFill>
                <a:latin typeface="Courier New" panose="02070309020205020404" pitchFamily="49" charset="0"/>
                <a:cs typeface="Courier New" panose="02070309020205020404" pitchFamily="49" charset="0"/>
              </a:rPr>
              <a:t>T</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a:solidFill>
                  <a:srgbClr val="20999D"/>
                </a:solidFill>
                <a:latin typeface="Courier New" panose="02070309020205020404" pitchFamily="49" charset="0"/>
                <a:cs typeface="Courier New" panose="02070309020205020404" pitchFamily="49" charset="0"/>
              </a:rPr>
              <a:t>ID</a:t>
            </a:r>
            <a:r>
              <a:rPr lang="ru-RU" altLang="ru-RU" sz="1200" dirty="0">
                <a:solidFill>
                  <a:srgbClr val="000000"/>
                </a:solidFill>
                <a:latin typeface="Courier New" panose="02070309020205020404" pitchFamily="49" charset="0"/>
                <a:cs typeface="Courier New" panose="02070309020205020404" pitchFamily="49" charset="0"/>
              </a:rPr>
              <a:t>&gt;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void</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delete</a:t>
            </a:r>
            <a:r>
              <a:rPr lang="ru-RU" altLang="ru-RU" sz="1200" dirty="0">
                <a:solidFill>
                  <a:srgbClr val="000000"/>
                </a:solidFill>
                <a:latin typeface="Courier New" panose="02070309020205020404" pitchFamily="49" charset="0"/>
                <a:cs typeface="Courier New" panose="02070309020205020404" pitchFamily="49" charset="0"/>
              </a:rPr>
              <a:t>(</a:t>
            </a:r>
            <a:r>
              <a:rPr lang="ru-RU" altLang="ru-RU" sz="1200" dirty="0">
                <a:solidFill>
                  <a:srgbClr val="20999D"/>
                </a:solidFill>
                <a:latin typeface="Courier New" panose="02070309020205020404" pitchFamily="49" charset="0"/>
                <a:cs typeface="Courier New" panose="02070309020205020404" pitchFamily="49" charset="0"/>
              </a:rPr>
              <a:t>T </a:t>
            </a:r>
            <a:r>
              <a:rPr lang="ru-RU" altLang="ru-RU" sz="1200" dirty="0" err="1">
                <a:solidFill>
                  <a:srgbClr val="000000"/>
                </a:solidFill>
                <a:latin typeface="Courier New" panose="02070309020205020404" pitchFamily="49" charset="0"/>
                <a:cs typeface="Courier New" panose="02070309020205020404" pitchFamily="49" charset="0"/>
              </a:rPr>
              <a:t>entity</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i="1" dirty="0">
                <a:solidFill>
                  <a:srgbClr val="808080"/>
                </a:solidFill>
                <a:latin typeface="Courier New" panose="02070309020205020404" pitchFamily="49" charset="0"/>
                <a:cs typeface="Courier New" panose="02070309020205020404" pitchFamily="49" charset="0"/>
              </a:rPr>
              <a:t>//</a:t>
            </a:r>
            <a:r>
              <a:rPr lang="en-US" altLang="ru-RU" sz="1200" i="1" dirty="0">
                <a:solidFill>
                  <a:srgbClr val="808080"/>
                </a:solidFill>
                <a:latin typeface="Courier New" panose="02070309020205020404" pitchFamily="49" charset="0"/>
                <a:cs typeface="Courier New" panose="02070309020205020404" pitchFamily="49" charset="0"/>
              </a:rPr>
              <a:t>Base custom class implementing </a:t>
            </a:r>
            <a:r>
              <a:rPr lang="ru-RU" altLang="ru-RU" sz="1200" i="1" dirty="0" err="1">
                <a:solidFill>
                  <a:srgbClr val="808080"/>
                </a:solidFill>
                <a:latin typeface="Courier New" panose="02070309020205020404" pitchFamily="49" charset="0"/>
                <a:cs typeface="Courier New" panose="02070309020205020404" pitchFamily="49" charset="0"/>
              </a:rPr>
              <a:t>BaseRepository</a:t>
            </a:r>
            <a:r>
              <a:rPr lang="ru-RU" altLang="ru-RU" sz="1200" i="1" dirty="0">
                <a:solidFill>
                  <a:srgbClr val="808080"/>
                </a:solidFill>
                <a:latin typeface="Courier New" panose="02070309020205020404" pitchFamily="49" charset="0"/>
                <a:cs typeface="Courier New" panose="02070309020205020404" pitchFamily="49" charset="0"/>
              </a:rPr>
              <a:t/>
            </a:r>
            <a:br>
              <a:rPr lang="ru-RU" altLang="ru-RU" sz="1200" i="1" dirty="0">
                <a:solidFill>
                  <a:srgbClr val="808080"/>
                </a:solidFill>
                <a:latin typeface="Courier New" panose="02070309020205020404" pitchFamily="49" charset="0"/>
                <a:cs typeface="Courier New" panose="02070309020205020404" pitchFamily="49" charset="0"/>
              </a:rPr>
            </a:br>
            <a:r>
              <a:rPr lang="ru-RU" altLang="ru-RU" sz="1200" i="1" dirty="0">
                <a:solidFill>
                  <a:srgbClr val="80808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public</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class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BaseRepositoryImpl</a:t>
            </a:r>
            <a:r>
              <a:rPr lang="ru-RU" altLang="ru-RU" sz="1200" dirty="0">
                <a:solidFill>
                  <a:srgbClr val="000000"/>
                </a:solidFill>
                <a:latin typeface="Courier New" panose="02070309020205020404" pitchFamily="49" charset="0"/>
                <a:cs typeface="Courier New" panose="02070309020205020404" pitchFamily="49" charset="0"/>
              </a:rPr>
              <a:t> &lt;</a:t>
            </a:r>
            <a:r>
              <a:rPr lang="ru-RU" altLang="ru-RU" sz="1200" dirty="0">
                <a:solidFill>
                  <a:srgbClr val="20999D"/>
                </a:solidFill>
                <a:latin typeface="Courier New" panose="02070309020205020404" pitchFamily="49" charset="0"/>
                <a:cs typeface="Courier New" panose="02070309020205020404" pitchFamily="49" charset="0"/>
              </a:rPr>
              <a:t>T </a:t>
            </a:r>
            <a:r>
              <a:rPr lang="ru-RU" altLang="ru-RU" sz="1200" b="1" dirty="0" err="1">
                <a:solidFill>
                  <a:srgbClr val="000080"/>
                </a:solidFill>
                <a:latin typeface="Courier New" panose="02070309020205020404" pitchFamily="49" charset="0"/>
                <a:cs typeface="Courier New" panose="02070309020205020404" pitchFamily="49" charset="0"/>
              </a:rPr>
              <a:t>extends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BaseEntity</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a:solidFill>
                  <a:srgbClr val="20999D"/>
                </a:solidFill>
                <a:latin typeface="Courier New" panose="02070309020205020404" pitchFamily="49" charset="0"/>
                <a:cs typeface="Courier New" panose="02070309020205020404" pitchFamily="49" charset="0"/>
              </a:rPr>
              <a:t>ID </a:t>
            </a:r>
            <a:r>
              <a:rPr lang="ru-RU" altLang="ru-RU" sz="1200" b="1" dirty="0" err="1">
                <a:solidFill>
                  <a:srgbClr val="000080"/>
                </a:solidFill>
                <a:latin typeface="Courier New" panose="02070309020205020404" pitchFamily="49" charset="0"/>
                <a:cs typeface="Courier New" panose="02070309020205020404" pitchFamily="49" charset="0"/>
              </a:rPr>
              <a:t>extends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Serializable</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extends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SimpleJpaRepository</a:t>
            </a: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dirty="0">
                <a:solidFill>
                  <a:srgbClr val="20999D"/>
                </a:solidFill>
                <a:latin typeface="Courier New" panose="02070309020205020404" pitchFamily="49" charset="0"/>
                <a:cs typeface="Courier New" panose="02070309020205020404" pitchFamily="49" charset="0"/>
              </a:rPr>
              <a:t>T</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a:solidFill>
                  <a:srgbClr val="20999D"/>
                </a:solidFill>
                <a:latin typeface="Courier New" panose="02070309020205020404" pitchFamily="49" charset="0"/>
                <a:cs typeface="Courier New" panose="02070309020205020404" pitchFamily="49" charset="0"/>
              </a:rPr>
              <a:t>ID</a:t>
            </a:r>
            <a:r>
              <a:rPr lang="ru-RU" altLang="ru-RU" sz="1200" dirty="0">
                <a:solidFill>
                  <a:srgbClr val="000000"/>
                </a:solidFill>
                <a:latin typeface="Courier New" panose="02070309020205020404" pitchFamily="49" charset="0"/>
                <a:cs typeface="Courier New" panose="02070309020205020404" pitchFamily="49" charset="0"/>
              </a:rPr>
              <a:t>&gt;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implements</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BaseRepository</a:t>
            </a: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dirty="0">
                <a:solidFill>
                  <a:srgbClr val="20999D"/>
                </a:solidFill>
                <a:latin typeface="Courier New" panose="02070309020205020404" pitchFamily="49" charset="0"/>
                <a:cs typeface="Courier New" panose="02070309020205020404" pitchFamily="49" charset="0"/>
              </a:rPr>
              <a:t>T</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a:solidFill>
                  <a:srgbClr val="20999D"/>
                </a:solidFill>
                <a:latin typeface="Courier New" panose="02070309020205020404" pitchFamily="49" charset="0"/>
                <a:cs typeface="Courier New" panose="02070309020205020404" pitchFamily="49" charset="0"/>
              </a:rPr>
              <a:t>ID</a:t>
            </a:r>
            <a:r>
              <a:rPr lang="ru-RU" altLang="ru-RU" sz="1200" dirty="0">
                <a:solidFill>
                  <a:srgbClr val="000000"/>
                </a:solidFill>
                <a:latin typeface="Courier New" panose="02070309020205020404" pitchFamily="49" charset="0"/>
                <a:cs typeface="Courier New" panose="02070309020205020404" pitchFamily="49" charset="0"/>
              </a:rPr>
              <a:t>&gt;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private</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final</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EntityManager</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660E7A"/>
                </a:solidFill>
                <a:latin typeface="Courier New" panose="02070309020205020404" pitchFamily="49" charset="0"/>
                <a:cs typeface="Courier New" panose="02070309020205020404" pitchFamily="49" charset="0"/>
              </a:rPr>
              <a:t>entityManager</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public</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BaseRepositoryImpl</a:t>
            </a:r>
            <a:r>
              <a:rPr lang="ru-RU" altLang="ru-RU" sz="1200" dirty="0">
                <a:solidFill>
                  <a:srgbClr val="000000"/>
                </a:solidFill>
                <a:latin typeface="Courier New" panose="02070309020205020404" pitchFamily="49" charset="0"/>
                <a:cs typeface="Courier New" panose="02070309020205020404" pitchFamily="49" charset="0"/>
              </a:rPr>
              <a:t>(</a:t>
            </a:r>
            <a:r>
              <a:rPr lang="ru-RU" altLang="ru-RU" sz="1200" dirty="0" err="1">
                <a:solidFill>
                  <a:srgbClr val="000000"/>
                </a:solidFill>
                <a:latin typeface="Courier New" panose="02070309020205020404" pitchFamily="49" charset="0"/>
                <a:cs typeface="Courier New" panose="02070309020205020404" pitchFamily="49" charset="0"/>
              </a:rPr>
              <a:t>JpaEntityInformation</a:t>
            </a:r>
            <a:r>
              <a:rPr lang="ru-RU" altLang="ru-RU" sz="1200" dirty="0">
                <a:solidFill>
                  <a:srgbClr val="000000"/>
                </a:solidFill>
                <a:latin typeface="Courier New" panose="02070309020205020404" pitchFamily="49" charset="0"/>
                <a:cs typeface="Courier New" panose="02070309020205020404" pitchFamily="49" charset="0"/>
              </a:rPr>
              <a:t>&lt;</a:t>
            </a:r>
            <a:r>
              <a:rPr lang="ru-RU" altLang="ru-RU" sz="1200" dirty="0">
                <a:solidFill>
                  <a:srgbClr val="20999D"/>
                </a:solidFill>
                <a:latin typeface="Courier New" panose="02070309020205020404" pitchFamily="49" charset="0"/>
                <a:cs typeface="Courier New" panose="02070309020205020404" pitchFamily="49" charset="0"/>
              </a:rPr>
              <a:t>T</a:t>
            </a:r>
            <a:r>
              <a:rPr lang="ru-RU" altLang="ru-RU" sz="1200" dirty="0">
                <a:solidFill>
                  <a:srgbClr val="000000"/>
                </a:solidFill>
                <a:latin typeface="Courier New" panose="02070309020205020404" pitchFamily="49" charset="0"/>
                <a:cs typeface="Courier New" panose="02070309020205020404" pitchFamily="49" charset="0"/>
              </a:rPr>
              <a:t>, ?&gt; </a:t>
            </a:r>
            <a:r>
              <a:rPr lang="ru-RU" altLang="ru-RU" sz="1200" dirty="0" err="1">
                <a:solidFill>
                  <a:srgbClr val="000000"/>
                </a:solidFill>
                <a:latin typeface="Courier New" panose="02070309020205020404" pitchFamily="49" charset="0"/>
                <a:cs typeface="Courier New" panose="02070309020205020404" pitchFamily="49" charset="0"/>
              </a:rPr>
              <a:t>entityInformation</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EntityManager</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entityManager</a:t>
            </a:r>
            <a:r>
              <a:rPr lang="ru-RU" altLang="ru-RU" sz="1200" dirty="0">
                <a:solidFill>
                  <a:srgbClr val="000000"/>
                </a:solidFill>
                <a:latin typeface="Courier New" panose="02070309020205020404" pitchFamily="49" charset="0"/>
                <a:cs typeface="Courier New" panose="02070309020205020404" pitchFamily="49" charset="0"/>
              </a:rPr>
              <a: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super</a:t>
            </a:r>
            <a:r>
              <a:rPr lang="ru-RU" altLang="ru-RU" sz="1200" dirty="0">
                <a:solidFill>
                  <a:srgbClr val="000000"/>
                </a:solidFill>
                <a:latin typeface="Courier New" panose="02070309020205020404" pitchFamily="49" charset="0"/>
                <a:cs typeface="Courier New" panose="02070309020205020404" pitchFamily="49" charset="0"/>
              </a:rPr>
              <a:t>(</a:t>
            </a:r>
            <a:r>
              <a:rPr lang="ru-RU" altLang="ru-RU" sz="1200" dirty="0" err="1">
                <a:solidFill>
                  <a:srgbClr val="000000"/>
                </a:solidFill>
                <a:latin typeface="Courier New" panose="02070309020205020404" pitchFamily="49" charset="0"/>
                <a:cs typeface="Courier New" panose="02070309020205020404" pitchFamily="49" charset="0"/>
              </a:rPr>
              <a:t>entityInformation</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entityManager</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this</a:t>
            </a:r>
            <a:r>
              <a:rPr lang="ru-RU" altLang="ru-RU" sz="1200" dirty="0" err="1">
                <a:solidFill>
                  <a:srgbClr val="000000"/>
                </a:solidFill>
                <a:latin typeface="Courier New" panose="02070309020205020404" pitchFamily="49" charset="0"/>
                <a:cs typeface="Courier New" panose="02070309020205020404" pitchFamily="49" charset="0"/>
              </a:rPr>
              <a:t>.</a:t>
            </a:r>
            <a:r>
              <a:rPr lang="ru-RU" altLang="ru-RU" sz="1200" b="1" dirty="0" err="1">
                <a:solidFill>
                  <a:srgbClr val="660E7A"/>
                </a:solidFill>
                <a:latin typeface="Courier New" panose="02070309020205020404" pitchFamily="49" charset="0"/>
                <a:cs typeface="Courier New" panose="02070309020205020404" pitchFamily="49" charset="0"/>
              </a:rPr>
              <a:t>entityManager</a:t>
            </a:r>
            <a:r>
              <a:rPr lang="ru-RU" altLang="ru-RU" sz="1200" b="1" dirty="0">
                <a:solidFill>
                  <a:srgbClr val="660E7A"/>
                </a:solidFill>
                <a:latin typeface="Courier New" panose="02070309020205020404" pitchFamily="49" charset="0"/>
                <a:cs typeface="Courier New" panose="02070309020205020404" pitchFamily="49" charset="0"/>
              </a:rPr>
              <a:t> </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entityManager</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a:solidFill>
                  <a:srgbClr val="808000"/>
                </a:solidFill>
                <a:latin typeface="Courier New" panose="02070309020205020404" pitchFamily="49" charset="0"/>
                <a:cs typeface="Courier New" panose="02070309020205020404" pitchFamily="49" charset="0"/>
              </a:rPr>
              <a:t>@</a:t>
            </a:r>
            <a:r>
              <a:rPr lang="ru-RU" altLang="ru-RU" sz="1200" dirty="0" err="1">
                <a:solidFill>
                  <a:srgbClr val="808000"/>
                </a:solidFill>
                <a:latin typeface="Courier New" panose="02070309020205020404" pitchFamily="49" charset="0"/>
                <a:cs typeface="Courier New" panose="02070309020205020404" pitchFamily="49" charset="0"/>
              </a:rPr>
              <a:t>Override</a:t>
            </a:r>
            <a:r>
              <a:rPr lang="ru-RU" altLang="ru-RU" sz="1200" dirty="0">
                <a:solidFill>
                  <a:srgbClr val="808000"/>
                </a:solidFill>
                <a:latin typeface="Courier New" panose="02070309020205020404" pitchFamily="49" charset="0"/>
                <a:cs typeface="Courier New" panose="02070309020205020404" pitchFamily="49" charset="0"/>
              </a:rPr>
              <a:t/>
            </a:r>
            <a:br>
              <a:rPr lang="ru-RU" altLang="ru-RU" sz="1200" dirty="0">
                <a:solidFill>
                  <a:srgbClr val="808000"/>
                </a:solidFill>
                <a:latin typeface="Courier New" panose="02070309020205020404" pitchFamily="49" charset="0"/>
                <a:cs typeface="Courier New" panose="02070309020205020404" pitchFamily="49" charset="0"/>
              </a:rPr>
            </a:br>
            <a:r>
              <a:rPr lang="ru-RU" altLang="ru-RU" sz="1200" dirty="0">
                <a:solidFill>
                  <a:srgbClr val="80800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public</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b="1" dirty="0" err="1">
                <a:solidFill>
                  <a:srgbClr val="000080"/>
                </a:solidFill>
                <a:latin typeface="Courier New" panose="02070309020205020404" pitchFamily="49" charset="0"/>
                <a:cs typeface="Courier New" panose="02070309020205020404" pitchFamily="49" charset="0"/>
              </a:rPr>
              <a:t>void</a:t>
            </a:r>
            <a:r>
              <a:rPr lang="ru-RU" altLang="ru-RU" sz="1200" b="1" dirty="0">
                <a:solidFill>
                  <a:srgbClr val="00008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delete</a:t>
            </a:r>
            <a:r>
              <a:rPr lang="ru-RU" altLang="ru-RU" sz="1200" dirty="0">
                <a:solidFill>
                  <a:srgbClr val="000000"/>
                </a:solidFill>
                <a:latin typeface="Courier New" panose="02070309020205020404" pitchFamily="49" charset="0"/>
                <a:cs typeface="Courier New" panose="02070309020205020404" pitchFamily="49" charset="0"/>
              </a:rPr>
              <a:t>(</a:t>
            </a:r>
            <a:r>
              <a:rPr lang="ru-RU" altLang="ru-RU" sz="1200" dirty="0" err="1">
                <a:solidFill>
                  <a:srgbClr val="000000"/>
                </a:solidFill>
                <a:latin typeface="Courier New" panose="02070309020205020404" pitchFamily="49" charset="0"/>
                <a:cs typeface="Courier New" panose="02070309020205020404" pitchFamily="49" charset="0"/>
              </a:rPr>
              <a:t>BaseEntity</a:t>
            </a: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a:t>
            </a:r>
            <a:r>
              <a:rPr lang="ru-RU" altLang="ru-RU" sz="1200" dirty="0">
                <a:solidFill>
                  <a:srgbClr val="000000"/>
                </a:solidFill>
                <a:latin typeface="Courier New" panose="02070309020205020404" pitchFamily="49" charset="0"/>
                <a:cs typeface="Courier New" panose="02070309020205020404" pitchFamily="49" charset="0"/>
              </a:rPr>
              <a: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dirty="0" err="1">
                <a:solidFill>
                  <a:srgbClr val="000000"/>
                </a:solidFill>
                <a:latin typeface="Courier New" panose="02070309020205020404" pitchFamily="49" charset="0"/>
                <a:cs typeface="Courier New" panose="02070309020205020404" pitchFamily="49" charset="0"/>
              </a:rPr>
              <a:t>entity.setDeleted</a:t>
            </a:r>
            <a:r>
              <a:rPr lang="ru-RU" altLang="ru-RU" sz="1200" dirty="0">
                <a:solidFill>
                  <a:srgbClr val="000000"/>
                </a:solidFill>
                <a:latin typeface="Courier New" panose="02070309020205020404" pitchFamily="49" charset="0"/>
                <a:cs typeface="Courier New" panose="02070309020205020404" pitchFamily="49" charset="0"/>
              </a:rPr>
              <a:t>(</a:t>
            </a:r>
            <a:r>
              <a:rPr lang="ru-RU" altLang="ru-RU" sz="1200" b="1" dirty="0" err="1">
                <a:solidFill>
                  <a:srgbClr val="000080"/>
                </a:solidFill>
                <a:latin typeface="Courier New" panose="02070309020205020404" pitchFamily="49" charset="0"/>
                <a:cs typeface="Courier New" panose="02070309020205020404" pitchFamily="49" charset="0"/>
              </a:rPr>
              <a:t>true</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r>
              <a:rPr lang="ru-RU" altLang="ru-RU" sz="1200" b="1" dirty="0" err="1">
                <a:solidFill>
                  <a:srgbClr val="660E7A"/>
                </a:solidFill>
                <a:latin typeface="Courier New" panose="02070309020205020404" pitchFamily="49" charset="0"/>
                <a:cs typeface="Courier New" panose="02070309020205020404" pitchFamily="49" charset="0"/>
              </a:rPr>
              <a:t>entityManager</a:t>
            </a:r>
            <a:r>
              <a:rPr lang="ru-RU" altLang="ru-RU" sz="1200" dirty="0" err="1">
                <a:solidFill>
                  <a:srgbClr val="000000"/>
                </a:solidFill>
                <a:latin typeface="Courier New" panose="02070309020205020404" pitchFamily="49" charset="0"/>
                <a:cs typeface="Courier New" panose="02070309020205020404" pitchFamily="49" charset="0"/>
              </a:rPr>
              <a:t>.persist</a:t>
            </a:r>
            <a:r>
              <a:rPr lang="ru-RU" altLang="ru-RU" sz="1200" dirty="0">
                <a:solidFill>
                  <a:srgbClr val="000000"/>
                </a:solidFill>
                <a:latin typeface="Courier New" panose="02070309020205020404" pitchFamily="49" charset="0"/>
                <a:cs typeface="Courier New" panose="02070309020205020404" pitchFamily="49" charset="0"/>
              </a:rPr>
              <a:t>(</a:t>
            </a:r>
            <a:r>
              <a:rPr lang="ru-RU" altLang="ru-RU" sz="1200" dirty="0" err="1">
                <a:solidFill>
                  <a:srgbClr val="000000"/>
                </a:solidFill>
                <a:latin typeface="Courier New" panose="02070309020205020404" pitchFamily="49" charset="0"/>
                <a:cs typeface="Courier New" panose="02070309020205020404" pitchFamily="49" charset="0"/>
              </a:rPr>
              <a:t>entity</a:t>
            </a:r>
            <a:r>
              <a:rPr lang="ru-RU" altLang="ru-RU" sz="1200" dirty="0">
                <a:solidFill>
                  <a:srgbClr val="000000"/>
                </a:solidFill>
                <a:latin typeface="Courier New" panose="02070309020205020404" pitchFamily="49" charset="0"/>
                <a:cs typeface="Courier New" panose="02070309020205020404" pitchFamily="49" charset="0"/>
              </a:rPr>
              <a:t>);</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br>
              <a:rPr lang="ru-RU" altLang="ru-RU" sz="1200" dirty="0">
                <a:solidFill>
                  <a:srgbClr val="000000"/>
                </a:solidFill>
                <a:latin typeface="Courier New" panose="02070309020205020404" pitchFamily="49" charset="0"/>
                <a:cs typeface="Courier New" panose="02070309020205020404" pitchFamily="49" charset="0"/>
              </a:rPr>
            </a:br>
            <a:r>
              <a:rPr lang="ru-RU" altLang="ru-RU" sz="1200" dirty="0">
                <a:solidFill>
                  <a:srgbClr val="000000"/>
                </a:solidFill>
                <a:latin typeface="Courier New" panose="02070309020205020404" pitchFamily="49" charset="0"/>
                <a:cs typeface="Courier New" panose="02070309020205020404" pitchFamily="49" charset="0"/>
              </a:rPr>
              <a:t>    }</a:t>
            </a:r>
            <a:endParaRPr lang="ru-RU" altLang="ru-RU" sz="1200" dirty="0">
              <a:latin typeface="Arial" panose="020B0604020202020204" pitchFamily="34" charset="0"/>
            </a:endParaRPr>
          </a:p>
        </p:txBody>
      </p:sp>
    </p:spTree>
    <p:extLst>
      <p:ext uri="{BB962C8B-B14F-4D97-AF65-F5344CB8AC3E}">
        <p14:creationId xmlns:p14="http://schemas.microsoft.com/office/powerpoint/2010/main" val="2091974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 xmlns:a16="http://schemas.microsoft.com/office/drawing/2014/main" id="{A6C19FF5-E087-4102-8E0C-10CD9C0BFCFD}"/>
              </a:ext>
            </a:extLst>
          </p:cNvPr>
          <p:cNvSpPr txBox="1">
            <a:spLocks/>
          </p:cNvSpPr>
          <p:nvPr/>
        </p:nvSpPr>
        <p:spPr>
          <a:xfrm>
            <a:off x="609600" y="330200"/>
            <a:ext cx="10820400" cy="723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Also you need to set this base repository in configuration so it will be common for all repositories in the project.</a:t>
            </a:r>
            <a:endParaRPr lang="en-US" dirty="0" smtClean="0"/>
          </a:p>
          <a:p>
            <a:pPr>
              <a:spcBef>
                <a:spcPts val="600"/>
              </a:spcBef>
            </a:pPr>
            <a:endParaRPr lang="en-US" dirty="0" smtClean="0"/>
          </a:p>
        </p:txBody>
      </p:sp>
      <p:sp>
        <p:nvSpPr>
          <p:cNvPr id="3" name="Rectangle 1"/>
          <p:cNvSpPr>
            <a:spLocks noChangeArrowheads="1"/>
          </p:cNvSpPr>
          <p:nvPr/>
        </p:nvSpPr>
        <p:spPr bwMode="auto">
          <a:xfrm>
            <a:off x="609600" y="1054100"/>
            <a:ext cx="7917552"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jpa</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:repositories base-</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package</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"com.example.demoSpringData.repositories"</a:t>
            </a:r>
            <a:br>
              <a:rPr kumimoji="0" lang="ru-RU" altLang="ru-RU"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base-</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"com.example.demoSpringData.BaseRepositoryImpl"</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a:t>
            </a:r>
            <a:endParaRPr kumimoji="0" lang="ru-RU" altLang="ru-RU" sz="1400" b="0" i="0" u="none" strike="noStrike" cap="none" normalizeH="0" baseline="0" smtClean="0">
              <a:ln>
                <a:noFill/>
              </a:ln>
              <a:solidFill>
                <a:schemeClr val="tx1"/>
              </a:solidFill>
              <a:effectLst/>
              <a:latin typeface="Arial" panose="020B0604020202020204" pitchFamily="34" charset="0"/>
            </a:endParaRPr>
          </a:p>
        </p:txBody>
      </p:sp>
      <p:sp>
        <p:nvSpPr>
          <p:cNvPr id="6" name="Text Placeholder 3">
            <a:extLst>
              <a:ext uri="{FF2B5EF4-FFF2-40B4-BE49-F238E27FC236}">
                <a16:creationId xmlns="" xmlns:a16="http://schemas.microsoft.com/office/drawing/2014/main" id="{A6C19FF5-E087-4102-8E0C-10CD9C0BFCFD}"/>
              </a:ext>
            </a:extLst>
          </p:cNvPr>
          <p:cNvSpPr txBox="1">
            <a:spLocks/>
          </p:cNvSpPr>
          <p:nvPr/>
        </p:nvSpPr>
        <p:spPr>
          <a:xfrm>
            <a:off x="609600" y="1778000"/>
            <a:ext cx="10820400" cy="723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Now Employees Repository (and others) need to be extended from </a:t>
            </a:r>
            <a:r>
              <a:rPr lang="en-US" dirty="0" err="1" smtClean="0"/>
              <a:t>BaseRepository</a:t>
            </a:r>
            <a:r>
              <a:rPr lang="en-US" dirty="0" smtClean="0"/>
              <a:t> and use it in the service.</a:t>
            </a:r>
            <a:endParaRPr lang="en-US" dirty="0" smtClean="0"/>
          </a:p>
          <a:p>
            <a:pPr>
              <a:spcBef>
                <a:spcPts val="600"/>
              </a:spcBef>
            </a:pPr>
            <a:endParaRPr lang="en-US" dirty="0" smtClean="0"/>
          </a:p>
        </p:txBody>
      </p:sp>
      <p:sp>
        <p:nvSpPr>
          <p:cNvPr id="7" name="Rectangle 2"/>
          <p:cNvSpPr>
            <a:spLocks noChangeArrowheads="1"/>
          </p:cNvSpPr>
          <p:nvPr/>
        </p:nvSpPr>
        <p:spPr bwMode="auto">
          <a:xfrm>
            <a:off x="609600" y="2748746"/>
            <a:ext cx="909896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EmployeesBaseRepository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BaseRepository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1642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@Query and @</a:t>
            </a:r>
            <a:r>
              <a:rPr lang="en-US" sz="2800" b="1" dirty="0" err="1" smtClean="0"/>
              <a:t>NamedQuery</a:t>
            </a:r>
            <a:endParaRPr lang="en-US" sz="2800" b="1" dirty="0" smtClean="0"/>
          </a:p>
        </p:txBody>
      </p:sp>
      <p:sp>
        <p:nvSpPr>
          <p:cNvPr id="5"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723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a:p>
            <a:pPr>
              <a:spcBef>
                <a:spcPts val="600"/>
              </a:spcBef>
            </a:pPr>
            <a:endParaRPr lang="en-US" dirty="0" smtClean="0"/>
          </a:p>
        </p:txBody>
      </p:sp>
      <p:sp>
        <p:nvSpPr>
          <p:cNvPr id="8"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1"/>
            <a:ext cx="10820400" cy="1024204"/>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Standard set of methods to work with data, presented by Spring Data, is quite laconic. We can get, for example all Person entities or find a record by primary key. Let’s suppose that we need to find a Person record by email. This task can be solved in few ways.</a:t>
            </a:r>
            <a:endParaRPr lang="en-US" dirty="0" smtClean="0"/>
          </a:p>
        </p:txBody>
      </p:sp>
      <p:sp>
        <p:nvSpPr>
          <p:cNvPr id="9" name="Text Placeholder 3">
            <a:extLst>
              <a:ext uri="{FF2B5EF4-FFF2-40B4-BE49-F238E27FC236}">
                <a16:creationId xmlns="" xmlns:a16="http://schemas.microsoft.com/office/drawing/2014/main" id="{A6C19FF5-E087-4102-8E0C-10CD9C0BFCFD}"/>
              </a:ext>
            </a:extLst>
          </p:cNvPr>
          <p:cNvSpPr txBox="1">
            <a:spLocks/>
          </p:cNvSpPr>
          <p:nvPr/>
        </p:nvSpPr>
        <p:spPr>
          <a:xfrm>
            <a:off x="685800" y="1925905"/>
            <a:ext cx="10820400" cy="436969"/>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b="1" dirty="0" smtClean="0"/>
              <a:t>Annotation @</a:t>
            </a:r>
            <a:r>
              <a:rPr lang="en-US" b="1" dirty="0" err="1" smtClean="0"/>
              <a:t>NamedQuery</a:t>
            </a:r>
            <a:r>
              <a:rPr lang="en-US" b="1" dirty="0" smtClean="0"/>
              <a:t> in entity-class</a:t>
            </a:r>
            <a:endParaRPr lang="en-US" b="1" dirty="0" smtClean="0"/>
          </a:p>
        </p:txBody>
      </p:sp>
      <p:sp>
        <p:nvSpPr>
          <p:cNvPr id="10" name="Text Placeholder 3">
            <a:extLst>
              <a:ext uri="{FF2B5EF4-FFF2-40B4-BE49-F238E27FC236}">
                <a16:creationId xmlns="" xmlns:a16="http://schemas.microsoft.com/office/drawing/2014/main" id="{A6C19FF5-E087-4102-8E0C-10CD9C0BFCFD}"/>
              </a:ext>
            </a:extLst>
          </p:cNvPr>
          <p:cNvSpPr txBox="1">
            <a:spLocks/>
          </p:cNvSpPr>
          <p:nvPr/>
        </p:nvSpPr>
        <p:spPr>
          <a:xfrm>
            <a:off x="685800" y="2362874"/>
            <a:ext cx="10820400" cy="36414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400" dirty="0" smtClean="0"/>
              <a:t>Standard for JPA solution is describe named query inside the entity class.</a:t>
            </a:r>
            <a:endParaRPr lang="en-US" sz="1400" dirty="0" smtClean="0"/>
          </a:p>
        </p:txBody>
      </p:sp>
      <p:sp>
        <p:nvSpPr>
          <p:cNvPr id="3" name="Rectangle 1"/>
          <p:cNvSpPr>
            <a:spLocks noChangeArrowheads="1"/>
          </p:cNvSpPr>
          <p:nvPr/>
        </p:nvSpPr>
        <p:spPr bwMode="auto">
          <a:xfrm>
            <a:off x="685800" y="2799843"/>
            <a:ext cx="10172978"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NamedQueries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NamedQuery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Person.queryByEmail</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from</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Person</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p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where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p.email</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pubic</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r>
            <a:br>
              <a:rPr kumimoji="0" lang="ru-RU" altLang="ru-RU" sz="14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1" name="Text Placeholder 3">
            <a:extLst>
              <a:ext uri="{FF2B5EF4-FFF2-40B4-BE49-F238E27FC236}">
                <a16:creationId xmlns="" xmlns:a16="http://schemas.microsoft.com/office/drawing/2014/main" id="{A6C19FF5-E087-4102-8E0C-10CD9C0BFCFD}"/>
              </a:ext>
            </a:extLst>
          </p:cNvPr>
          <p:cNvSpPr txBox="1">
            <a:spLocks/>
          </p:cNvSpPr>
          <p:nvPr/>
        </p:nvSpPr>
        <p:spPr>
          <a:xfrm>
            <a:off x="685800" y="3969394"/>
            <a:ext cx="10820400" cy="36414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400" dirty="0" smtClean="0"/>
              <a:t>Now you need to add method ‘</a:t>
            </a:r>
            <a:r>
              <a:rPr lang="en-US" sz="1400" dirty="0" err="1" smtClean="0"/>
              <a:t>queryByEmail</a:t>
            </a:r>
            <a:r>
              <a:rPr lang="en-US" sz="1400" dirty="0" smtClean="0"/>
              <a:t>’ in repository.</a:t>
            </a:r>
            <a:endParaRPr lang="en-US" sz="1400" dirty="0" smtClean="0"/>
          </a:p>
        </p:txBody>
      </p:sp>
      <p:sp>
        <p:nvSpPr>
          <p:cNvPr id="12" name="Rectangle 3"/>
          <p:cNvSpPr>
            <a:spLocks noChangeArrowheads="1"/>
          </p:cNvSpPr>
          <p:nvPr/>
        </p:nvSpPr>
        <p:spPr bwMode="auto">
          <a:xfrm>
            <a:off x="685800" y="4250075"/>
            <a:ext cx="813235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queryByEmail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email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3" name="Text Placeholder 3">
            <a:extLst>
              <a:ext uri="{FF2B5EF4-FFF2-40B4-BE49-F238E27FC236}">
                <a16:creationId xmlns="" xmlns:a16="http://schemas.microsoft.com/office/drawing/2014/main" id="{A6C19FF5-E087-4102-8E0C-10CD9C0BFCFD}"/>
              </a:ext>
            </a:extLst>
          </p:cNvPr>
          <p:cNvSpPr txBox="1">
            <a:spLocks/>
          </p:cNvSpPr>
          <p:nvPr/>
        </p:nvSpPr>
        <p:spPr>
          <a:xfrm>
            <a:off x="685800" y="5393843"/>
            <a:ext cx="10820400" cy="36414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400" dirty="0" smtClean="0"/>
              <a:t>Main disadvantage of this approach is high quantity @</a:t>
            </a:r>
            <a:r>
              <a:rPr lang="en-US" sz="1400" dirty="0" err="1" smtClean="0"/>
              <a:t>NamedQuery</a:t>
            </a:r>
            <a:r>
              <a:rPr lang="en-US" sz="1400" dirty="0" smtClean="0"/>
              <a:t> inside entity-class.</a:t>
            </a:r>
            <a:endParaRPr lang="en-US" sz="1400" dirty="0" smtClean="0"/>
          </a:p>
        </p:txBody>
      </p:sp>
    </p:spTree>
    <p:extLst>
      <p:ext uri="{BB962C8B-B14F-4D97-AF65-F5344CB8AC3E}">
        <p14:creationId xmlns:p14="http://schemas.microsoft.com/office/powerpoint/2010/main" val="1936620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28599"/>
            <a:ext cx="6819900" cy="965201"/>
          </a:xfrm>
        </p:spPr>
        <p:txBody>
          <a:bodyPr/>
          <a:lstStyle/>
          <a:p>
            <a:r>
              <a:rPr lang="en-US" sz="4400" dirty="0" smtClean="0"/>
              <a:t>AGENDA</a:t>
            </a:r>
            <a:endParaRPr lang="uk-UA" sz="4400" dirty="0"/>
          </a:p>
        </p:txBody>
      </p:sp>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2057400"/>
            <a:ext cx="10820400" cy="3429000"/>
          </a:xfrm>
        </p:spPr>
        <p:txBody>
          <a:bodyPr/>
          <a:lstStyle/>
          <a:p>
            <a:pPr marL="227013" indent="-227013">
              <a:spcBef>
                <a:spcPts val="600"/>
              </a:spcBef>
              <a:buFont typeface="Arial" panose="020B0604020202020204" pitchFamily="34" charset="0"/>
              <a:buChar char="•"/>
            </a:pPr>
            <a:r>
              <a:rPr lang="en-US" dirty="0" smtClean="0"/>
              <a:t>Spring Repository</a:t>
            </a:r>
            <a:endParaRPr lang="en-US" dirty="0" smtClean="0"/>
          </a:p>
          <a:p>
            <a:pPr marL="227013" indent="-227013">
              <a:spcBef>
                <a:spcPts val="600"/>
              </a:spcBef>
              <a:buFont typeface="Arial" panose="020B0604020202020204" pitchFamily="34" charset="0"/>
              <a:buChar char="•"/>
            </a:pPr>
            <a:r>
              <a:rPr lang="en-US" dirty="0"/>
              <a:t>Request methods out of method </a:t>
            </a:r>
            <a:r>
              <a:rPr lang="en-US" dirty="0" smtClean="0"/>
              <a:t>name</a:t>
            </a:r>
          </a:p>
          <a:p>
            <a:pPr marL="227013" indent="-227013">
              <a:spcBef>
                <a:spcPts val="600"/>
              </a:spcBef>
              <a:buFont typeface="Arial" panose="020B0604020202020204" pitchFamily="34" charset="0"/>
              <a:buChar char="•"/>
            </a:pPr>
            <a:r>
              <a:rPr lang="en-US" dirty="0" smtClean="0"/>
              <a:t>Special parameters processing</a:t>
            </a:r>
          </a:p>
          <a:p>
            <a:pPr marL="227013" indent="-227013">
              <a:spcBef>
                <a:spcPts val="600"/>
              </a:spcBef>
              <a:buFont typeface="Arial" panose="020B0604020202020204" pitchFamily="34" charset="0"/>
              <a:buChar char="•"/>
            </a:pPr>
            <a:r>
              <a:rPr lang="en-US" dirty="0" smtClean="0"/>
              <a:t>Custom implementations for repository</a:t>
            </a:r>
          </a:p>
          <a:p>
            <a:pPr marL="227013" indent="-227013">
              <a:spcBef>
                <a:spcPts val="600"/>
              </a:spcBef>
              <a:buFont typeface="Arial" panose="020B0604020202020204" pitchFamily="34" charset="0"/>
              <a:buChar char="•"/>
            </a:pPr>
            <a:r>
              <a:rPr lang="en-US" dirty="0" smtClean="0"/>
              <a:t>Custom base repository</a:t>
            </a:r>
          </a:p>
          <a:p>
            <a:pPr marL="227013" indent="-227013">
              <a:spcBef>
                <a:spcPts val="600"/>
              </a:spcBef>
              <a:buFont typeface="Arial" panose="020B0604020202020204" pitchFamily="34" charset="0"/>
              <a:buChar char="•"/>
            </a:pPr>
            <a:r>
              <a:rPr lang="en-US" dirty="0" smtClean="0"/>
              <a:t>@Query and @</a:t>
            </a:r>
            <a:r>
              <a:rPr lang="en-US" dirty="0" err="1" smtClean="0"/>
              <a:t>NamedQuery</a:t>
            </a:r>
            <a:endParaRPr lang="en-US" dirty="0"/>
          </a:p>
          <a:p>
            <a:endParaRPr lang="en-US" dirty="0"/>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723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a:p>
            <a:pPr>
              <a:spcBef>
                <a:spcPts val="600"/>
              </a:spcBef>
            </a:pPr>
            <a:endParaRPr lang="en-US" dirty="0" smtClean="0"/>
          </a:p>
        </p:txBody>
      </p:sp>
      <p:sp>
        <p:nvSpPr>
          <p:cNvPr id="9" name="Text Placeholder 3">
            <a:extLst>
              <a:ext uri="{FF2B5EF4-FFF2-40B4-BE49-F238E27FC236}">
                <a16:creationId xmlns="" xmlns:a16="http://schemas.microsoft.com/office/drawing/2014/main" id="{A6C19FF5-E087-4102-8E0C-10CD9C0BFCFD}"/>
              </a:ext>
            </a:extLst>
          </p:cNvPr>
          <p:cNvSpPr txBox="1">
            <a:spLocks/>
          </p:cNvSpPr>
          <p:nvPr/>
        </p:nvSpPr>
        <p:spPr>
          <a:xfrm>
            <a:off x="685800" y="464731"/>
            <a:ext cx="10820400" cy="436969"/>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b="1" dirty="0" smtClean="0"/>
              <a:t>@Query</a:t>
            </a:r>
            <a:endParaRPr lang="en-US" b="1" dirty="0" smtClean="0"/>
          </a:p>
        </p:txBody>
      </p:sp>
      <p:sp>
        <p:nvSpPr>
          <p:cNvPr id="14" name="Text Placeholder 3">
            <a:extLst>
              <a:ext uri="{FF2B5EF4-FFF2-40B4-BE49-F238E27FC236}">
                <a16:creationId xmlns="" xmlns:a16="http://schemas.microsoft.com/office/drawing/2014/main" id="{A6C19FF5-E087-4102-8E0C-10CD9C0BFCFD}"/>
              </a:ext>
            </a:extLst>
          </p:cNvPr>
          <p:cNvSpPr txBox="1">
            <a:spLocks/>
          </p:cNvSpPr>
          <p:nvPr/>
        </p:nvSpPr>
        <p:spPr>
          <a:xfrm>
            <a:off x="685800" y="1081579"/>
            <a:ext cx="10820400" cy="36414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400" dirty="0" smtClean="0"/>
              <a:t>Alternative way is to describe queries in repository.</a:t>
            </a:r>
            <a:endParaRPr lang="en-US" sz="1400" dirty="0" smtClean="0"/>
          </a:p>
        </p:txBody>
      </p:sp>
      <p:sp>
        <p:nvSpPr>
          <p:cNvPr id="4" name="Rectangle 1"/>
          <p:cNvSpPr>
            <a:spLocks noChangeArrowheads="1"/>
          </p:cNvSpPr>
          <p:nvPr/>
        </p:nvSpPr>
        <p:spPr bwMode="auto">
          <a:xfrm>
            <a:off x="685800" y="1625600"/>
            <a:ext cx="8132354"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from</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Person</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p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where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p.email</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Person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queryByEmail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email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5" name="Text Placeholder 3">
            <a:extLst>
              <a:ext uri="{FF2B5EF4-FFF2-40B4-BE49-F238E27FC236}">
                <a16:creationId xmlns="" xmlns:a16="http://schemas.microsoft.com/office/drawing/2014/main" id="{A6C19FF5-E087-4102-8E0C-10CD9C0BFCFD}"/>
              </a:ext>
            </a:extLst>
          </p:cNvPr>
          <p:cNvSpPr txBox="1">
            <a:spLocks/>
          </p:cNvSpPr>
          <p:nvPr/>
        </p:nvSpPr>
        <p:spPr>
          <a:xfrm>
            <a:off x="685800" y="2975030"/>
            <a:ext cx="10820400" cy="36414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1400" dirty="0" smtClean="0"/>
              <a:t>Looks much more convenient, because named queries, in this case, connected to concrete methods.</a:t>
            </a:r>
            <a:endParaRPr lang="en-US" sz="1400" dirty="0" smtClean="0"/>
          </a:p>
        </p:txBody>
      </p:sp>
    </p:spTree>
    <p:extLst>
      <p:ext uri="{BB962C8B-B14F-4D97-AF65-F5344CB8AC3E}">
        <p14:creationId xmlns:p14="http://schemas.microsoft.com/office/powerpoint/2010/main" val="342100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Spring data</a:t>
            </a:r>
            <a:endParaRPr lang="en-US" sz="2800" b="1" dirty="0" smtClean="0"/>
          </a:p>
        </p:txBody>
      </p:sp>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13081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Spring data is an umbrella project to simplify persistence persisting POJOs to various forms of storage. It is additional convenient mechanism to work with entities, organizing them to repository, change, sometimes it would be enough to declare interface with a method inside, without implementation.</a:t>
            </a:r>
            <a:endParaRPr lang="en-US" dirty="0" smtClean="0"/>
          </a:p>
        </p:txBody>
      </p:sp>
      <p:sp>
        <p:nvSpPr>
          <p:cNvPr id="11" name="Text Placeholder 3">
            <a:extLst>
              <a:ext uri="{FF2B5EF4-FFF2-40B4-BE49-F238E27FC236}">
                <a16:creationId xmlns="" xmlns:a16="http://schemas.microsoft.com/office/drawing/2014/main" id="{A6C19FF5-E087-4102-8E0C-10CD9C0BFCFD}"/>
              </a:ext>
            </a:extLst>
          </p:cNvPr>
          <p:cNvSpPr txBox="1">
            <a:spLocks/>
          </p:cNvSpPr>
          <p:nvPr/>
        </p:nvSpPr>
        <p:spPr>
          <a:xfrm>
            <a:off x="685800" y="2210474"/>
            <a:ext cx="10820400" cy="39583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b="1" dirty="0" smtClean="0"/>
              <a:t>Why to use Spring Data?</a:t>
            </a:r>
            <a:endParaRPr lang="en-US" b="1" dirty="0" smtClean="0"/>
          </a:p>
        </p:txBody>
      </p:sp>
      <p:sp>
        <p:nvSpPr>
          <p:cNvPr id="12" name="Text Placeholder 3">
            <a:extLst>
              <a:ext uri="{FF2B5EF4-FFF2-40B4-BE49-F238E27FC236}">
                <a16:creationId xmlns="" xmlns:a16="http://schemas.microsoft.com/office/drawing/2014/main" id="{A6C19FF5-E087-4102-8E0C-10CD9C0BFCFD}"/>
              </a:ext>
            </a:extLst>
          </p:cNvPr>
          <p:cNvSpPr txBox="1">
            <a:spLocks/>
          </p:cNvSpPr>
          <p:nvPr/>
        </p:nvSpPr>
        <p:spPr>
          <a:xfrm>
            <a:off x="685800" y="2606309"/>
            <a:ext cx="10820400" cy="272634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sz="1600" dirty="0" smtClean="0"/>
              <a:t>No-code Repository</a:t>
            </a:r>
            <a:r>
              <a:rPr lang="en-US" sz="1600" dirty="0"/>
              <a:t/>
            </a:r>
            <a:br>
              <a:rPr lang="en-US" sz="1600" dirty="0"/>
            </a:br>
            <a:r>
              <a:rPr lang="en-US" sz="1600" dirty="0"/>
              <a:t>The repository pattern is one of the most popular persistence-related patterns. It hides the data store specific implementation details and enables you to implement your business code on a higher abstraction level</a:t>
            </a:r>
            <a:r>
              <a:rPr lang="en-US" sz="1600" dirty="0" smtClean="0"/>
              <a:t>.</a:t>
            </a:r>
          </a:p>
          <a:p>
            <a:pPr marL="342900" indent="-342900">
              <a:spcBef>
                <a:spcPts val="600"/>
              </a:spcBef>
              <a:buFont typeface="Arial" panose="020B0604020202020204" pitchFamily="34" charset="0"/>
              <a:buChar char="•"/>
            </a:pPr>
            <a:r>
              <a:rPr lang="en-US" sz="1600" dirty="0"/>
              <a:t>Reduced boilerplate code</a:t>
            </a:r>
            <a:br>
              <a:rPr lang="en-US" sz="1600" dirty="0"/>
            </a:br>
            <a:r>
              <a:rPr lang="en-US" sz="1600" dirty="0"/>
              <a:t>To make it even easier, Spring Data JPA provides a default implementation for each method defined by one of its repository interfaces. That means that you no longer need to implement basic read or write operations</a:t>
            </a:r>
            <a:r>
              <a:rPr lang="en-US" sz="1600" dirty="0" smtClean="0"/>
              <a:t>.</a:t>
            </a:r>
          </a:p>
          <a:p>
            <a:pPr marL="342900" indent="-342900">
              <a:spcBef>
                <a:spcPts val="600"/>
              </a:spcBef>
              <a:buFont typeface="Arial" panose="020B0604020202020204" pitchFamily="34" charset="0"/>
              <a:buChar char="•"/>
            </a:pPr>
            <a:r>
              <a:rPr lang="en-US" sz="1600" dirty="0"/>
              <a:t>Generated queries</a:t>
            </a:r>
            <a:br>
              <a:rPr lang="en-US" sz="1600" dirty="0"/>
            </a:br>
            <a:r>
              <a:rPr lang="en-US" sz="1600" dirty="0"/>
              <a:t>Another comfortable feature of Spring Data JPA is the generation of database queries based on method names. As long as your query isn’t too complex, you just need to define a method on your repository interface with a name that starts with find…By. Spring then parses the method name and creates a query for it.</a:t>
            </a:r>
            <a:endParaRPr lang="en-US" sz="1600" dirty="0" smtClean="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Spring Repository</a:t>
            </a:r>
            <a:endParaRPr lang="en-US" sz="2800" b="1" dirty="0" smtClean="0"/>
          </a:p>
        </p:txBody>
      </p:sp>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901700"/>
            <a:ext cx="10820400" cy="18923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Main term in Spring Data is ‘Repository’. It represent some interfaces that are using JPA Entity to interact. For example interface</a:t>
            </a:r>
          </a:p>
          <a:p>
            <a:pPr>
              <a:spcBef>
                <a:spcPts val="600"/>
              </a:spcBef>
            </a:pPr>
            <a:endParaRPr lang="en-US" dirty="0" smtClean="0"/>
          </a:p>
        </p:txBody>
      </p:sp>
      <p:sp>
        <p:nvSpPr>
          <p:cNvPr id="8" name="Прямоугольник 7"/>
          <p:cNvSpPr/>
          <p:nvPr/>
        </p:nvSpPr>
        <p:spPr>
          <a:xfrm>
            <a:off x="685800" y="2228592"/>
            <a:ext cx="9207500" cy="369332"/>
          </a:xfrm>
          <a:prstGeom prst="rect">
            <a:avLst/>
          </a:prstGeom>
        </p:spPr>
        <p:txBody>
          <a:bodyPr wrap="square">
            <a:spAutoFit/>
          </a:bodyPr>
          <a:lstStyle/>
          <a:p>
            <a:r>
              <a:rPr lang="en-US" dirty="0" smtClean="0">
                <a:solidFill>
                  <a:srgbClr val="222222"/>
                </a:solidFill>
                <a:latin typeface="Menlo"/>
              </a:rPr>
              <a:t>provide main operations for saving, searching and deleting data (CRUD operations)</a:t>
            </a:r>
            <a:endParaRPr lang="ru-RU" dirty="0"/>
          </a:p>
        </p:txBody>
      </p:sp>
      <p:sp>
        <p:nvSpPr>
          <p:cNvPr id="9" name="Rectangle 1"/>
          <p:cNvSpPr>
            <a:spLocks noChangeArrowheads="1"/>
          </p:cNvSpPr>
          <p:nvPr/>
        </p:nvSpPr>
        <p:spPr bwMode="auto">
          <a:xfrm>
            <a:off x="685800" y="2875746"/>
            <a:ext cx="42799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Optional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findById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(ID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primaryKey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685800" y="1733752"/>
            <a:ext cx="97790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Serializable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4" name="Прямоугольник 13"/>
          <p:cNvSpPr/>
          <p:nvPr/>
        </p:nvSpPr>
        <p:spPr>
          <a:xfrm>
            <a:off x="685800" y="3913406"/>
            <a:ext cx="10820400" cy="1200329"/>
          </a:xfrm>
          <a:prstGeom prst="rect">
            <a:avLst/>
          </a:prstGeom>
        </p:spPr>
        <p:txBody>
          <a:bodyPr wrap="square">
            <a:spAutoFit/>
          </a:bodyPr>
          <a:lstStyle/>
          <a:p>
            <a:r>
              <a:rPr lang="en-US" dirty="0" smtClean="0">
                <a:solidFill>
                  <a:srgbClr val="383A42"/>
                </a:solidFill>
                <a:latin typeface="Menlo"/>
              </a:rPr>
              <a:t>and others.</a:t>
            </a:r>
          </a:p>
          <a:p>
            <a:endParaRPr lang="en-US" dirty="0" smtClean="0">
              <a:solidFill>
                <a:srgbClr val="383A42"/>
              </a:solidFill>
              <a:latin typeface="Menlo"/>
            </a:endParaRPr>
          </a:p>
          <a:p>
            <a:r>
              <a:rPr lang="en-US" dirty="0" smtClean="0">
                <a:solidFill>
                  <a:srgbClr val="383A42"/>
                </a:solidFill>
                <a:latin typeface="Menlo"/>
              </a:rPr>
              <a:t>In order if there is necessity in additional functionality to interact with entity, it is possible to extend the functionality of base interface and complement it with custom methods. </a:t>
            </a:r>
          </a:p>
        </p:txBody>
      </p:sp>
    </p:spTree>
    <p:extLst>
      <p:ext uri="{BB962C8B-B14F-4D97-AF65-F5344CB8AC3E}">
        <p14:creationId xmlns:p14="http://schemas.microsoft.com/office/powerpoint/2010/main" val="313093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a:extLst>
              <a:ext uri="{FF2B5EF4-FFF2-40B4-BE49-F238E27FC236}">
                <a16:creationId xmlns="" xmlns:a16="http://schemas.microsoft.com/office/drawing/2014/main" id="{A6C19FF5-E087-4102-8E0C-10CD9C0BFCFD}"/>
              </a:ext>
            </a:extLst>
          </p:cNvPr>
          <p:cNvSpPr txBox="1">
            <a:spLocks/>
          </p:cNvSpPr>
          <p:nvPr/>
        </p:nvSpPr>
        <p:spPr>
          <a:xfrm>
            <a:off x="647700" y="495300"/>
            <a:ext cx="10820400" cy="24257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Spring data contains few repository interfaces, such as:</a:t>
            </a:r>
          </a:p>
          <a:p>
            <a:pPr marL="342900" indent="-342900">
              <a:spcBef>
                <a:spcPts val="600"/>
              </a:spcBef>
              <a:buFont typeface="Arial" panose="020B0604020202020204" pitchFamily="34" charset="0"/>
              <a:buChar char="•"/>
            </a:pPr>
            <a:r>
              <a:rPr lang="en-US" i="1" dirty="0" err="1" smtClean="0"/>
              <a:t>CrudRepository</a:t>
            </a:r>
            <a:endParaRPr lang="en-US" i="1" dirty="0" smtClean="0"/>
          </a:p>
          <a:p>
            <a:pPr marL="342900" indent="-342900">
              <a:spcBef>
                <a:spcPts val="600"/>
              </a:spcBef>
              <a:buFont typeface="Arial" panose="020B0604020202020204" pitchFamily="34" charset="0"/>
              <a:buChar char="•"/>
            </a:pPr>
            <a:r>
              <a:rPr lang="en-US" i="1" dirty="0" err="1" smtClean="0"/>
              <a:t>PagingAndSortingRepository</a:t>
            </a:r>
            <a:endParaRPr lang="en-US" i="1" dirty="0" smtClean="0"/>
          </a:p>
          <a:p>
            <a:pPr marL="342900" indent="-342900">
              <a:spcBef>
                <a:spcPts val="600"/>
              </a:spcBef>
              <a:buFont typeface="Arial" panose="020B0604020202020204" pitchFamily="34" charset="0"/>
              <a:buChar char="•"/>
            </a:pPr>
            <a:r>
              <a:rPr lang="en-US" i="1" dirty="0" err="1" smtClean="0"/>
              <a:t>JpaRepository</a:t>
            </a:r>
            <a:endParaRPr lang="en-US" i="1" dirty="0" smtClean="0"/>
          </a:p>
          <a:p>
            <a:pPr marL="342900" indent="-342900">
              <a:spcBef>
                <a:spcPts val="600"/>
              </a:spcBef>
              <a:buFont typeface="Arial" panose="020B0604020202020204" pitchFamily="34" charset="0"/>
              <a:buChar char="•"/>
            </a:pPr>
            <a:endParaRPr lang="en-US" i="1" dirty="0"/>
          </a:p>
          <a:p>
            <a:pPr>
              <a:spcBef>
                <a:spcPts val="600"/>
              </a:spcBef>
            </a:pPr>
            <a:r>
              <a:rPr lang="en-US" dirty="0"/>
              <a:t>Simply put, every repository in Spring Data extends the generic Repository interface, but beyond that, they do each have different functionality.</a:t>
            </a:r>
            <a:endParaRPr lang="en-US" dirty="0" smtClean="0"/>
          </a:p>
        </p:txBody>
      </p:sp>
      <p:sp>
        <p:nvSpPr>
          <p:cNvPr id="12"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47700" y="3111500"/>
            <a:ext cx="10820400" cy="558800"/>
          </a:xfrm>
        </p:spPr>
        <p:txBody>
          <a:bodyPr/>
          <a:lstStyle/>
          <a:p>
            <a:pPr>
              <a:spcBef>
                <a:spcPts val="600"/>
              </a:spcBef>
            </a:pPr>
            <a:r>
              <a:rPr lang="en-US" sz="2400" b="1" i="1" dirty="0" err="1" smtClean="0"/>
              <a:t>CrudRepository</a:t>
            </a:r>
            <a:endParaRPr lang="en-US" sz="2400" b="1" i="1" dirty="0" smtClean="0"/>
          </a:p>
        </p:txBody>
      </p:sp>
      <p:sp>
        <p:nvSpPr>
          <p:cNvPr id="13" name="Text Placeholder 3">
            <a:extLst>
              <a:ext uri="{FF2B5EF4-FFF2-40B4-BE49-F238E27FC236}">
                <a16:creationId xmlns="" xmlns:a16="http://schemas.microsoft.com/office/drawing/2014/main" id="{A6C19FF5-E087-4102-8E0C-10CD9C0BFCFD}"/>
              </a:ext>
            </a:extLst>
          </p:cNvPr>
          <p:cNvSpPr txBox="1">
            <a:spLocks/>
          </p:cNvSpPr>
          <p:nvPr/>
        </p:nvSpPr>
        <p:spPr>
          <a:xfrm>
            <a:off x="647700" y="3670300"/>
            <a:ext cx="10820400" cy="1574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This interface looks quite generic and simple, but actually, it provides all basic query abstractions needed in an application</a:t>
            </a:r>
            <a:r>
              <a:rPr lang="en-US" dirty="0" smtClean="0"/>
              <a:t>. </a:t>
            </a:r>
          </a:p>
          <a:p>
            <a:pPr>
              <a:spcBef>
                <a:spcPts val="600"/>
              </a:spcBef>
            </a:pPr>
            <a:endParaRPr lang="en-US" dirty="0"/>
          </a:p>
          <a:p>
            <a:pPr>
              <a:spcBef>
                <a:spcPts val="600"/>
              </a:spcBef>
            </a:pPr>
            <a:r>
              <a:rPr lang="en-US" dirty="0"/>
              <a:t>Let’s now have a look at the code for the </a:t>
            </a:r>
            <a:r>
              <a:rPr lang="en-US" dirty="0" err="1"/>
              <a:t>CrudRepository</a:t>
            </a:r>
            <a:r>
              <a:rPr lang="en-US" dirty="0"/>
              <a:t> interface:</a:t>
            </a:r>
            <a:endParaRPr lang="en-US" dirty="0" smtClean="0"/>
          </a:p>
          <a:p>
            <a:pPr>
              <a:spcBef>
                <a:spcPts val="600"/>
              </a:spcBef>
            </a:pPr>
            <a:endParaRPr lang="en-US" dirty="0" smtClean="0"/>
          </a:p>
        </p:txBody>
      </p:sp>
    </p:spTree>
    <p:extLst>
      <p:ext uri="{BB962C8B-B14F-4D97-AF65-F5344CB8AC3E}">
        <p14:creationId xmlns:p14="http://schemas.microsoft.com/office/powerpoint/2010/main" val="110083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82600" y="338485"/>
            <a:ext cx="652133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Serializable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S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S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findOne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primaryKey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findAll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boolean</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exists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primaryKey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5" name="Прямоугольник 4"/>
          <p:cNvSpPr/>
          <p:nvPr/>
        </p:nvSpPr>
        <p:spPr>
          <a:xfrm>
            <a:off x="482600" y="3877915"/>
            <a:ext cx="10490200" cy="2031325"/>
          </a:xfrm>
          <a:prstGeom prst="rect">
            <a:avLst/>
          </a:prstGeom>
        </p:spPr>
        <p:txBody>
          <a:bodyPr wrap="square">
            <a:spAutoFit/>
          </a:bodyPr>
          <a:lstStyle/>
          <a:p>
            <a:r>
              <a:rPr lang="en-US" dirty="0">
                <a:solidFill>
                  <a:srgbClr val="333333"/>
                </a:solidFill>
                <a:latin typeface="raleway"/>
              </a:rPr>
              <a:t>Notice the typical CRUD functionality:</a:t>
            </a:r>
          </a:p>
          <a:p>
            <a:pPr>
              <a:buFont typeface="Arial" panose="020B0604020202020204" pitchFamily="34" charset="0"/>
              <a:buChar char="•"/>
            </a:pPr>
            <a:r>
              <a:rPr lang="en-US" i="1" dirty="0">
                <a:solidFill>
                  <a:srgbClr val="333333"/>
                </a:solidFill>
                <a:latin typeface="raleway"/>
              </a:rPr>
              <a:t>save(…) – s</a:t>
            </a:r>
            <a:r>
              <a:rPr lang="en-US" dirty="0">
                <a:solidFill>
                  <a:srgbClr val="333333"/>
                </a:solidFill>
                <a:latin typeface="raleway"/>
              </a:rPr>
              <a:t>ave an </a:t>
            </a:r>
            <a:r>
              <a:rPr lang="en-US" i="1" dirty="0" err="1">
                <a:solidFill>
                  <a:srgbClr val="333333"/>
                </a:solidFill>
                <a:latin typeface="raleway"/>
              </a:rPr>
              <a:t>Iterable</a:t>
            </a:r>
            <a:r>
              <a:rPr lang="en-US" dirty="0">
                <a:solidFill>
                  <a:srgbClr val="333333"/>
                </a:solidFill>
                <a:latin typeface="raleway"/>
              </a:rPr>
              <a:t> of entities. Here, we can pass multiple objects to save them in a batch</a:t>
            </a:r>
          </a:p>
          <a:p>
            <a:pPr>
              <a:buFont typeface="Arial" panose="020B0604020202020204" pitchFamily="34" charset="0"/>
              <a:buChar char="•"/>
            </a:pPr>
            <a:r>
              <a:rPr lang="en-US" i="1" dirty="0" err="1">
                <a:solidFill>
                  <a:srgbClr val="333333"/>
                </a:solidFill>
                <a:latin typeface="raleway"/>
              </a:rPr>
              <a:t>findOne</a:t>
            </a:r>
            <a:r>
              <a:rPr lang="en-US" i="1" dirty="0">
                <a:solidFill>
                  <a:srgbClr val="333333"/>
                </a:solidFill>
                <a:latin typeface="raleway"/>
              </a:rPr>
              <a:t>(…)</a:t>
            </a:r>
            <a:r>
              <a:rPr lang="en-US" dirty="0">
                <a:solidFill>
                  <a:srgbClr val="333333"/>
                </a:solidFill>
                <a:latin typeface="raleway"/>
              </a:rPr>
              <a:t> – get a single entity based on passed primary key value</a:t>
            </a:r>
          </a:p>
          <a:p>
            <a:pPr>
              <a:buFont typeface="Arial" panose="020B0604020202020204" pitchFamily="34" charset="0"/>
              <a:buChar char="•"/>
            </a:pPr>
            <a:r>
              <a:rPr lang="en-US" i="1" dirty="0" err="1">
                <a:solidFill>
                  <a:srgbClr val="333333"/>
                </a:solidFill>
                <a:latin typeface="raleway"/>
              </a:rPr>
              <a:t>findAll</a:t>
            </a:r>
            <a:r>
              <a:rPr lang="en-US" i="1" dirty="0">
                <a:solidFill>
                  <a:srgbClr val="333333"/>
                </a:solidFill>
                <a:latin typeface="raleway"/>
              </a:rPr>
              <a:t>()</a:t>
            </a:r>
            <a:r>
              <a:rPr lang="en-US" dirty="0">
                <a:solidFill>
                  <a:srgbClr val="333333"/>
                </a:solidFill>
                <a:latin typeface="raleway"/>
              </a:rPr>
              <a:t> – get an </a:t>
            </a:r>
            <a:r>
              <a:rPr lang="en-US" i="1" dirty="0" err="1">
                <a:solidFill>
                  <a:srgbClr val="333333"/>
                </a:solidFill>
                <a:latin typeface="raleway"/>
              </a:rPr>
              <a:t>Iterable</a:t>
            </a:r>
            <a:r>
              <a:rPr lang="en-US" dirty="0">
                <a:solidFill>
                  <a:srgbClr val="333333"/>
                </a:solidFill>
                <a:latin typeface="raleway"/>
              </a:rPr>
              <a:t> of all available entities in database</a:t>
            </a:r>
          </a:p>
          <a:p>
            <a:pPr>
              <a:buFont typeface="Arial" panose="020B0604020202020204" pitchFamily="34" charset="0"/>
              <a:buChar char="•"/>
            </a:pPr>
            <a:r>
              <a:rPr lang="en-US" i="1" dirty="0">
                <a:solidFill>
                  <a:srgbClr val="333333"/>
                </a:solidFill>
                <a:latin typeface="raleway"/>
              </a:rPr>
              <a:t>count() – r</a:t>
            </a:r>
            <a:r>
              <a:rPr lang="en-US" dirty="0">
                <a:solidFill>
                  <a:srgbClr val="333333"/>
                </a:solidFill>
                <a:latin typeface="raleway"/>
              </a:rPr>
              <a:t>eturn the count of total entities in a table</a:t>
            </a:r>
          </a:p>
          <a:p>
            <a:pPr>
              <a:buFont typeface="Arial" panose="020B0604020202020204" pitchFamily="34" charset="0"/>
              <a:buChar char="•"/>
            </a:pPr>
            <a:r>
              <a:rPr lang="en-US" i="1" dirty="0">
                <a:solidFill>
                  <a:srgbClr val="333333"/>
                </a:solidFill>
                <a:latin typeface="raleway"/>
              </a:rPr>
              <a:t>delete(…)</a:t>
            </a:r>
            <a:r>
              <a:rPr lang="en-US" dirty="0">
                <a:solidFill>
                  <a:srgbClr val="333333"/>
                </a:solidFill>
                <a:latin typeface="raleway"/>
              </a:rPr>
              <a:t> – delete an entity based on the passed object</a:t>
            </a:r>
          </a:p>
          <a:p>
            <a:pPr>
              <a:buFont typeface="Arial" panose="020B0604020202020204" pitchFamily="34" charset="0"/>
              <a:buChar char="•"/>
            </a:pPr>
            <a:r>
              <a:rPr lang="en-US" dirty="0">
                <a:solidFill>
                  <a:srgbClr val="333333"/>
                </a:solidFill>
                <a:latin typeface="raleway"/>
              </a:rPr>
              <a:t>exists(…) – verify if an entity exists based on the passed primary key value</a:t>
            </a:r>
            <a:endParaRPr lang="en-US" b="0" i="0" dirty="0">
              <a:solidFill>
                <a:srgbClr val="333333"/>
              </a:solidFill>
              <a:effectLst/>
              <a:latin typeface="raleway"/>
            </a:endParaRPr>
          </a:p>
        </p:txBody>
      </p:sp>
    </p:spTree>
    <p:extLst>
      <p:ext uri="{BB962C8B-B14F-4D97-AF65-F5344CB8AC3E}">
        <p14:creationId xmlns:p14="http://schemas.microsoft.com/office/powerpoint/2010/main" val="3070479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47700" y="495300"/>
            <a:ext cx="10820400" cy="558800"/>
          </a:xfrm>
        </p:spPr>
        <p:txBody>
          <a:bodyPr/>
          <a:lstStyle/>
          <a:p>
            <a:r>
              <a:rPr lang="en-US" sz="2400" b="1" i="1" dirty="0" err="1"/>
              <a:t>PagingAndSortingRepository</a:t>
            </a:r>
            <a:endParaRPr lang="en-US" sz="2400" b="1" dirty="0"/>
          </a:p>
        </p:txBody>
      </p:sp>
      <p:sp>
        <p:nvSpPr>
          <p:cNvPr id="2" name="Прямоугольник 1"/>
          <p:cNvSpPr/>
          <p:nvPr/>
        </p:nvSpPr>
        <p:spPr>
          <a:xfrm>
            <a:off x="647700" y="1054100"/>
            <a:ext cx="9512300" cy="369332"/>
          </a:xfrm>
          <a:prstGeom prst="rect">
            <a:avLst/>
          </a:prstGeom>
        </p:spPr>
        <p:txBody>
          <a:bodyPr wrap="square">
            <a:spAutoFit/>
          </a:bodyPr>
          <a:lstStyle/>
          <a:p>
            <a:r>
              <a:rPr lang="en-US" dirty="0">
                <a:solidFill>
                  <a:srgbClr val="333333"/>
                </a:solidFill>
                <a:latin typeface="raleway"/>
              </a:rPr>
              <a:t>Now, let’s have a look at another repository interface, which extends </a:t>
            </a:r>
            <a:r>
              <a:rPr lang="en-US" i="1" dirty="0" err="1">
                <a:solidFill>
                  <a:srgbClr val="333333"/>
                </a:solidFill>
                <a:latin typeface="raleway"/>
              </a:rPr>
              <a:t>CrudRepository</a:t>
            </a:r>
            <a:r>
              <a:rPr lang="en-US" dirty="0">
                <a:solidFill>
                  <a:srgbClr val="333333"/>
                </a:solidFill>
                <a:latin typeface="raleway"/>
              </a:rPr>
              <a:t>:</a:t>
            </a:r>
            <a:endParaRPr lang="ru-RU" dirty="0"/>
          </a:p>
        </p:txBody>
      </p:sp>
      <p:sp>
        <p:nvSpPr>
          <p:cNvPr id="3" name="Rectangle 1"/>
          <p:cNvSpPr>
            <a:spLocks noChangeArrowheads="1"/>
          </p:cNvSpPr>
          <p:nvPr/>
        </p:nvSpPr>
        <p:spPr bwMode="auto">
          <a:xfrm>
            <a:off x="647700" y="1612900"/>
            <a:ext cx="7810151"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interface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PagingAndSortingRepository&lt;</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ID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Serializable&gt;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extends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CrudRepository&lt;</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Iterable&lt;</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findAll(Sort sort);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Page&lt;</a:t>
            </a:r>
            <a:r>
              <a:rPr kumimoji="0" lang="ru-RU" altLang="ru-RU" sz="1400" b="0" i="0" u="none" strike="noStrike" cap="none" normalizeH="0" baseline="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&gt; findAll(Pageable pageable);</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smtClean="0">
              <a:ln>
                <a:noFill/>
              </a:ln>
              <a:solidFill>
                <a:schemeClr val="tx1"/>
              </a:solidFill>
              <a:effectLst/>
              <a:latin typeface="Arial" panose="020B0604020202020204" pitchFamily="34" charset="0"/>
            </a:endParaRPr>
          </a:p>
        </p:txBody>
      </p:sp>
      <p:sp>
        <p:nvSpPr>
          <p:cNvPr id="4" name="Прямоугольник 3"/>
          <p:cNvSpPr/>
          <p:nvPr/>
        </p:nvSpPr>
        <p:spPr>
          <a:xfrm>
            <a:off x="647700" y="3402806"/>
            <a:ext cx="11074400" cy="1477328"/>
          </a:xfrm>
          <a:prstGeom prst="rect">
            <a:avLst/>
          </a:prstGeom>
        </p:spPr>
        <p:txBody>
          <a:bodyPr wrap="square">
            <a:spAutoFit/>
          </a:bodyPr>
          <a:lstStyle/>
          <a:p>
            <a:r>
              <a:rPr lang="en-US" dirty="0">
                <a:solidFill>
                  <a:srgbClr val="333333"/>
                </a:solidFill>
                <a:latin typeface="raleway"/>
              </a:rPr>
              <a:t>This interface provides a method </a:t>
            </a:r>
            <a:r>
              <a:rPr lang="en-US" i="1" dirty="0" err="1">
                <a:solidFill>
                  <a:srgbClr val="333333"/>
                </a:solidFill>
                <a:latin typeface="raleway"/>
              </a:rPr>
              <a:t>findAll</a:t>
            </a:r>
            <a:r>
              <a:rPr lang="en-US" i="1" dirty="0">
                <a:solidFill>
                  <a:srgbClr val="333333"/>
                </a:solidFill>
                <a:latin typeface="raleway"/>
              </a:rPr>
              <a:t>(</a:t>
            </a:r>
            <a:r>
              <a:rPr lang="en-US" i="1" dirty="0" err="1">
                <a:solidFill>
                  <a:srgbClr val="333333"/>
                </a:solidFill>
                <a:latin typeface="raleway"/>
              </a:rPr>
              <a:t>Pageable</a:t>
            </a:r>
            <a:r>
              <a:rPr lang="en-US" i="1" dirty="0">
                <a:solidFill>
                  <a:srgbClr val="333333"/>
                </a:solidFill>
                <a:latin typeface="raleway"/>
              </a:rPr>
              <a:t> </a:t>
            </a:r>
            <a:r>
              <a:rPr lang="en-US" i="1" dirty="0" err="1">
                <a:solidFill>
                  <a:srgbClr val="333333"/>
                </a:solidFill>
                <a:latin typeface="raleway"/>
              </a:rPr>
              <a:t>pageable</a:t>
            </a:r>
            <a:r>
              <a:rPr lang="en-US" i="1" dirty="0">
                <a:solidFill>
                  <a:srgbClr val="333333"/>
                </a:solidFill>
                <a:latin typeface="raleway"/>
              </a:rPr>
              <a:t>)</a:t>
            </a:r>
            <a:r>
              <a:rPr lang="en-US" dirty="0">
                <a:solidFill>
                  <a:srgbClr val="333333"/>
                </a:solidFill>
                <a:latin typeface="raleway"/>
              </a:rPr>
              <a:t>, which is the key to implementing </a:t>
            </a:r>
            <a:r>
              <a:rPr lang="en-US" i="1" dirty="0">
                <a:solidFill>
                  <a:srgbClr val="333333"/>
                </a:solidFill>
                <a:latin typeface="raleway"/>
              </a:rPr>
              <a:t>Pagination.</a:t>
            </a:r>
            <a:endParaRPr lang="en-US" dirty="0">
              <a:solidFill>
                <a:srgbClr val="333333"/>
              </a:solidFill>
              <a:latin typeface="raleway"/>
            </a:endParaRPr>
          </a:p>
          <a:p>
            <a:r>
              <a:rPr lang="en-US" dirty="0">
                <a:solidFill>
                  <a:srgbClr val="333333"/>
                </a:solidFill>
                <a:latin typeface="raleway"/>
              </a:rPr>
              <a:t>When using</a:t>
            </a:r>
            <a:r>
              <a:rPr lang="en-US" i="1" dirty="0">
                <a:solidFill>
                  <a:srgbClr val="333333"/>
                </a:solidFill>
                <a:latin typeface="raleway"/>
              </a:rPr>
              <a:t> </a:t>
            </a:r>
            <a:r>
              <a:rPr lang="en-US" i="1" dirty="0" err="1">
                <a:solidFill>
                  <a:srgbClr val="333333"/>
                </a:solidFill>
                <a:latin typeface="raleway"/>
              </a:rPr>
              <a:t>Pageable</a:t>
            </a:r>
            <a:r>
              <a:rPr lang="en-US" dirty="0">
                <a:solidFill>
                  <a:srgbClr val="333333"/>
                </a:solidFill>
                <a:latin typeface="raleway"/>
              </a:rPr>
              <a:t>, we create a </a:t>
            </a:r>
            <a:r>
              <a:rPr lang="en-US" i="1" dirty="0" err="1">
                <a:solidFill>
                  <a:srgbClr val="333333"/>
                </a:solidFill>
                <a:latin typeface="raleway"/>
              </a:rPr>
              <a:t>Pageable</a:t>
            </a:r>
            <a:r>
              <a:rPr lang="en-US" dirty="0">
                <a:solidFill>
                  <a:srgbClr val="333333"/>
                </a:solidFill>
                <a:latin typeface="raleway"/>
              </a:rPr>
              <a:t> object with certain properties and we’ve to specify at least:</a:t>
            </a:r>
          </a:p>
          <a:p>
            <a:pPr>
              <a:buFont typeface="+mj-lt"/>
              <a:buAutoNum type="arabicPeriod"/>
            </a:pPr>
            <a:r>
              <a:rPr lang="en-US" dirty="0">
                <a:solidFill>
                  <a:srgbClr val="333333"/>
                </a:solidFill>
                <a:latin typeface="raleway"/>
              </a:rPr>
              <a:t>Page size</a:t>
            </a:r>
          </a:p>
          <a:p>
            <a:pPr>
              <a:buFont typeface="+mj-lt"/>
              <a:buAutoNum type="arabicPeriod"/>
            </a:pPr>
            <a:r>
              <a:rPr lang="en-US" dirty="0">
                <a:solidFill>
                  <a:srgbClr val="333333"/>
                </a:solidFill>
                <a:latin typeface="raleway"/>
              </a:rPr>
              <a:t>Current page number</a:t>
            </a:r>
          </a:p>
          <a:p>
            <a:pPr>
              <a:buFont typeface="+mj-lt"/>
              <a:buAutoNum type="arabicPeriod"/>
            </a:pPr>
            <a:r>
              <a:rPr lang="en-US" dirty="0">
                <a:solidFill>
                  <a:srgbClr val="333333"/>
                </a:solidFill>
                <a:latin typeface="raleway"/>
              </a:rPr>
              <a:t>Sorting</a:t>
            </a:r>
            <a:endParaRPr lang="en-US" b="0" i="0" dirty="0">
              <a:solidFill>
                <a:srgbClr val="333333"/>
              </a:solidFill>
              <a:effectLst/>
              <a:latin typeface="raleway"/>
            </a:endParaRPr>
          </a:p>
        </p:txBody>
      </p:sp>
    </p:spTree>
    <p:extLst>
      <p:ext uri="{BB962C8B-B14F-4D97-AF65-F5344CB8AC3E}">
        <p14:creationId xmlns:p14="http://schemas.microsoft.com/office/powerpoint/2010/main" val="3950095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3">
            <a:extLst>
              <a:ext uri="{FF2B5EF4-FFF2-40B4-BE49-F238E27FC236}">
                <a16:creationId xmlns="" xmlns:a16="http://schemas.microsoft.com/office/drawing/2014/main" id="{A6C19FF5-E087-4102-8E0C-10CD9C0BFCFD}"/>
              </a:ext>
            </a:extLst>
          </p:cNvPr>
          <p:cNvSpPr>
            <a:spLocks noGrp="1"/>
          </p:cNvSpPr>
          <p:nvPr>
            <p:ph type="body" sz="quarter" idx="10"/>
          </p:nvPr>
        </p:nvSpPr>
        <p:spPr>
          <a:xfrm>
            <a:off x="647700" y="495300"/>
            <a:ext cx="10820400" cy="558800"/>
          </a:xfrm>
        </p:spPr>
        <p:txBody>
          <a:bodyPr/>
          <a:lstStyle/>
          <a:p>
            <a:r>
              <a:rPr lang="en-US" sz="2400" b="1" i="1" dirty="0" err="1" smtClean="0"/>
              <a:t>JpaRepository</a:t>
            </a:r>
            <a:endParaRPr lang="en-US" sz="2400" b="1" dirty="0"/>
          </a:p>
        </p:txBody>
      </p:sp>
      <p:sp>
        <p:nvSpPr>
          <p:cNvPr id="6" name="Прямоугольник 5"/>
          <p:cNvSpPr/>
          <p:nvPr/>
        </p:nvSpPr>
        <p:spPr>
          <a:xfrm>
            <a:off x="647700" y="1054100"/>
            <a:ext cx="5355056" cy="369332"/>
          </a:xfrm>
          <a:prstGeom prst="rect">
            <a:avLst/>
          </a:prstGeom>
        </p:spPr>
        <p:txBody>
          <a:bodyPr wrap="none">
            <a:spAutoFit/>
          </a:bodyPr>
          <a:lstStyle/>
          <a:p>
            <a:r>
              <a:rPr lang="ru-RU" dirty="0" err="1"/>
              <a:t>Finally</a:t>
            </a:r>
            <a:r>
              <a:rPr lang="ru-RU" dirty="0"/>
              <a:t>, </a:t>
            </a:r>
            <a:r>
              <a:rPr lang="ru-RU" dirty="0" err="1"/>
              <a:t>we’ll</a:t>
            </a:r>
            <a:r>
              <a:rPr lang="ru-RU" dirty="0"/>
              <a:t> </a:t>
            </a:r>
            <a:r>
              <a:rPr lang="ru-RU" dirty="0" err="1"/>
              <a:t>have</a:t>
            </a:r>
            <a:r>
              <a:rPr lang="ru-RU" dirty="0"/>
              <a:t> a </a:t>
            </a:r>
            <a:r>
              <a:rPr lang="ru-RU" dirty="0" err="1"/>
              <a:t>look</a:t>
            </a:r>
            <a:r>
              <a:rPr lang="ru-RU" dirty="0"/>
              <a:t> </a:t>
            </a:r>
            <a:r>
              <a:rPr lang="ru-RU" dirty="0" err="1"/>
              <a:t>at</a:t>
            </a:r>
            <a:r>
              <a:rPr lang="ru-RU" dirty="0"/>
              <a:t> </a:t>
            </a:r>
            <a:r>
              <a:rPr lang="ru-RU" dirty="0" err="1"/>
              <a:t>the</a:t>
            </a:r>
            <a:r>
              <a:rPr lang="ru-RU" dirty="0"/>
              <a:t> </a:t>
            </a:r>
            <a:r>
              <a:rPr lang="ru-RU" dirty="0" err="1"/>
              <a:t>JpaRepository</a:t>
            </a:r>
            <a:r>
              <a:rPr lang="ru-RU" dirty="0"/>
              <a:t> </a:t>
            </a:r>
            <a:r>
              <a:rPr lang="ru-RU" dirty="0" err="1"/>
              <a:t>interface</a:t>
            </a:r>
            <a:r>
              <a:rPr lang="ru-RU" dirty="0"/>
              <a:t>:</a:t>
            </a:r>
          </a:p>
        </p:txBody>
      </p:sp>
      <p:sp>
        <p:nvSpPr>
          <p:cNvPr id="7" name="Rectangle 1"/>
          <p:cNvSpPr>
            <a:spLocks noChangeArrowheads="1"/>
          </p:cNvSpPr>
          <p:nvPr/>
        </p:nvSpPr>
        <p:spPr bwMode="auto">
          <a:xfrm>
            <a:off x="647700" y="1514039"/>
            <a:ext cx="727314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JpaRepository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Serializable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r>
            <a:b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PagingAndSortingRepository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ID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findAll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findAll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Sort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sort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entities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flush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saveAndFlush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deleteInBatch</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Iterable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smtClean="0">
                <a:ln>
                  <a:noFill/>
                </a:ln>
                <a:solidFill>
                  <a:srgbClr val="20999D"/>
                </a:solidFill>
                <a:effectLst/>
                <a:latin typeface="Courier New" panose="02070309020205020404" pitchFamily="49" charset="0"/>
                <a:cs typeface="Courier New" panose="02070309020205020404" pitchFamily="49" charset="0"/>
              </a:rPr>
              <a:t>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entities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8" name="Прямоугольник 7"/>
          <p:cNvSpPr/>
          <p:nvPr/>
        </p:nvSpPr>
        <p:spPr>
          <a:xfrm>
            <a:off x="355600" y="3545364"/>
            <a:ext cx="11595100" cy="2585323"/>
          </a:xfrm>
          <a:prstGeom prst="rect">
            <a:avLst/>
          </a:prstGeom>
        </p:spPr>
        <p:txBody>
          <a:bodyPr wrap="square">
            <a:spAutoFit/>
          </a:bodyPr>
          <a:lstStyle/>
          <a:p>
            <a:r>
              <a:rPr lang="en-US" dirty="0">
                <a:solidFill>
                  <a:srgbClr val="333333"/>
                </a:solidFill>
                <a:latin typeface="raleway"/>
              </a:rPr>
              <a:t>Again, let’s look at each of these methods in brief:</a:t>
            </a:r>
          </a:p>
          <a:p>
            <a:pPr>
              <a:buFont typeface="Arial" panose="020B0604020202020204" pitchFamily="34" charset="0"/>
              <a:buChar char="•"/>
            </a:pPr>
            <a:r>
              <a:rPr lang="en-US" i="1" dirty="0" err="1">
                <a:solidFill>
                  <a:srgbClr val="333333"/>
                </a:solidFill>
                <a:latin typeface="raleway"/>
              </a:rPr>
              <a:t>findAll</a:t>
            </a:r>
            <a:r>
              <a:rPr lang="en-US" i="1" dirty="0">
                <a:solidFill>
                  <a:srgbClr val="333333"/>
                </a:solidFill>
                <a:latin typeface="raleway"/>
              </a:rPr>
              <a:t>()</a:t>
            </a:r>
            <a:r>
              <a:rPr lang="en-US" dirty="0">
                <a:solidFill>
                  <a:srgbClr val="333333"/>
                </a:solidFill>
                <a:latin typeface="raleway"/>
              </a:rPr>
              <a:t> – get a </a:t>
            </a:r>
            <a:r>
              <a:rPr lang="en-US" i="1" dirty="0">
                <a:solidFill>
                  <a:srgbClr val="333333"/>
                </a:solidFill>
                <a:latin typeface="raleway"/>
              </a:rPr>
              <a:t>List</a:t>
            </a:r>
            <a:r>
              <a:rPr lang="en-US" dirty="0">
                <a:solidFill>
                  <a:srgbClr val="333333"/>
                </a:solidFill>
                <a:latin typeface="raleway"/>
              </a:rPr>
              <a:t> of all available entities in database</a:t>
            </a:r>
          </a:p>
          <a:p>
            <a:pPr>
              <a:buFont typeface="Arial" panose="020B0604020202020204" pitchFamily="34" charset="0"/>
              <a:buChar char="•"/>
            </a:pPr>
            <a:r>
              <a:rPr lang="en-US" i="1" dirty="0" err="1">
                <a:solidFill>
                  <a:srgbClr val="333333"/>
                </a:solidFill>
                <a:latin typeface="raleway"/>
              </a:rPr>
              <a:t>findAll</a:t>
            </a:r>
            <a:r>
              <a:rPr lang="en-US" i="1" dirty="0">
                <a:solidFill>
                  <a:srgbClr val="333333"/>
                </a:solidFill>
                <a:latin typeface="raleway"/>
              </a:rPr>
              <a:t>(…)</a:t>
            </a:r>
            <a:r>
              <a:rPr lang="en-US" dirty="0">
                <a:solidFill>
                  <a:srgbClr val="333333"/>
                </a:solidFill>
                <a:latin typeface="raleway"/>
              </a:rPr>
              <a:t> – get a </a:t>
            </a:r>
            <a:r>
              <a:rPr lang="en-US" i="1" dirty="0">
                <a:solidFill>
                  <a:srgbClr val="333333"/>
                </a:solidFill>
                <a:latin typeface="raleway"/>
              </a:rPr>
              <a:t>List</a:t>
            </a:r>
            <a:r>
              <a:rPr lang="en-US" dirty="0">
                <a:solidFill>
                  <a:srgbClr val="333333"/>
                </a:solidFill>
                <a:latin typeface="raleway"/>
              </a:rPr>
              <a:t> of all available entities and sort them using the provided condition</a:t>
            </a:r>
          </a:p>
          <a:p>
            <a:pPr>
              <a:buFont typeface="Arial" panose="020B0604020202020204" pitchFamily="34" charset="0"/>
              <a:buChar char="•"/>
            </a:pPr>
            <a:r>
              <a:rPr lang="en-US" i="1" dirty="0">
                <a:solidFill>
                  <a:srgbClr val="333333"/>
                </a:solidFill>
                <a:latin typeface="raleway"/>
              </a:rPr>
              <a:t>save(…) – s</a:t>
            </a:r>
            <a:r>
              <a:rPr lang="en-US" dirty="0">
                <a:solidFill>
                  <a:srgbClr val="333333"/>
                </a:solidFill>
                <a:latin typeface="raleway"/>
              </a:rPr>
              <a:t>ave an </a:t>
            </a:r>
            <a:r>
              <a:rPr lang="en-US" i="1" dirty="0" err="1">
                <a:solidFill>
                  <a:srgbClr val="333333"/>
                </a:solidFill>
                <a:latin typeface="raleway"/>
              </a:rPr>
              <a:t>Iterable</a:t>
            </a:r>
            <a:r>
              <a:rPr lang="en-US" dirty="0">
                <a:solidFill>
                  <a:srgbClr val="333333"/>
                </a:solidFill>
                <a:latin typeface="raleway"/>
              </a:rPr>
              <a:t> of entities. Here, we can pass multiple objects to save them in a batch</a:t>
            </a:r>
          </a:p>
          <a:p>
            <a:pPr>
              <a:buFont typeface="Arial" panose="020B0604020202020204" pitchFamily="34" charset="0"/>
              <a:buChar char="•"/>
            </a:pPr>
            <a:r>
              <a:rPr lang="en-US" i="1" dirty="0">
                <a:solidFill>
                  <a:srgbClr val="333333"/>
                </a:solidFill>
                <a:latin typeface="raleway"/>
              </a:rPr>
              <a:t>flush() – f</a:t>
            </a:r>
            <a:r>
              <a:rPr lang="en-US" dirty="0">
                <a:solidFill>
                  <a:srgbClr val="333333"/>
                </a:solidFill>
                <a:latin typeface="raleway"/>
              </a:rPr>
              <a:t>lush all pending task to the database</a:t>
            </a:r>
          </a:p>
          <a:p>
            <a:pPr>
              <a:buFont typeface="Arial" panose="020B0604020202020204" pitchFamily="34" charset="0"/>
              <a:buChar char="•"/>
            </a:pPr>
            <a:r>
              <a:rPr lang="en-US" i="1" dirty="0" err="1">
                <a:solidFill>
                  <a:srgbClr val="333333"/>
                </a:solidFill>
                <a:latin typeface="raleway"/>
              </a:rPr>
              <a:t>saveAndFlush</a:t>
            </a:r>
            <a:r>
              <a:rPr lang="en-US" i="1" dirty="0">
                <a:solidFill>
                  <a:srgbClr val="333333"/>
                </a:solidFill>
                <a:latin typeface="raleway"/>
              </a:rPr>
              <a:t>(…)</a:t>
            </a:r>
            <a:r>
              <a:rPr lang="en-US" dirty="0">
                <a:solidFill>
                  <a:srgbClr val="333333"/>
                </a:solidFill>
                <a:latin typeface="raleway"/>
              </a:rPr>
              <a:t> – save the entity and flush changes immediately</a:t>
            </a:r>
          </a:p>
          <a:p>
            <a:pPr>
              <a:buFont typeface="Arial" panose="020B0604020202020204" pitchFamily="34" charset="0"/>
              <a:buChar char="•"/>
            </a:pPr>
            <a:r>
              <a:rPr lang="en-US" dirty="0" err="1">
                <a:solidFill>
                  <a:srgbClr val="333333"/>
                </a:solidFill>
                <a:latin typeface="raleway"/>
              </a:rPr>
              <a:t>deleteInBatch</a:t>
            </a:r>
            <a:r>
              <a:rPr lang="en-US" dirty="0">
                <a:solidFill>
                  <a:srgbClr val="333333"/>
                </a:solidFill>
                <a:latin typeface="raleway"/>
              </a:rPr>
              <a:t>(…) – delete an </a:t>
            </a:r>
            <a:r>
              <a:rPr lang="en-US" i="1" dirty="0" err="1">
                <a:solidFill>
                  <a:srgbClr val="333333"/>
                </a:solidFill>
                <a:latin typeface="raleway"/>
              </a:rPr>
              <a:t>Iterable</a:t>
            </a:r>
            <a:r>
              <a:rPr lang="en-US" dirty="0">
                <a:solidFill>
                  <a:srgbClr val="333333"/>
                </a:solidFill>
                <a:latin typeface="raleway"/>
              </a:rPr>
              <a:t> of entities. Here, we can pass multiple objects to delete them in a batch</a:t>
            </a:r>
          </a:p>
          <a:p>
            <a:r>
              <a:rPr lang="en-US" dirty="0">
                <a:solidFill>
                  <a:srgbClr val="333333"/>
                </a:solidFill>
                <a:latin typeface="raleway"/>
              </a:rPr>
              <a:t>Clearly, above interface extends </a:t>
            </a:r>
            <a:r>
              <a:rPr lang="en-US" i="1" dirty="0" err="1">
                <a:solidFill>
                  <a:srgbClr val="333333"/>
                </a:solidFill>
                <a:latin typeface="raleway"/>
              </a:rPr>
              <a:t>PagingAndSortingRepository</a:t>
            </a:r>
            <a:r>
              <a:rPr lang="en-US" i="1" dirty="0">
                <a:solidFill>
                  <a:srgbClr val="333333"/>
                </a:solidFill>
                <a:latin typeface="raleway"/>
              </a:rPr>
              <a:t> </a:t>
            </a:r>
            <a:r>
              <a:rPr lang="en-US" dirty="0">
                <a:solidFill>
                  <a:srgbClr val="333333"/>
                </a:solidFill>
                <a:latin typeface="raleway"/>
              </a:rPr>
              <a:t>which means it has all methods present in the </a:t>
            </a:r>
            <a:r>
              <a:rPr lang="en-US" i="1" dirty="0" err="1">
                <a:solidFill>
                  <a:srgbClr val="333333"/>
                </a:solidFill>
                <a:latin typeface="raleway"/>
              </a:rPr>
              <a:t>CrudRepository</a:t>
            </a:r>
            <a:r>
              <a:rPr lang="en-US" dirty="0">
                <a:solidFill>
                  <a:srgbClr val="333333"/>
                </a:solidFill>
                <a:latin typeface="raleway"/>
              </a:rPr>
              <a:t> as well.</a:t>
            </a:r>
            <a:endParaRPr lang="en-US" b="0" i="0" dirty="0">
              <a:solidFill>
                <a:srgbClr val="333333"/>
              </a:solidFill>
              <a:effectLst/>
              <a:latin typeface="raleway"/>
            </a:endParaRPr>
          </a:p>
        </p:txBody>
      </p:sp>
    </p:spTree>
    <p:extLst>
      <p:ext uri="{BB962C8B-B14F-4D97-AF65-F5344CB8AC3E}">
        <p14:creationId xmlns:p14="http://schemas.microsoft.com/office/powerpoint/2010/main" val="3896932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 xmlns:a16="http://schemas.microsoft.com/office/drawing/2014/main" id="{A6C19FF5-E087-4102-8E0C-10CD9C0BFCFD}"/>
              </a:ext>
            </a:extLst>
          </p:cNvPr>
          <p:cNvSpPr txBox="1">
            <a:spLocks/>
          </p:cNvSpPr>
          <p:nvPr/>
        </p:nvSpPr>
        <p:spPr>
          <a:xfrm>
            <a:off x="685800" y="1100435"/>
            <a:ext cx="10820400" cy="44767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1. Creating entity</a:t>
            </a:r>
            <a:endParaRPr lang="en-US" dirty="0" smtClean="0"/>
          </a:p>
        </p:txBody>
      </p:sp>
      <p:sp>
        <p:nvSpPr>
          <p:cNvPr id="2" name="Rectangle 1"/>
          <p:cNvSpPr>
            <a:spLocks noChangeArrowheads="1"/>
          </p:cNvSpPr>
          <p:nvPr/>
        </p:nvSpPr>
        <p:spPr bwMode="auto">
          <a:xfrm>
            <a:off x="596900" y="1548110"/>
            <a:ext cx="5359400"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@Entity</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@Table(name = </a:t>
            </a:r>
            <a:r>
              <a:rPr kumimoji="0" lang="ru-RU" altLang="ru-RU"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public class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Employees {</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Long </a:t>
            </a:r>
            <a:r>
              <a:rPr kumimoji="0" lang="ru-RU" altLang="ru-RU"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employeeId</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ru-RU" altLang="ru-RU"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firstName</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ru-RU" altLang="ru-RU"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lastName</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private </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String </a:t>
            </a:r>
            <a:r>
              <a:rPr kumimoji="0" lang="ru-RU" altLang="ru-RU" sz="1400" b="1" i="0" u="none" strike="noStrike" cap="none" normalizeH="0" baseline="0" smtClean="0">
                <a:ln>
                  <a:noFill/>
                </a:ln>
                <a:solidFill>
                  <a:srgbClr val="660E7A"/>
                </a:solidFill>
                <a:effectLst/>
                <a:latin typeface="Courier New" panose="02070309020205020404" pitchFamily="49" charset="0"/>
                <a:cs typeface="Courier New" panose="02070309020205020404" pitchFamily="49" charset="0"/>
              </a:rPr>
              <a:t>email</a:t>
            </a:r>
            <a: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 . . </a:t>
            </a:r>
            <a:endParaRPr kumimoji="0" lang="ru-RU" altLang="ru-RU" sz="1400" b="0" i="0" u="none" strike="noStrike" cap="none" normalizeH="0" baseline="0" smtClean="0">
              <a:ln>
                <a:noFill/>
              </a:ln>
              <a:solidFill>
                <a:schemeClr val="tx1"/>
              </a:solidFill>
              <a:effectLst/>
              <a:latin typeface="Arial" panose="020B0604020202020204" pitchFamily="34" charset="0"/>
            </a:endParaRPr>
          </a:p>
        </p:txBody>
      </p:sp>
      <p:sp>
        <p:nvSpPr>
          <p:cNvPr id="9" name="Text Placeholder 3">
            <a:extLst>
              <a:ext uri="{FF2B5EF4-FFF2-40B4-BE49-F238E27FC236}">
                <a16:creationId xmlns="" xmlns:a16="http://schemas.microsoft.com/office/drawing/2014/main" id="{A6C19FF5-E087-4102-8E0C-10CD9C0BFCFD}"/>
              </a:ext>
            </a:extLst>
          </p:cNvPr>
          <p:cNvSpPr txBox="1">
            <a:spLocks/>
          </p:cNvSpPr>
          <p:nvPr/>
        </p:nvSpPr>
        <p:spPr>
          <a:xfrm>
            <a:off x="685800" y="3587829"/>
            <a:ext cx="10820400" cy="44767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2. Extend one of Spring Data interfaces, for example </a:t>
            </a:r>
            <a:r>
              <a:rPr lang="en-US" dirty="0" err="1" smtClean="0"/>
              <a:t>CrudRepository</a:t>
            </a:r>
            <a:endParaRPr lang="en-US" dirty="0" smtClean="0"/>
          </a:p>
        </p:txBody>
      </p:sp>
      <p:sp>
        <p:nvSpPr>
          <p:cNvPr id="6" name="Rectangle 2"/>
          <p:cNvSpPr>
            <a:spLocks noChangeArrowheads="1"/>
          </p:cNvSpPr>
          <p:nvPr/>
        </p:nvSpPr>
        <p:spPr bwMode="auto">
          <a:xfrm>
            <a:off x="596900" y="4259341"/>
            <a:ext cx="109093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interface</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CustomizedEmployeesCrudRepository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extends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CrudRepository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Employees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&gt;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0" name="Прямоугольник 9"/>
          <p:cNvSpPr/>
          <p:nvPr/>
        </p:nvSpPr>
        <p:spPr>
          <a:xfrm>
            <a:off x="596900" y="546438"/>
            <a:ext cx="6096000" cy="369332"/>
          </a:xfrm>
          <a:prstGeom prst="rect">
            <a:avLst/>
          </a:prstGeom>
        </p:spPr>
        <p:txBody>
          <a:bodyPr>
            <a:spAutoFit/>
          </a:bodyPr>
          <a:lstStyle/>
          <a:p>
            <a:r>
              <a:rPr lang="en-US" dirty="0" smtClean="0">
                <a:solidFill>
                  <a:srgbClr val="383A42"/>
                </a:solidFill>
                <a:latin typeface="Menlo"/>
              </a:rPr>
              <a:t>Let’s </a:t>
            </a:r>
            <a:r>
              <a:rPr lang="en-US" dirty="0">
                <a:solidFill>
                  <a:srgbClr val="383A42"/>
                </a:solidFill>
                <a:latin typeface="Menlo"/>
              </a:rPr>
              <a:t>see the steps required for the simplest case:</a:t>
            </a:r>
            <a:endParaRPr lang="ru-RU" dirty="0"/>
          </a:p>
        </p:txBody>
      </p:sp>
    </p:spTree>
    <p:extLst>
      <p:ext uri="{BB962C8B-B14F-4D97-AF65-F5344CB8AC3E}">
        <p14:creationId xmlns:p14="http://schemas.microsoft.com/office/powerpoint/2010/main" val="396596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2709</TotalTime>
  <Words>1048</Words>
  <Application>Microsoft Office PowerPoint</Application>
  <PresentationFormat>Широкоэкранный</PresentationFormat>
  <Paragraphs>107</Paragraphs>
  <Slides>20</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20</vt:i4>
      </vt:variant>
    </vt:vector>
  </HeadingPairs>
  <TitlesOfParts>
    <vt:vector size="29" baseType="lpstr">
      <vt:lpstr>raleway</vt:lpstr>
      <vt:lpstr>Calibri</vt:lpstr>
      <vt:lpstr>Courier New</vt:lpstr>
      <vt:lpstr>Proxima Nova Black</vt:lpstr>
      <vt:lpstr>Menlo</vt:lpstr>
      <vt:lpstr>Arial</vt:lpstr>
      <vt:lpstr>Open Sans</vt:lpstr>
      <vt:lpstr>DARK THEME</vt:lpstr>
      <vt:lpstr>LIGHT-THEME</vt:lpstr>
      <vt:lpstr>SPRING DATA JPA</vt:lpstr>
      <vt:lpstr>AGENDA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Пользователь Windows</cp:lastModifiedBy>
  <cp:revision>60</cp:revision>
  <dcterms:created xsi:type="dcterms:W3CDTF">2018-12-11T16:43:22Z</dcterms:created>
  <dcterms:modified xsi:type="dcterms:W3CDTF">2019-04-08T13:34:05Z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