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smtClean="0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Editați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vincaalexandru/dispozitive-periferice-de-intrare-iesire" TargetMode="External"/><Relationship Id="rId2" Type="http://schemas.openxmlformats.org/officeDocument/2006/relationships/hyperlink" Target="https://turbofuture.com/computers/Classification-Of-Computers-According-To-Size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informaticainscoli.ro/lib/exe/fetch.php?media=2.4.tipuri_de_dispozitive_de_intrare_de_iesire_de_intrare-iesire_de_stocare_a_datelor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Clasificarea</a:t>
            </a:r>
            <a:r>
              <a:rPr lang="en-US" dirty="0" smtClean="0"/>
              <a:t> </a:t>
            </a:r>
            <a:r>
              <a:rPr lang="en-US" dirty="0" err="1" smtClean="0"/>
              <a:t>calculatoarelor</a:t>
            </a:r>
            <a:r>
              <a:rPr lang="en-US" dirty="0" smtClean="0"/>
              <a:t> 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dispozitive </a:t>
            </a:r>
            <a:r>
              <a:rPr lang="ro-RO" dirty="0" smtClean="0"/>
              <a:t>intrare-ieșire</a:t>
            </a:r>
            <a:br>
              <a:rPr lang="ro-RO" dirty="0" smtClean="0"/>
            </a:b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                                                       </a:t>
            </a:r>
            <a:r>
              <a:rPr lang="en-US" dirty="0" smtClean="0"/>
              <a:t>  </a:t>
            </a:r>
            <a:r>
              <a:rPr lang="ro-RO" dirty="0" smtClean="0"/>
              <a:t>  elev</a:t>
            </a:r>
            <a:r>
              <a:rPr lang="en-US" dirty="0" smtClean="0"/>
              <a:t>: </a:t>
            </a:r>
            <a:r>
              <a:rPr lang="en-US" dirty="0" err="1" smtClean="0"/>
              <a:t>Bondari</a:t>
            </a:r>
            <a:r>
              <a:rPr lang="en-US" dirty="0" smtClean="0"/>
              <a:t> </a:t>
            </a:r>
            <a:r>
              <a:rPr lang="en-US" dirty="0" err="1" smtClean="0"/>
              <a:t>sofia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771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35573" y="2538758"/>
            <a:ext cx="9905998" cy="1478570"/>
          </a:xfrm>
        </p:spPr>
        <p:txBody>
          <a:bodyPr/>
          <a:lstStyle/>
          <a:p>
            <a:r>
              <a:rPr lang="ro-RO" dirty="0" smtClean="0"/>
              <a:t>                   </a:t>
            </a:r>
            <a:r>
              <a:rPr lang="ro-RO" sz="4800" dirty="0" smtClean="0"/>
              <a:t>Dispozitive intrare-ieșire</a:t>
            </a:r>
            <a:endParaRPr lang="ro-RO" sz="4800" dirty="0"/>
          </a:p>
        </p:txBody>
      </p:sp>
    </p:spTree>
    <p:extLst>
      <p:ext uri="{BB962C8B-B14F-4D97-AF65-F5344CB8AC3E}">
        <p14:creationId xmlns:p14="http://schemas.microsoft.com/office/powerpoint/2010/main" val="390619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41364" y="461995"/>
            <a:ext cx="9906001" cy="909605"/>
          </a:xfrm>
        </p:spPr>
        <p:txBody>
          <a:bodyPr/>
          <a:lstStyle/>
          <a:p>
            <a:r>
              <a:rPr lang="ro-RO" dirty="0" smtClean="0"/>
              <a:t> Unitatea floppy disk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sz="half" idx="2"/>
          </p:nvPr>
        </p:nvSpPr>
        <p:spPr>
          <a:xfrm>
            <a:off x="1142860" y="1645920"/>
            <a:ext cx="9904505" cy="4426699"/>
          </a:xfrm>
        </p:spPr>
        <p:txBody>
          <a:bodyPr>
            <a:normAutofit/>
          </a:bodyPr>
          <a:lstStyle/>
          <a:p>
            <a:r>
              <a:rPr lang="ro-RO" dirty="0"/>
              <a:t>Unitatea Floppy Disk face parte din categoria </a:t>
            </a:r>
            <a:r>
              <a:rPr lang="ro-RO" dirty="0" smtClean="0"/>
              <a:t>echipamentelor</a:t>
            </a:r>
            <a:endParaRPr lang="en-US" dirty="0" smtClean="0"/>
          </a:p>
          <a:p>
            <a:r>
              <a:rPr lang="ro-RO" dirty="0" smtClean="0"/>
              <a:t> </a:t>
            </a:r>
            <a:r>
              <a:rPr lang="ro-RO" dirty="0"/>
              <a:t>periferice de intrare – </a:t>
            </a:r>
            <a:r>
              <a:rPr lang="ro-RO" dirty="0" err="1"/>
              <a:t>ieşire</a:t>
            </a:r>
            <a:r>
              <a:rPr lang="ro-RO" dirty="0"/>
              <a:t>, fiind practic cel mai </a:t>
            </a:r>
            <a:r>
              <a:rPr lang="ro-RO" dirty="0" smtClean="0"/>
              <a:t>vechi</a:t>
            </a:r>
            <a:endParaRPr lang="en-US" dirty="0" smtClean="0"/>
          </a:p>
          <a:p>
            <a:r>
              <a:rPr lang="ro-RO" dirty="0" smtClean="0"/>
              <a:t> </a:t>
            </a:r>
            <a:r>
              <a:rPr lang="ro-RO" dirty="0"/>
              <a:t>dispozitiv periferic. Acesta mai era cunoscut </a:t>
            </a:r>
            <a:r>
              <a:rPr lang="ro-RO" dirty="0" err="1"/>
              <a:t>şi</a:t>
            </a:r>
            <a:r>
              <a:rPr lang="ro-RO" dirty="0"/>
              <a:t> sub </a:t>
            </a:r>
            <a:r>
              <a:rPr lang="ro-RO" dirty="0" smtClean="0"/>
              <a:t>denumirea</a:t>
            </a:r>
            <a:endParaRPr lang="en-US" dirty="0" smtClean="0"/>
          </a:p>
          <a:p>
            <a:r>
              <a:rPr lang="ro-RO" dirty="0" smtClean="0"/>
              <a:t> </a:t>
            </a:r>
            <a:r>
              <a:rPr lang="ro-RO" dirty="0"/>
              <a:t>de unitatea de dischetă sau Floppy Disk Drive (FDD).</a:t>
            </a:r>
          </a:p>
          <a:p>
            <a:r>
              <a:rPr lang="ro-RO" dirty="0"/>
              <a:t/>
            </a:r>
            <a:br>
              <a:rPr lang="ro-RO" dirty="0"/>
            </a:br>
            <a:r>
              <a:rPr lang="ro-RO" sz="4000" dirty="0" smtClean="0"/>
              <a:t>Hard Disk-</a:t>
            </a:r>
            <a:r>
              <a:rPr lang="ro-RO" sz="4000" dirty="0" err="1" smtClean="0"/>
              <a:t>ul</a:t>
            </a:r>
            <a:r>
              <a:rPr lang="en-US" sz="4000" dirty="0" smtClean="0"/>
              <a:t> :</a:t>
            </a:r>
          </a:p>
          <a:p>
            <a:r>
              <a:rPr lang="ro-RO" dirty="0"/>
              <a:t> Hard disk –</a:t>
            </a:r>
            <a:r>
              <a:rPr lang="ro-RO" dirty="0" err="1"/>
              <a:t>ul</a:t>
            </a:r>
            <a:r>
              <a:rPr lang="ro-RO" dirty="0"/>
              <a:t> sau discul dur este un dispozitiv de bază al oricărui calculator, </a:t>
            </a:r>
            <a:r>
              <a:rPr lang="ro-RO" dirty="0" err="1"/>
              <a:t>şi</a:t>
            </a:r>
            <a:r>
              <a:rPr lang="ro-RO" dirty="0"/>
              <a:t> face parte din categoria echipamentelor periferice de intrare – </a:t>
            </a:r>
            <a:r>
              <a:rPr lang="ro-RO" dirty="0" err="1"/>
              <a:t>ieşire</a:t>
            </a:r>
            <a:r>
              <a:rPr lang="ro-RO" dirty="0"/>
              <a:t>. Hard disk – </a:t>
            </a:r>
            <a:r>
              <a:rPr lang="ro-RO" dirty="0" err="1"/>
              <a:t>ul</a:t>
            </a:r>
            <a:r>
              <a:rPr lang="ro-RO" dirty="0"/>
              <a:t> este In fapt un sistem </a:t>
            </a:r>
            <a:r>
              <a:rPr lang="ro-RO" dirty="0" err="1"/>
              <a:t>mecano</a:t>
            </a:r>
            <a:r>
              <a:rPr lang="ro-RO" dirty="0"/>
              <a:t> – electronic destinat stocării sau memorării nevolatile (permanente) a datelor </a:t>
            </a:r>
            <a:r>
              <a:rPr lang="ro-RO" dirty="0" err="1"/>
              <a:t>şi</a:t>
            </a:r>
            <a:r>
              <a:rPr lang="ro-RO" dirty="0"/>
              <a:t> care constituie </a:t>
            </a:r>
            <a:r>
              <a:rPr lang="ro-RO" dirty="0" err="1"/>
              <a:t>aşa</a:t>
            </a:r>
            <a:r>
              <a:rPr lang="ro-RO" dirty="0"/>
              <a:t> numita unitate fixă sau unitate de disc fix, prescurtat HDD (Hard Disk Drive).</a:t>
            </a:r>
            <a:endParaRPr lang="ro-RO" dirty="0"/>
          </a:p>
        </p:txBody>
      </p:sp>
      <p:pic>
        <p:nvPicPr>
          <p:cNvPr id="5122" name="Picture 2" descr="https://sites.google.com/site/vincaalexandru/_/rsrc/1487663910726/dispozitive-periferice-de-intrare-iesire/5.jpg?height=99&amp;width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056" y="1650714"/>
            <a:ext cx="4054309" cy="200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sites.google.com/site/vincaalexandru/_/rsrc/1487663915962/dispozitive-periferice-de-intrare-iesire/6.jpg?height=133&amp;width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664" y="3951230"/>
            <a:ext cx="3681092" cy="18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25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1141364" y="519042"/>
            <a:ext cx="9906001" cy="891747"/>
          </a:xfrm>
        </p:spPr>
        <p:txBody>
          <a:bodyPr/>
          <a:lstStyle/>
          <a:p>
            <a:r>
              <a:rPr lang="en-US" dirty="0" smtClean="0"/>
              <a:t>  Modem-</a:t>
            </a:r>
            <a:r>
              <a:rPr lang="en-US" dirty="0" err="1" smtClean="0"/>
              <a:t>urile</a:t>
            </a:r>
            <a:r>
              <a:rPr lang="en-US" dirty="0" smtClean="0"/>
              <a:t> </a:t>
            </a:r>
            <a:endParaRPr lang="ro-RO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half" idx="2"/>
          </p:nvPr>
        </p:nvSpPr>
        <p:spPr>
          <a:xfrm>
            <a:off x="1141364" y="1410789"/>
            <a:ext cx="9904505" cy="4754880"/>
          </a:xfrm>
        </p:spPr>
        <p:txBody>
          <a:bodyPr>
            <a:normAutofit lnSpcReduction="10000"/>
          </a:bodyPr>
          <a:lstStyle/>
          <a:p>
            <a:r>
              <a:rPr lang="ro-RO" dirty="0"/>
              <a:t>   Modem – </a:t>
            </a:r>
            <a:r>
              <a:rPr lang="ro-RO" dirty="0" err="1"/>
              <a:t>ul</a:t>
            </a:r>
            <a:r>
              <a:rPr lang="ro-RO" dirty="0"/>
              <a:t> este un dispozitiv periferic de intrare –</a:t>
            </a:r>
            <a:r>
              <a:rPr lang="ro-RO" dirty="0" err="1"/>
              <a:t>ieşire</a:t>
            </a:r>
            <a:r>
              <a:rPr lang="ro-RO" dirty="0"/>
              <a:t> </a:t>
            </a:r>
            <a:r>
              <a:rPr lang="ro-RO" dirty="0" smtClean="0"/>
              <a:t>care</a:t>
            </a:r>
            <a:endParaRPr lang="en-US" dirty="0"/>
          </a:p>
          <a:p>
            <a:r>
              <a:rPr lang="ro-RO" dirty="0" smtClean="0"/>
              <a:t>permite </a:t>
            </a:r>
            <a:r>
              <a:rPr lang="ro-RO" dirty="0"/>
              <a:t>comunicarea Intre calculatoare sau </a:t>
            </a:r>
            <a:r>
              <a:rPr lang="ro-RO" dirty="0" err="1"/>
              <a:t>reţea</a:t>
            </a:r>
            <a:r>
              <a:rPr lang="ro-RO" dirty="0"/>
              <a:t> de calculatoare </a:t>
            </a:r>
            <a:endParaRPr lang="en-US" dirty="0" smtClean="0"/>
          </a:p>
          <a:p>
            <a:r>
              <a:rPr lang="ro-RO" dirty="0" smtClean="0"/>
              <a:t>aflate </a:t>
            </a:r>
            <a:r>
              <a:rPr lang="ro-RO" dirty="0"/>
              <a:t>la </a:t>
            </a:r>
            <a:r>
              <a:rPr lang="ro-RO" dirty="0" err="1"/>
              <a:t>distanţă</a:t>
            </a:r>
            <a:r>
              <a:rPr lang="ro-RO" dirty="0"/>
              <a:t>. Denumirea de modem este prescurtarea de </a:t>
            </a:r>
            <a:r>
              <a:rPr lang="ro-RO" dirty="0" smtClean="0"/>
              <a:t>la</a:t>
            </a:r>
            <a:endParaRPr lang="en-US" dirty="0" smtClean="0"/>
          </a:p>
          <a:p>
            <a:r>
              <a:rPr lang="ro-RO" dirty="0" smtClean="0"/>
              <a:t> </a:t>
            </a:r>
            <a:r>
              <a:rPr lang="ro-RO" dirty="0"/>
              <a:t>modulator - demodulator, prin modulare are loc transferul </a:t>
            </a:r>
            <a:endParaRPr lang="en-US" dirty="0" smtClean="0"/>
          </a:p>
          <a:p>
            <a:r>
              <a:rPr lang="ro-RO" dirty="0" smtClean="0"/>
              <a:t>semnalului </a:t>
            </a:r>
            <a:r>
              <a:rPr lang="ro-RO" dirty="0"/>
              <a:t>digital in analogic, iar prin demodulare are loc </a:t>
            </a:r>
            <a:r>
              <a:rPr lang="ro-RO" dirty="0" smtClean="0"/>
              <a:t>fenomenul</a:t>
            </a:r>
            <a:endParaRPr lang="en-US" dirty="0" smtClean="0"/>
          </a:p>
          <a:p>
            <a:r>
              <a:rPr lang="ro-RO" dirty="0" smtClean="0"/>
              <a:t> </a:t>
            </a:r>
            <a:r>
              <a:rPr lang="ro-RO" dirty="0"/>
              <a:t>invers, de transfer a semnalului analogic in semnal </a:t>
            </a:r>
            <a:r>
              <a:rPr lang="ro-RO" dirty="0" smtClean="0"/>
              <a:t>digital</a:t>
            </a:r>
            <a:r>
              <a:rPr lang="en-US" dirty="0" smtClean="0"/>
              <a:t>.</a:t>
            </a:r>
          </a:p>
          <a:p>
            <a:r>
              <a:rPr lang="en-US" sz="4000" dirty="0" smtClean="0"/>
              <a:t>Touchscreen-</a:t>
            </a:r>
            <a:r>
              <a:rPr lang="en-US" sz="4000" dirty="0" err="1" smtClean="0"/>
              <a:t>urile</a:t>
            </a:r>
            <a:endParaRPr lang="en-US" sz="4000" dirty="0" smtClean="0"/>
          </a:p>
          <a:p>
            <a:r>
              <a:rPr lang="ro-RO" dirty="0"/>
              <a:t>  </a:t>
            </a:r>
            <a:r>
              <a:rPr lang="ro-RO" dirty="0" err="1"/>
              <a:t>Touchscreen</a:t>
            </a:r>
            <a:r>
              <a:rPr lang="ro-RO" dirty="0"/>
              <a:t> este un alt echipament periferic de intrare – </a:t>
            </a:r>
            <a:r>
              <a:rPr lang="ro-RO" dirty="0" err="1"/>
              <a:t>ieşire</a:t>
            </a:r>
            <a:r>
              <a:rPr lang="ro-RO" dirty="0"/>
              <a:t> care </a:t>
            </a:r>
            <a:endParaRPr lang="en-US" dirty="0" smtClean="0"/>
          </a:p>
          <a:p>
            <a:r>
              <a:rPr lang="ro-RO" dirty="0" smtClean="0"/>
              <a:t>permite </a:t>
            </a:r>
            <a:r>
              <a:rPr lang="ro-RO" dirty="0"/>
              <a:t>selectarea prin atingere a unor </a:t>
            </a:r>
            <a:r>
              <a:rPr lang="ro-RO" dirty="0" err="1"/>
              <a:t>opţiuni</a:t>
            </a:r>
            <a:r>
              <a:rPr lang="ro-RO" dirty="0"/>
              <a:t> </a:t>
            </a:r>
            <a:r>
              <a:rPr lang="ro-RO" dirty="0" err="1"/>
              <a:t>afişate</a:t>
            </a:r>
            <a:r>
              <a:rPr lang="ro-RO" dirty="0"/>
              <a:t> pe un ecran </a:t>
            </a:r>
            <a:endParaRPr lang="en-US" dirty="0" smtClean="0"/>
          </a:p>
          <a:p>
            <a:r>
              <a:rPr lang="ro-RO" dirty="0" smtClean="0"/>
              <a:t>special </a:t>
            </a:r>
            <a:r>
              <a:rPr lang="ro-RO" dirty="0"/>
              <a:t>dotat cu senzori. </a:t>
            </a:r>
            <a:endParaRPr lang="ro-RO" dirty="0"/>
          </a:p>
        </p:txBody>
      </p:sp>
      <p:pic>
        <p:nvPicPr>
          <p:cNvPr id="6146" name="Picture 2" descr="https://sites.google.com/site/vincaalexandru/_/rsrc/1487663906698/dispozitive-periferice-de-intrare-iesire/4.jpg?height=175&amp;width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709" y="1410789"/>
            <a:ext cx="3025275" cy="233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sites.google.com/site/vincaalexandru/_/rsrc/1487663896554/dispozitive-periferice-de-intrare-iesire/3.jpg?height=133&amp;width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61" y="3925867"/>
            <a:ext cx="2903969" cy="194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02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41364" y="383619"/>
            <a:ext cx="9906001" cy="896541"/>
          </a:xfrm>
        </p:spPr>
        <p:txBody>
          <a:bodyPr/>
          <a:lstStyle/>
          <a:p>
            <a:r>
              <a:rPr lang="en-US" dirty="0" err="1" smtClean="0"/>
              <a:t>Placa</a:t>
            </a:r>
            <a:r>
              <a:rPr lang="en-US" dirty="0" smtClean="0"/>
              <a:t> de </a:t>
            </a:r>
            <a:r>
              <a:rPr lang="en-US" dirty="0" err="1" smtClean="0"/>
              <a:t>sunet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sz="half" idx="2"/>
          </p:nvPr>
        </p:nvSpPr>
        <p:spPr>
          <a:xfrm>
            <a:off x="1141364" y="1280160"/>
            <a:ext cx="9904505" cy="4518139"/>
          </a:xfrm>
        </p:spPr>
        <p:txBody>
          <a:bodyPr/>
          <a:lstStyle/>
          <a:p>
            <a:r>
              <a:rPr lang="ro-RO" dirty="0"/>
              <a:t>Placa de sunet este un dispozitiv periferic de intrare – </a:t>
            </a:r>
            <a:r>
              <a:rPr lang="ro-RO" dirty="0" err="1"/>
              <a:t>ieşire</a:t>
            </a:r>
            <a:r>
              <a:rPr lang="ro-RO" dirty="0"/>
              <a:t> care </a:t>
            </a:r>
            <a:endParaRPr lang="en-US" dirty="0" smtClean="0"/>
          </a:p>
          <a:p>
            <a:r>
              <a:rPr lang="ro-RO" dirty="0" smtClean="0"/>
              <a:t>permite </a:t>
            </a:r>
            <a:r>
              <a:rPr lang="ro-RO" dirty="0"/>
              <a:t>calculatorului să redea sunete prin intermediul </a:t>
            </a:r>
            <a:r>
              <a:rPr lang="ro-RO" dirty="0" smtClean="0"/>
              <a:t>difuzorului</a:t>
            </a:r>
            <a:endParaRPr lang="en-US" dirty="0" smtClean="0"/>
          </a:p>
          <a:p>
            <a:r>
              <a:rPr lang="ro-RO" dirty="0" smtClean="0"/>
              <a:t> </a:t>
            </a:r>
            <a:r>
              <a:rPr lang="ro-RO" dirty="0"/>
              <a:t>intern, să </a:t>
            </a:r>
            <a:r>
              <a:rPr lang="ro-RO" dirty="0" err="1"/>
              <a:t>Inregistreze</a:t>
            </a:r>
            <a:r>
              <a:rPr lang="ro-RO" dirty="0"/>
              <a:t> sunete prin intermediul unui microfon sau să </a:t>
            </a:r>
            <a:endParaRPr lang="en-US" dirty="0" smtClean="0"/>
          </a:p>
          <a:p>
            <a:r>
              <a:rPr lang="ro-RO" dirty="0" smtClean="0"/>
              <a:t>opereze </a:t>
            </a:r>
            <a:r>
              <a:rPr lang="ro-RO" dirty="0"/>
              <a:t>cu sunete stocate In format digital </a:t>
            </a:r>
            <a:r>
              <a:rPr lang="ro-RO" dirty="0" err="1"/>
              <a:t>şi</a:t>
            </a:r>
            <a:r>
              <a:rPr lang="ro-RO" dirty="0"/>
              <a:t> să le transmită la </a:t>
            </a:r>
            <a:r>
              <a:rPr lang="ro-RO" dirty="0" smtClean="0"/>
              <a:t>un</a:t>
            </a:r>
            <a:endParaRPr lang="en-US" dirty="0" smtClean="0"/>
          </a:p>
          <a:p>
            <a:r>
              <a:rPr lang="ro-RO" dirty="0" smtClean="0"/>
              <a:t> </a:t>
            </a:r>
            <a:r>
              <a:rPr lang="ro-RO" dirty="0"/>
              <a:t>sistem audio extern</a:t>
            </a:r>
            <a:r>
              <a:rPr lang="ro-RO" dirty="0" smtClean="0"/>
              <a:t>.</a:t>
            </a:r>
            <a:endParaRPr lang="en-US" dirty="0"/>
          </a:p>
          <a:p>
            <a:r>
              <a:rPr lang="en-US" sz="4000" dirty="0" err="1" smtClean="0"/>
              <a:t>Multifunc</a:t>
            </a:r>
            <a:r>
              <a:rPr lang="ro-RO" sz="4000" dirty="0" err="1" smtClean="0"/>
              <a:t>ționale</a:t>
            </a:r>
            <a:r>
              <a:rPr lang="ro-RO" sz="4000" dirty="0" smtClean="0"/>
              <a:t> laser </a:t>
            </a:r>
          </a:p>
          <a:p>
            <a:r>
              <a:rPr lang="ro-RO" dirty="0"/>
              <a:t> </a:t>
            </a:r>
            <a:r>
              <a:rPr lang="ro-RO" dirty="0" err="1"/>
              <a:t>Multifuncţionalele</a:t>
            </a:r>
            <a:r>
              <a:rPr lang="ro-RO" dirty="0"/>
              <a:t> laser sunt echipamente periferice complexe </a:t>
            </a:r>
            <a:r>
              <a:rPr lang="ro-RO" dirty="0" smtClean="0"/>
              <a:t>de</a:t>
            </a:r>
          </a:p>
          <a:p>
            <a:r>
              <a:rPr lang="ro-RO" dirty="0" smtClean="0"/>
              <a:t> </a:t>
            </a:r>
            <a:r>
              <a:rPr lang="ro-RO" dirty="0"/>
              <a:t>intrare - </a:t>
            </a:r>
            <a:r>
              <a:rPr lang="ro-RO" dirty="0" err="1"/>
              <a:t>ieşire</a:t>
            </a:r>
            <a:r>
              <a:rPr lang="ro-RO" dirty="0"/>
              <a:t> care pot reproduce un text sau o imagine pe </a:t>
            </a:r>
            <a:r>
              <a:rPr lang="ro-RO" dirty="0" smtClean="0"/>
              <a:t>un</a:t>
            </a:r>
          </a:p>
          <a:p>
            <a:r>
              <a:rPr lang="ro-RO" dirty="0" smtClean="0"/>
              <a:t> </a:t>
            </a:r>
            <a:r>
              <a:rPr lang="ro-RO" dirty="0"/>
              <a:t>suport fizic, de regulă hârtie sau folie transparentă. </a:t>
            </a:r>
            <a:endParaRPr lang="ro-RO" dirty="0"/>
          </a:p>
        </p:txBody>
      </p:sp>
      <p:pic>
        <p:nvPicPr>
          <p:cNvPr id="7170" name="Picture 2" descr="https://sites.google.com/site/vincaalexandru/_/rsrc/1487663891762/dispozitive-periferice-de-intrare-iesire/2.jpg?height=114&amp;width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0" y="1280160"/>
            <a:ext cx="3365657" cy="191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sites.google.com/site/vincaalexandru/_/rsrc/1487663887760/dispozitive-periferice-de-intrare-iesire/1.jpg?height=200&amp;width=1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502" y="3299777"/>
            <a:ext cx="2612572" cy="249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89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1139868" y="710190"/>
            <a:ext cx="9906001" cy="739787"/>
          </a:xfrm>
        </p:spPr>
        <p:txBody>
          <a:bodyPr/>
          <a:lstStyle/>
          <a:p>
            <a:r>
              <a:rPr lang="ro-RO" dirty="0" smtClean="0"/>
              <a:t>                            Bibliografie</a:t>
            </a:r>
            <a:endParaRPr lang="ro-RO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half" idx="2"/>
          </p:nvPr>
        </p:nvSpPr>
        <p:spPr>
          <a:xfrm>
            <a:off x="1141364" y="1645920"/>
            <a:ext cx="9904505" cy="4152379"/>
          </a:xfrm>
        </p:spPr>
        <p:txBody>
          <a:bodyPr>
            <a:normAutofit/>
          </a:bodyPr>
          <a:lstStyle/>
          <a:p>
            <a:r>
              <a:rPr lang="ro-RO" sz="2000" u="sng" dirty="0">
                <a:hlinkClick r:id="rId2"/>
              </a:rPr>
              <a:t>https://</a:t>
            </a:r>
            <a:r>
              <a:rPr lang="ro-RO" sz="2000" u="sng" dirty="0" smtClean="0">
                <a:hlinkClick r:id="rId2"/>
              </a:rPr>
              <a:t>turbofuture.com/computers/Classification-Of-Computers-According-To-Size</a:t>
            </a:r>
            <a:endParaRPr lang="ro-RO" sz="2000" u="sng" dirty="0" smtClean="0"/>
          </a:p>
          <a:p>
            <a:r>
              <a:rPr lang="ro-RO" sz="2000" dirty="0">
                <a:hlinkClick r:id="rId3"/>
              </a:rPr>
              <a:t>https://</a:t>
            </a:r>
            <a:r>
              <a:rPr lang="ro-RO" sz="2000" dirty="0" smtClean="0">
                <a:hlinkClick r:id="rId3"/>
              </a:rPr>
              <a:t>sites.google.com/site/vincaalexandru/dispozitive-periferice-de-intrare-iesire</a:t>
            </a:r>
            <a:endParaRPr lang="ro-RO" sz="2000" dirty="0" smtClean="0"/>
          </a:p>
          <a:p>
            <a:r>
              <a:rPr lang="ro-RO" sz="2000" dirty="0">
                <a:hlinkClick r:id="rId4"/>
              </a:rPr>
              <a:t>http://www.informaticainscoli.ro/lib/exe/fetch.php?media=2.4.tipuri_de_dispozitive_de_intrare_de_iesire_de_intrare-iesire_de_stocare_a_datelor.pdf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66369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14841" y="2499569"/>
            <a:ext cx="9905998" cy="1478570"/>
          </a:xfrm>
        </p:spPr>
        <p:txBody>
          <a:bodyPr/>
          <a:lstStyle/>
          <a:p>
            <a:r>
              <a:rPr lang="ro-RO" dirty="0" smtClean="0"/>
              <a:t>             </a:t>
            </a:r>
            <a:r>
              <a:rPr lang="ro-RO" sz="4400" dirty="0" smtClean="0"/>
              <a:t>Clasificarea calculatoarelor</a:t>
            </a:r>
            <a:r>
              <a:rPr lang="ro-RO" sz="4400" dirty="0"/>
              <a:t/>
            </a:r>
            <a:br>
              <a:rPr lang="ro-RO" sz="4400" dirty="0"/>
            </a:br>
            <a:endParaRPr lang="ro-RO" sz="4400" dirty="0"/>
          </a:p>
        </p:txBody>
      </p:sp>
    </p:spTree>
    <p:extLst>
      <p:ext uri="{BB962C8B-B14F-4D97-AF65-F5344CB8AC3E}">
        <p14:creationId xmlns:p14="http://schemas.microsoft.com/office/powerpoint/2010/main" val="197692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41411" y="731520"/>
            <a:ext cx="9906000" cy="1201783"/>
          </a:xfrm>
        </p:spPr>
        <p:txBody>
          <a:bodyPr/>
          <a:lstStyle/>
          <a:p>
            <a:r>
              <a:rPr lang="ro-RO" dirty="0"/>
              <a:t>Diferite tipuri de computere pot fi grupate in 6 categorii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141411" y="1933303"/>
            <a:ext cx="9906000" cy="4010297"/>
          </a:xfrm>
        </p:spPr>
        <p:txBody>
          <a:bodyPr/>
          <a:lstStyle/>
          <a:p>
            <a:endParaRPr lang="ro-RO" dirty="0" smtClean="0"/>
          </a:p>
        </p:txBody>
      </p:sp>
      <p:grpSp>
        <p:nvGrpSpPr>
          <p:cNvPr id="7" name="Grupare 6"/>
          <p:cNvGrpSpPr/>
          <p:nvPr/>
        </p:nvGrpSpPr>
        <p:grpSpPr>
          <a:xfrm>
            <a:off x="2011038" y="1841864"/>
            <a:ext cx="7955922" cy="3734982"/>
            <a:chOff x="4166409" y="562921"/>
            <a:chExt cx="3280061" cy="4817757"/>
          </a:xfrm>
        </p:grpSpPr>
        <p:sp>
          <p:nvSpPr>
            <p:cNvPr id="8" name="Formă liberă 7"/>
            <p:cNvSpPr/>
            <p:nvPr/>
          </p:nvSpPr>
          <p:spPr>
            <a:xfrm>
              <a:off x="4830927" y="2971800"/>
              <a:ext cx="435923" cy="2076619"/>
            </a:xfrm>
            <a:custGeom>
              <a:avLst/>
              <a:gdLst>
                <a:gd name="connsiteX0" fmla="*/ 0 w 435923"/>
                <a:gd name="connsiteY0" fmla="*/ 0 h 2076619"/>
                <a:gd name="connsiteX1" fmla="*/ 217961 w 435923"/>
                <a:gd name="connsiteY1" fmla="*/ 0 h 2076619"/>
                <a:gd name="connsiteX2" fmla="*/ 217961 w 435923"/>
                <a:gd name="connsiteY2" fmla="*/ 2076619 h 2076619"/>
                <a:gd name="connsiteX3" fmla="*/ 435923 w 435923"/>
                <a:gd name="connsiteY3" fmla="*/ 2076619 h 207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23" h="2076619">
                  <a:moveTo>
                    <a:pt x="0" y="0"/>
                  </a:moveTo>
                  <a:lnTo>
                    <a:pt x="217961" y="0"/>
                  </a:lnTo>
                  <a:lnTo>
                    <a:pt x="217961" y="2076619"/>
                  </a:lnTo>
                  <a:lnTo>
                    <a:pt x="435923" y="2076619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615" tIns="985263" rIns="177614" bIns="98526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o-RO" sz="800" kern="1200"/>
            </a:p>
          </p:txBody>
        </p:sp>
        <p:sp>
          <p:nvSpPr>
            <p:cNvPr id="9" name="Formă liberă 8"/>
            <p:cNvSpPr/>
            <p:nvPr/>
          </p:nvSpPr>
          <p:spPr>
            <a:xfrm>
              <a:off x="4830927" y="2971800"/>
              <a:ext cx="435923" cy="1245971"/>
            </a:xfrm>
            <a:custGeom>
              <a:avLst/>
              <a:gdLst>
                <a:gd name="connsiteX0" fmla="*/ 0 w 435923"/>
                <a:gd name="connsiteY0" fmla="*/ 0 h 1245971"/>
                <a:gd name="connsiteX1" fmla="*/ 217961 w 435923"/>
                <a:gd name="connsiteY1" fmla="*/ 0 h 1245971"/>
                <a:gd name="connsiteX2" fmla="*/ 217961 w 435923"/>
                <a:gd name="connsiteY2" fmla="*/ 1245971 h 1245971"/>
                <a:gd name="connsiteX3" fmla="*/ 435923 w 435923"/>
                <a:gd name="connsiteY3" fmla="*/ 1245971 h 124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23" h="1245971">
                  <a:moveTo>
                    <a:pt x="0" y="0"/>
                  </a:moveTo>
                  <a:lnTo>
                    <a:pt x="217961" y="0"/>
                  </a:lnTo>
                  <a:lnTo>
                    <a:pt x="217961" y="1245971"/>
                  </a:lnTo>
                  <a:lnTo>
                    <a:pt x="435923" y="1245971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661" tIns="589985" rIns="197661" bIns="58998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o-RO" sz="500" kern="1200"/>
            </a:p>
          </p:txBody>
        </p:sp>
        <p:sp>
          <p:nvSpPr>
            <p:cNvPr id="10" name="Formă liberă 9"/>
            <p:cNvSpPr/>
            <p:nvPr/>
          </p:nvSpPr>
          <p:spPr>
            <a:xfrm>
              <a:off x="4830927" y="2971800"/>
              <a:ext cx="435923" cy="415323"/>
            </a:xfrm>
            <a:custGeom>
              <a:avLst/>
              <a:gdLst>
                <a:gd name="connsiteX0" fmla="*/ 0 w 435923"/>
                <a:gd name="connsiteY0" fmla="*/ 0 h 415323"/>
                <a:gd name="connsiteX1" fmla="*/ 217961 w 435923"/>
                <a:gd name="connsiteY1" fmla="*/ 0 h 415323"/>
                <a:gd name="connsiteX2" fmla="*/ 217961 w 435923"/>
                <a:gd name="connsiteY2" fmla="*/ 415323 h 415323"/>
                <a:gd name="connsiteX3" fmla="*/ 435923 w 435923"/>
                <a:gd name="connsiteY3" fmla="*/ 415323 h 415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23" h="415323">
                  <a:moveTo>
                    <a:pt x="0" y="0"/>
                  </a:moveTo>
                  <a:lnTo>
                    <a:pt x="217961" y="0"/>
                  </a:lnTo>
                  <a:lnTo>
                    <a:pt x="217961" y="415323"/>
                  </a:lnTo>
                  <a:lnTo>
                    <a:pt x="435923" y="415323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609" tIns="192609" rIns="215610" bIns="19261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o-RO" sz="500" kern="1200"/>
            </a:p>
          </p:txBody>
        </p:sp>
        <p:sp>
          <p:nvSpPr>
            <p:cNvPr id="11" name="Formă liberă 10"/>
            <p:cNvSpPr/>
            <p:nvPr/>
          </p:nvSpPr>
          <p:spPr>
            <a:xfrm>
              <a:off x="4830927" y="2556476"/>
              <a:ext cx="435923" cy="415323"/>
            </a:xfrm>
            <a:custGeom>
              <a:avLst/>
              <a:gdLst>
                <a:gd name="connsiteX0" fmla="*/ 0 w 435923"/>
                <a:gd name="connsiteY0" fmla="*/ 415323 h 415323"/>
                <a:gd name="connsiteX1" fmla="*/ 217961 w 435923"/>
                <a:gd name="connsiteY1" fmla="*/ 415323 h 415323"/>
                <a:gd name="connsiteX2" fmla="*/ 217961 w 435923"/>
                <a:gd name="connsiteY2" fmla="*/ 0 h 415323"/>
                <a:gd name="connsiteX3" fmla="*/ 435923 w 435923"/>
                <a:gd name="connsiteY3" fmla="*/ 0 h 415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23" h="415323">
                  <a:moveTo>
                    <a:pt x="0" y="415323"/>
                  </a:moveTo>
                  <a:lnTo>
                    <a:pt x="217961" y="415323"/>
                  </a:lnTo>
                  <a:lnTo>
                    <a:pt x="217961" y="0"/>
                  </a:lnTo>
                  <a:lnTo>
                    <a:pt x="435923" y="0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609" tIns="192610" rIns="215610" bIns="19260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o-RO" sz="500" kern="1200"/>
            </a:p>
          </p:txBody>
        </p:sp>
        <p:sp>
          <p:nvSpPr>
            <p:cNvPr id="12" name="Formă liberă 11"/>
            <p:cNvSpPr/>
            <p:nvPr/>
          </p:nvSpPr>
          <p:spPr>
            <a:xfrm>
              <a:off x="4830927" y="1725828"/>
              <a:ext cx="435923" cy="1245971"/>
            </a:xfrm>
            <a:custGeom>
              <a:avLst/>
              <a:gdLst>
                <a:gd name="connsiteX0" fmla="*/ 0 w 435923"/>
                <a:gd name="connsiteY0" fmla="*/ 1245971 h 1245971"/>
                <a:gd name="connsiteX1" fmla="*/ 217961 w 435923"/>
                <a:gd name="connsiteY1" fmla="*/ 1245971 h 1245971"/>
                <a:gd name="connsiteX2" fmla="*/ 217961 w 435923"/>
                <a:gd name="connsiteY2" fmla="*/ 0 h 1245971"/>
                <a:gd name="connsiteX3" fmla="*/ 435923 w 435923"/>
                <a:gd name="connsiteY3" fmla="*/ 0 h 124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23" h="1245971">
                  <a:moveTo>
                    <a:pt x="0" y="1245971"/>
                  </a:moveTo>
                  <a:lnTo>
                    <a:pt x="217961" y="1245971"/>
                  </a:lnTo>
                  <a:lnTo>
                    <a:pt x="217961" y="0"/>
                  </a:lnTo>
                  <a:lnTo>
                    <a:pt x="435923" y="0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7661" tIns="589985" rIns="197661" bIns="58998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o-RO" sz="500" kern="1200"/>
            </a:p>
          </p:txBody>
        </p:sp>
        <p:sp>
          <p:nvSpPr>
            <p:cNvPr id="13" name="Formă liberă 12"/>
            <p:cNvSpPr/>
            <p:nvPr/>
          </p:nvSpPr>
          <p:spPr>
            <a:xfrm>
              <a:off x="4830927" y="895181"/>
              <a:ext cx="435923" cy="2076619"/>
            </a:xfrm>
            <a:custGeom>
              <a:avLst/>
              <a:gdLst>
                <a:gd name="connsiteX0" fmla="*/ 0 w 435923"/>
                <a:gd name="connsiteY0" fmla="*/ 2076619 h 2076619"/>
                <a:gd name="connsiteX1" fmla="*/ 217961 w 435923"/>
                <a:gd name="connsiteY1" fmla="*/ 2076619 h 2076619"/>
                <a:gd name="connsiteX2" fmla="*/ 217961 w 435923"/>
                <a:gd name="connsiteY2" fmla="*/ 0 h 2076619"/>
                <a:gd name="connsiteX3" fmla="*/ 435923 w 435923"/>
                <a:gd name="connsiteY3" fmla="*/ 0 h 207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23" h="2076619">
                  <a:moveTo>
                    <a:pt x="0" y="2076619"/>
                  </a:moveTo>
                  <a:lnTo>
                    <a:pt x="217961" y="2076619"/>
                  </a:lnTo>
                  <a:lnTo>
                    <a:pt x="217961" y="0"/>
                  </a:lnTo>
                  <a:lnTo>
                    <a:pt x="435923" y="0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615" tIns="985262" rIns="177614" bIns="985263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o-RO" sz="800" kern="1200"/>
            </a:p>
          </p:txBody>
        </p:sp>
        <p:sp>
          <p:nvSpPr>
            <p:cNvPr id="14" name="Formă liberă 13"/>
            <p:cNvSpPr/>
            <p:nvPr/>
          </p:nvSpPr>
          <p:spPr>
            <a:xfrm rot="16200000">
              <a:off x="2749936" y="2639541"/>
              <a:ext cx="3497464" cy="664518"/>
            </a:xfrm>
            <a:custGeom>
              <a:avLst/>
              <a:gdLst>
                <a:gd name="connsiteX0" fmla="*/ 0 w 3497464"/>
                <a:gd name="connsiteY0" fmla="*/ 0 h 664518"/>
                <a:gd name="connsiteX1" fmla="*/ 3497464 w 3497464"/>
                <a:gd name="connsiteY1" fmla="*/ 0 h 664518"/>
                <a:gd name="connsiteX2" fmla="*/ 3497464 w 3497464"/>
                <a:gd name="connsiteY2" fmla="*/ 664518 h 664518"/>
                <a:gd name="connsiteX3" fmla="*/ 0 w 3497464"/>
                <a:gd name="connsiteY3" fmla="*/ 664518 h 664518"/>
                <a:gd name="connsiteX4" fmla="*/ 0 w 3497464"/>
                <a:gd name="connsiteY4" fmla="*/ 0 h 664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7464" h="664518">
                  <a:moveTo>
                    <a:pt x="0" y="0"/>
                  </a:moveTo>
                  <a:lnTo>
                    <a:pt x="3497464" y="0"/>
                  </a:lnTo>
                  <a:lnTo>
                    <a:pt x="3497464" y="664518"/>
                  </a:lnTo>
                  <a:lnTo>
                    <a:pt x="0" y="6645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4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o-RO" sz="3100" kern="1200" dirty="0" smtClean="0"/>
                <a:t>Tipuri de calculatoare </a:t>
              </a:r>
              <a:endParaRPr lang="ro-RO" sz="3100" kern="1200" dirty="0"/>
            </a:p>
          </p:txBody>
        </p:sp>
        <p:sp>
          <p:nvSpPr>
            <p:cNvPr id="15" name="Formă liberă 14"/>
            <p:cNvSpPr/>
            <p:nvPr/>
          </p:nvSpPr>
          <p:spPr>
            <a:xfrm>
              <a:off x="5266851" y="562921"/>
              <a:ext cx="2179619" cy="664518"/>
            </a:xfrm>
            <a:custGeom>
              <a:avLst/>
              <a:gdLst>
                <a:gd name="connsiteX0" fmla="*/ 0 w 2179619"/>
                <a:gd name="connsiteY0" fmla="*/ 0 h 664518"/>
                <a:gd name="connsiteX1" fmla="*/ 2179619 w 2179619"/>
                <a:gd name="connsiteY1" fmla="*/ 0 h 664518"/>
                <a:gd name="connsiteX2" fmla="*/ 2179619 w 2179619"/>
                <a:gd name="connsiteY2" fmla="*/ 664518 h 664518"/>
                <a:gd name="connsiteX3" fmla="*/ 0 w 2179619"/>
                <a:gd name="connsiteY3" fmla="*/ 664518 h 664518"/>
                <a:gd name="connsiteX4" fmla="*/ 0 w 2179619"/>
                <a:gd name="connsiteY4" fmla="*/ 0 h 664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9619" h="664518">
                  <a:moveTo>
                    <a:pt x="0" y="0"/>
                  </a:moveTo>
                  <a:lnTo>
                    <a:pt x="2179619" y="0"/>
                  </a:lnTo>
                  <a:lnTo>
                    <a:pt x="2179619" y="664518"/>
                  </a:lnTo>
                  <a:lnTo>
                    <a:pt x="0" y="6645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o-RO" sz="2300" kern="1200" dirty="0" err="1" smtClean="0"/>
                <a:t>Supercomputerele</a:t>
              </a:r>
              <a:endParaRPr lang="ro-RO" sz="2300" kern="1200" dirty="0"/>
            </a:p>
          </p:txBody>
        </p:sp>
        <p:sp>
          <p:nvSpPr>
            <p:cNvPr id="16" name="Formă liberă 15"/>
            <p:cNvSpPr/>
            <p:nvPr/>
          </p:nvSpPr>
          <p:spPr>
            <a:xfrm>
              <a:off x="5266851" y="1393569"/>
              <a:ext cx="2179619" cy="664518"/>
            </a:xfrm>
            <a:custGeom>
              <a:avLst/>
              <a:gdLst>
                <a:gd name="connsiteX0" fmla="*/ 0 w 2179619"/>
                <a:gd name="connsiteY0" fmla="*/ 0 h 664518"/>
                <a:gd name="connsiteX1" fmla="*/ 2179619 w 2179619"/>
                <a:gd name="connsiteY1" fmla="*/ 0 h 664518"/>
                <a:gd name="connsiteX2" fmla="*/ 2179619 w 2179619"/>
                <a:gd name="connsiteY2" fmla="*/ 664518 h 664518"/>
                <a:gd name="connsiteX3" fmla="*/ 0 w 2179619"/>
                <a:gd name="connsiteY3" fmla="*/ 664518 h 664518"/>
                <a:gd name="connsiteX4" fmla="*/ 0 w 2179619"/>
                <a:gd name="connsiteY4" fmla="*/ 0 h 664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9619" h="664518">
                  <a:moveTo>
                    <a:pt x="0" y="0"/>
                  </a:moveTo>
                  <a:lnTo>
                    <a:pt x="2179619" y="0"/>
                  </a:lnTo>
                  <a:lnTo>
                    <a:pt x="2179619" y="664518"/>
                  </a:lnTo>
                  <a:lnTo>
                    <a:pt x="0" y="6645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o-RO" sz="2300" kern="1200" dirty="0" err="1" smtClean="0"/>
                <a:t>Mainframe</a:t>
              </a:r>
              <a:endParaRPr lang="ro-RO" sz="2300" kern="1200" dirty="0"/>
            </a:p>
          </p:txBody>
        </p:sp>
        <p:sp>
          <p:nvSpPr>
            <p:cNvPr id="17" name="Formă liberă 16"/>
            <p:cNvSpPr/>
            <p:nvPr/>
          </p:nvSpPr>
          <p:spPr>
            <a:xfrm>
              <a:off x="5266851" y="2224217"/>
              <a:ext cx="2179619" cy="664518"/>
            </a:xfrm>
            <a:custGeom>
              <a:avLst/>
              <a:gdLst>
                <a:gd name="connsiteX0" fmla="*/ 0 w 2179619"/>
                <a:gd name="connsiteY0" fmla="*/ 0 h 664518"/>
                <a:gd name="connsiteX1" fmla="*/ 2179619 w 2179619"/>
                <a:gd name="connsiteY1" fmla="*/ 0 h 664518"/>
                <a:gd name="connsiteX2" fmla="*/ 2179619 w 2179619"/>
                <a:gd name="connsiteY2" fmla="*/ 664518 h 664518"/>
                <a:gd name="connsiteX3" fmla="*/ 0 w 2179619"/>
                <a:gd name="connsiteY3" fmla="*/ 664518 h 664518"/>
                <a:gd name="connsiteX4" fmla="*/ 0 w 2179619"/>
                <a:gd name="connsiteY4" fmla="*/ 0 h 664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9619" h="664518">
                  <a:moveTo>
                    <a:pt x="0" y="0"/>
                  </a:moveTo>
                  <a:lnTo>
                    <a:pt x="2179619" y="0"/>
                  </a:lnTo>
                  <a:lnTo>
                    <a:pt x="2179619" y="664518"/>
                  </a:lnTo>
                  <a:lnTo>
                    <a:pt x="0" y="6645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o-RO" sz="2300" kern="1200" dirty="0" smtClean="0"/>
                <a:t>Mini-calculatoarele</a:t>
              </a:r>
            </a:p>
          </p:txBody>
        </p:sp>
        <p:sp>
          <p:nvSpPr>
            <p:cNvPr id="18" name="Formă liberă 17"/>
            <p:cNvSpPr/>
            <p:nvPr/>
          </p:nvSpPr>
          <p:spPr>
            <a:xfrm>
              <a:off x="5266851" y="3054865"/>
              <a:ext cx="2179619" cy="664518"/>
            </a:xfrm>
            <a:custGeom>
              <a:avLst/>
              <a:gdLst>
                <a:gd name="connsiteX0" fmla="*/ 0 w 2179619"/>
                <a:gd name="connsiteY0" fmla="*/ 0 h 664518"/>
                <a:gd name="connsiteX1" fmla="*/ 2179619 w 2179619"/>
                <a:gd name="connsiteY1" fmla="*/ 0 h 664518"/>
                <a:gd name="connsiteX2" fmla="*/ 2179619 w 2179619"/>
                <a:gd name="connsiteY2" fmla="*/ 664518 h 664518"/>
                <a:gd name="connsiteX3" fmla="*/ 0 w 2179619"/>
                <a:gd name="connsiteY3" fmla="*/ 664518 h 664518"/>
                <a:gd name="connsiteX4" fmla="*/ 0 w 2179619"/>
                <a:gd name="connsiteY4" fmla="*/ 0 h 664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9619" h="664518">
                  <a:moveTo>
                    <a:pt x="0" y="0"/>
                  </a:moveTo>
                  <a:lnTo>
                    <a:pt x="2179619" y="0"/>
                  </a:lnTo>
                  <a:lnTo>
                    <a:pt x="2179619" y="664518"/>
                  </a:lnTo>
                  <a:lnTo>
                    <a:pt x="0" y="6645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o-RO" sz="2300" kern="1200" dirty="0" smtClean="0"/>
                <a:t>Serverele</a:t>
              </a:r>
              <a:endParaRPr lang="ro-RO" sz="2300" kern="1200" dirty="0" smtClean="0"/>
            </a:p>
          </p:txBody>
        </p:sp>
        <p:sp>
          <p:nvSpPr>
            <p:cNvPr id="19" name="Formă liberă 18"/>
            <p:cNvSpPr/>
            <p:nvPr/>
          </p:nvSpPr>
          <p:spPr>
            <a:xfrm>
              <a:off x="5266851" y="3885513"/>
              <a:ext cx="2179619" cy="664518"/>
            </a:xfrm>
            <a:custGeom>
              <a:avLst/>
              <a:gdLst>
                <a:gd name="connsiteX0" fmla="*/ 0 w 2179619"/>
                <a:gd name="connsiteY0" fmla="*/ 0 h 664518"/>
                <a:gd name="connsiteX1" fmla="*/ 2179619 w 2179619"/>
                <a:gd name="connsiteY1" fmla="*/ 0 h 664518"/>
                <a:gd name="connsiteX2" fmla="*/ 2179619 w 2179619"/>
                <a:gd name="connsiteY2" fmla="*/ 664518 h 664518"/>
                <a:gd name="connsiteX3" fmla="*/ 0 w 2179619"/>
                <a:gd name="connsiteY3" fmla="*/ 664518 h 664518"/>
                <a:gd name="connsiteX4" fmla="*/ 0 w 2179619"/>
                <a:gd name="connsiteY4" fmla="*/ 0 h 664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9619" h="664518">
                  <a:moveTo>
                    <a:pt x="0" y="0"/>
                  </a:moveTo>
                  <a:lnTo>
                    <a:pt x="2179619" y="0"/>
                  </a:lnTo>
                  <a:lnTo>
                    <a:pt x="2179619" y="664518"/>
                  </a:lnTo>
                  <a:lnTo>
                    <a:pt x="0" y="6645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o-RO" sz="2300" kern="1200" dirty="0" smtClean="0"/>
                <a:t>Calculatoarele personale</a:t>
              </a:r>
              <a:endParaRPr lang="ro-RO" sz="2300" kern="1200" dirty="0" smtClean="0"/>
            </a:p>
          </p:txBody>
        </p:sp>
        <p:sp>
          <p:nvSpPr>
            <p:cNvPr id="20" name="Formă liberă 19"/>
            <p:cNvSpPr/>
            <p:nvPr/>
          </p:nvSpPr>
          <p:spPr>
            <a:xfrm>
              <a:off x="5266851" y="4716160"/>
              <a:ext cx="2179619" cy="664518"/>
            </a:xfrm>
            <a:custGeom>
              <a:avLst/>
              <a:gdLst>
                <a:gd name="connsiteX0" fmla="*/ 0 w 2179619"/>
                <a:gd name="connsiteY0" fmla="*/ 0 h 664518"/>
                <a:gd name="connsiteX1" fmla="*/ 2179619 w 2179619"/>
                <a:gd name="connsiteY1" fmla="*/ 0 h 664518"/>
                <a:gd name="connsiteX2" fmla="*/ 2179619 w 2179619"/>
                <a:gd name="connsiteY2" fmla="*/ 664518 h 664518"/>
                <a:gd name="connsiteX3" fmla="*/ 0 w 2179619"/>
                <a:gd name="connsiteY3" fmla="*/ 664518 h 664518"/>
                <a:gd name="connsiteX4" fmla="*/ 0 w 2179619"/>
                <a:gd name="connsiteY4" fmla="*/ 0 h 664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9619" h="664518">
                  <a:moveTo>
                    <a:pt x="0" y="0"/>
                  </a:moveTo>
                  <a:lnTo>
                    <a:pt x="2179619" y="0"/>
                  </a:lnTo>
                  <a:lnTo>
                    <a:pt x="2179619" y="664518"/>
                  </a:lnTo>
                  <a:lnTo>
                    <a:pt x="0" y="66451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o-RO" sz="2300" kern="1200" dirty="0" smtClean="0"/>
                <a:t>Sisteme integrate</a:t>
              </a:r>
              <a:endParaRPr lang="ro-RO" sz="2300" kern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266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957943"/>
          </a:xfrm>
        </p:spPr>
        <p:txBody>
          <a:bodyPr/>
          <a:lstStyle/>
          <a:p>
            <a:r>
              <a:rPr lang="ro-RO" dirty="0" smtClean="0"/>
              <a:t>                   Supercalculatoarele</a:t>
            </a:r>
            <a:endParaRPr lang="ro-RO" dirty="0"/>
          </a:p>
        </p:txBody>
      </p:sp>
      <p:sp>
        <p:nvSpPr>
          <p:cNvPr id="11" name="Substituent text 10"/>
          <p:cNvSpPr>
            <a:spLocks noGrp="1"/>
          </p:cNvSpPr>
          <p:nvPr>
            <p:ph type="body" sz="half" idx="2"/>
          </p:nvPr>
        </p:nvSpPr>
        <p:spPr>
          <a:xfrm>
            <a:off x="1142998" y="1384663"/>
            <a:ext cx="9904413" cy="4872445"/>
          </a:xfrm>
        </p:spPr>
        <p:txBody>
          <a:bodyPr>
            <a:normAutofit fontScale="25000" lnSpcReduction="20000"/>
          </a:bodyPr>
          <a:lstStyle/>
          <a:p>
            <a:endParaRPr lang="ro-RO" dirty="0" smtClean="0"/>
          </a:p>
          <a:p>
            <a:endParaRPr lang="ro-RO" dirty="0"/>
          </a:p>
          <a:p>
            <a:r>
              <a:rPr lang="ro-RO" dirty="0" smtClean="0"/>
              <a:t>        </a:t>
            </a:r>
          </a:p>
          <a:p>
            <a:endParaRPr lang="ro-RO" dirty="0"/>
          </a:p>
          <a:p>
            <a:r>
              <a:rPr lang="ro-RO" sz="6800" dirty="0" smtClean="0"/>
              <a:t>Acestea </a:t>
            </a:r>
            <a:r>
              <a:rPr lang="ro-RO" sz="6800" dirty="0"/>
              <a:t>sunt, fără îndoială, cele mai puternice din punct de vedere al vitezei și acurateței</a:t>
            </a:r>
            <a:r>
              <a:rPr lang="ro-RO" sz="6800" dirty="0" smtClean="0"/>
              <a:t>.</a:t>
            </a:r>
          </a:p>
          <a:p>
            <a:r>
              <a:rPr lang="ro-RO" sz="6800" dirty="0" smtClean="0"/>
              <a:t>Ei </a:t>
            </a:r>
            <a:r>
              <a:rPr lang="ro-RO" sz="6800" dirty="0" smtClean="0"/>
              <a:t>sunt capabili să execute trilioane de instrucțiuni pe secundă, care sunt calculați în operațiuni în virgulă mobilă pe secundă (FLOPS).</a:t>
            </a:r>
          </a:p>
          <a:p>
            <a:r>
              <a:rPr lang="ro-RO" sz="6800" dirty="0" smtClean="0"/>
              <a:t>Sistemul de calcul al supercalculatoarelor înseamnă că mașinile</a:t>
            </a:r>
          </a:p>
          <a:p>
            <a:r>
              <a:rPr lang="ro-RO" sz="6800" dirty="0" smtClean="0"/>
              <a:t>Utilizează mai multe procesoare într-un singur sistem.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6800" dirty="0" smtClean="0"/>
              <a:t>În domeniul științei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6800" dirty="0" smtClean="0"/>
              <a:t>În </a:t>
            </a:r>
            <a:r>
              <a:rPr lang="ro-RO" sz="6800" dirty="0" err="1" smtClean="0"/>
              <a:t>militarie</a:t>
            </a:r>
            <a:r>
              <a:rPr lang="ro-RO" sz="68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6800" dirty="0" smtClean="0"/>
              <a:t>Criptarea si decriptarea datelor sensibile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6800" dirty="0" smtClean="0"/>
              <a:t>Efectuarea jocurilor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6800" dirty="0" smtClean="0"/>
              <a:t>În meteorologie </a:t>
            </a:r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14" name="Dreptunghi rotunjit 13"/>
          <p:cNvSpPr/>
          <p:nvPr/>
        </p:nvSpPr>
        <p:spPr>
          <a:xfrm>
            <a:off x="6751682" y="2342606"/>
            <a:ext cx="4129677" cy="13933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 </a:t>
            </a:r>
            <a:r>
              <a:rPr lang="ro-RO" dirty="0"/>
              <a:t> FLOPS reprezintă o unitate de măsură a puterii (= a vitezei) de calcul a unui </a:t>
            </a:r>
            <a:r>
              <a:rPr lang="ro-RO" dirty="0" smtClean="0"/>
              <a:t>calculator sau </a:t>
            </a:r>
            <a:r>
              <a:rPr lang="ro-RO" dirty="0"/>
              <a:t>sistem de calcul, măsurând numărul maxim de operații în </a:t>
            </a:r>
            <a:r>
              <a:rPr lang="ro-RO" dirty="0" smtClean="0"/>
              <a:t>virgulă mobilă.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1026" name="Picture 2" descr="Tianhe-2 was the fastest supercomputer in 2013 - 2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82" y="3898886"/>
            <a:ext cx="3774803" cy="241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5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814251"/>
          </a:xfrm>
        </p:spPr>
        <p:txBody>
          <a:bodyPr/>
          <a:lstStyle/>
          <a:p>
            <a:r>
              <a:rPr lang="ro-RO" dirty="0" smtClean="0"/>
              <a:t>                              </a:t>
            </a:r>
            <a:r>
              <a:rPr lang="ro-RO" dirty="0" err="1" smtClean="0"/>
              <a:t>Mainframe</a:t>
            </a:r>
            <a:r>
              <a:rPr lang="ro-RO" dirty="0" smtClean="0"/>
              <a:t> 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sz="half" idx="2"/>
          </p:nvPr>
        </p:nvSpPr>
        <p:spPr>
          <a:xfrm>
            <a:off x="1141410" y="1423851"/>
            <a:ext cx="9904459" cy="4702629"/>
          </a:xfrm>
        </p:spPr>
        <p:txBody>
          <a:bodyPr>
            <a:normAutofit fontScale="55000" lnSpcReduction="20000"/>
          </a:bodyPr>
          <a:lstStyle/>
          <a:p>
            <a:endParaRPr lang="ro-RO" sz="3100" dirty="0" smtClean="0"/>
          </a:p>
          <a:p>
            <a:r>
              <a:rPr lang="ro-RO" sz="3100" dirty="0" smtClean="0"/>
              <a:t>Ele sunt folosite în </a:t>
            </a:r>
            <a:r>
              <a:rPr lang="ro-RO" sz="3100" dirty="0" err="1" smtClean="0"/>
              <a:t>organizții</a:t>
            </a:r>
            <a:r>
              <a:rPr lang="ro-RO" sz="3100" dirty="0" smtClean="0"/>
              <a:t> mari unde mii de </a:t>
            </a:r>
            <a:r>
              <a:rPr lang="ro-RO" sz="3100" dirty="0" smtClean="0"/>
              <a:t>clienți</a:t>
            </a:r>
          </a:p>
          <a:p>
            <a:r>
              <a:rPr lang="ro-RO" sz="3100" dirty="0" smtClean="0"/>
              <a:t> </a:t>
            </a:r>
            <a:r>
              <a:rPr lang="ro-RO" sz="3100" dirty="0" smtClean="0"/>
              <a:t>trebuie să acceseze simultan datele</a:t>
            </a:r>
            <a:r>
              <a:rPr lang="en-US" sz="3100" dirty="0" smtClean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100" dirty="0" err="1" smtClean="0"/>
              <a:t>Efectuarea</a:t>
            </a:r>
            <a:r>
              <a:rPr lang="en-US" sz="3100" dirty="0" smtClean="0"/>
              <a:t> </a:t>
            </a:r>
            <a:r>
              <a:rPr lang="en-US" sz="3100" dirty="0" err="1" smtClean="0"/>
              <a:t>retragerilor</a:t>
            </a:r>
            <a:r>
              <a:rPr lang="en-US" sz="3100" dirty="0" smtClean="0"/>
              <a:t> de </a:t>
            </a:r>
            <a:endParaRPr lang="ro-RO" sz="3100" dirty="0" smtClean="0"/>
          </a:p>
          <a:p>
            <a:r>
              <a:rPr lang="en-US" sz="3100" dirty="0" err="1" smtClean="0"/>
              <a:t>numerar</a:t>
            </a:r>
            <a:r>
              <a:rPr lang="en-US" sz="3100" dirty="0" smtClean="0"/>
              <a:t> </a:t>
            </a:r>
            <a:r>
              <a:rPr lang="ro-RO" sz="3100" dirty="0" smtClean="0"/>
              <a:t>și depozitelor ATM</a:t>
            </a:r>
            <a:endParaRPr lang="en-US" sz="3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3100" dirty="0" smtClean="0"/>
              <a:t>Tranziții de afaceri care </a:t>
            </a:r>
            <a:r>
              <a:rPr lang="ro-RO" sz="3100" dirty="0" smtClean="0"/>
              <a:t>utilizează</a:t>
            </a:r>
          </a:p>
          <a:p>
            <a:r>
              <a:rPr lang="ro-RO" sz="3100" dirty="0" smtClean="0"/>
              <a:t> </a:t>
            </a:r>
            <a:r>
              <a:rPr lang="ro-RO" sz="3100" dirty="0" smtClean="0"/>
              <a:t>carduri de credit</a:t>
            </a:r>
            <a:endParaRPr lang="en-US" sz="3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3100" dirty="0" smtClean="0"/>
              <a:t>Stocare în </a:t>
            </a:r>
            <a:r>
              <a:rPr lang="ro-RO" sz="3100" dirty="0" err="1" smtClean="0"/>
              <a:t>cloud</a:t>
            </a:r>
            <a:endParaRPr lang="en-US" sz="3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3100" dirty="0" smtClean="0"/>
              <a:t>Realizarea programărilor și înregistrărilor de </a:t>
            </a:r>
            <a:r>
              <a:rPr lang="ro-RO" sz="3100" dirty="0" smtClean="0"/>
              <a:t>călătorie</a:t>
            </a:r>
          </a:p>
          <a:p>
            <a:r>
              <a:rPr lang="ro-RO" sz="3100" dirty="0" smtClean="0"/>
              <a:t> </a:t>
            </a:r>
            <a:r>
              <a:rPr lang="ro-RO" sz="3100" dirty="0" smtClean="0"/>
              <a:t>pentru companiile aeriene</a:t>
            </a:r>
            <a:endParaRPr lang="en-US" sz="31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3100" dirty="0" smtClean="0"/>
              <a:t>Manipularea și colectarea datelor pentru recensământ </a:t>
            </a:r>
            <a:r>
              <a:rPr lang="ro-RO" sz="3100" dirty="0" smtClean="0"/>
              <a:t>și</a:t>
            </a:r>
          </a:p>
          <a:p>
            <a:r>
              <a:rPr lang="ro-RO" sz="3100" dirty="0" smtClean="0"/>
              <a:t> </a:t>
            </a:r>
            <a:r>
              <a:rPr lang="ro-RO" sz="3100" dirty="0" smtClean="0"/>
              <a:t>scopuri electorale</a:t>
            </a:r>
            <a:endParaRPr lang="en-US" sz="3100" dirty="0"/>
          </a:p>
          <a:p>
            <a:endParaRPr lang="en-US" sz="2300" dirty="0" smtClean="0"/>
          </a:p>
          <a:p>
            <a:endParaRPr lang="ro-RO" dirty="0"/>
          </a:p>
        </p:txBody>
      </p:sp>
      <p:pic>
        <p:nvPicPr>
          <p:cNvPr id="2050" name="Picture 2" descr="IBM System z9 mainframe is a large size computer 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740" y="1423851"/>
            <a:ext cx="2956575" cy="453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97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232804" y="174614"/>
            <a:ext cx="9906001" cy="896542"/>
          </a:xfrm>
        </p:spPr>
        <p:txBody>
          <a:bodyPr/>
          <a:lstStyle/>
          <a:p>
            <a:r>
              <a:rPr lang="ro-RO" dirty="0" smtClean="0"/>
              <a:t>                      minicomputerele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sz="half" idx="2"/>
          </p:nvPr>
        </p:nvSpPr>
        <p:spPr>
          <a:xfrm>
            <a:off x="1128301" y="1071156"/>
            <a:ext cx="9904505" cy="5172890"/>
          </a:xfrm>
        </p:spPr>
        <p:txBody>
          <a:bodyPr/>
          <a:lstStyle/>
          <a:p>
            <a:r>
              <a:rPr lang="ro-RO" dirty="0"/>
              <a:t/>
            </a:r>
            <a:br>
              <a:rPr lang="ro-RO" dirty="0"/>
            </a:br>
            <a:r>
              <a:rPr lang="ro-RO" dirty="0"/>
              <a:t>Minicomputerele sunt dispozitive cu scop general fără costurile monumentale asociate cu un sistem mai mare. Puterea lor de procesare este sub cea a sistemelor </a:t>
            </a:r>
            <a:r>
              <a:rPr lang="ro-RO" dirty="0" err="1"/>
              <a:t>mainframe</a:t>
            </a:r>
            <a:r>
              <a:rPr lang="ro-RO" dirty="0"/>
              <a:t>, dar mai presus de capacitățile computerelor personale</a:t>
            </a:r>
            <a:r>
              <a:rPr lang="ro-RO" dirty="0" smtClean="0"/>
              <a:t>.</a:t>
            </a:r>
            <a:endParaRPr lang="en-US" dirty="0" smtClean="0"/>
          </a:p>
          <a:p>
            <a:r>
              <a:rPr lang="en-US" b="1" dirty="0" err="1" smtClean="0"/>
              <a:t>Sunt</a:t>
            </a:r>
            <a:r>
              <a:rPr lang="en-US" b="1" dirty="0" smtClean="0"/>
              <a:t> </a:t>
            </a:r>
            <a:r>
              <a:rPr lang="en-US" b="1" dirty="0" err="1" smtClean="0"/>
              <a:t>folosite</a:t>
            </a:r>
            <a:r>
              <a:rPr lang="en-US" b="1" dirty="0" smtClean="0"/>
              <a:t> </a:t>
            </a:r>
            <a:r>
              <a:rPr lang="ro-RO" b="1" dirty="0" smtClean="0"/>
              <a:t>în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ro-RO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Aplicații dedicate pentru grafică și design de calculator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Distribuirea timpului, pentru a permite mai multor                               </a:t>
            </a:r>
          </a:p>
          <a:p>
            <a:r>
              <a:rPr lang="ro-RO" dirty="0"/>
              <a:t>u</a:t>
            </a:r>
            <a:r>
              <a:rPr lang="ro-RO" dirty="0" smtClean="0"/>
              <a:t>tilizatori să interacționeze simultan într-un singur sistem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Controlul</a:t>
            </a:r>
            <a:r>
              <a:rPr lang="en-US" dirty="0" smtClean="0"/>
              <a:t> </a:t>
            </a:r>
            <a:r>
              <a:rPr lang="ro-RO" dirty="0" smtClean="0"/>
              <a:t>și monitorizarea activităților de producție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Monitorizarea și controlul echipamentelor de control</a:t>
            </a:r>
          </a:p>
          <a:p>
            <a:endParaRPr lang="ro-RO" dirty="0"/>
          </a:p>
        </p:txBody>
      </p:sp>
      <p:pic>
        <p:nvPicPr>
          <p:cNvPr id="7" name="I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939" y="2219984"/>
            <a:ext cx="3163718" cy="376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2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41364" y="396682"/>
            <a:ext cx="9906001" cy="909604"/>
          </a:xfrm>
        </p:spPr>
        <p:txBody>
          <a:bodyPr/>
          <a:lstStyle/>
          <a:p>
            <a:r>
              <a:rPr lang="ro-RO" dirty="0" smtClean="0"/>
              <a:t>                               Serverele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sz="half" idx="2"/>
          </p:nvPr>
        </p:nvSpPr>
        <p:spPr>
          <a:xfrm>
            <a:off x="1141364" y="1306286"/>
            <a:ext cx="9904505" cy="4492013"/>
          </a:xfrm>
        </p:spPr>
        <p:txBody>
          <a:bodyPr/>
          <a:lstStyle/>
          <a:p>
            <a:r>
              <a:rPr lang="ro-RO" dirty="0"/>
              <a:t/>
            </a:r>
            <a:br>
              <a:rPr lang="ro-RO" dirty="0"/>
            </a:br>
            <a:r>
              <a:rPr lang="ro-RO" dirty="0"/>
              <a:t>Acestea sunt tipurile de computere folosite pentru a furniza resurse, servicii și funcționalitate calculatoarelor client într-un model de rețea server-client. Resursele furnizate se bazează pe funcțiile unui anumit server, care se pot încadra în aceste </a:t>
            </a:r>
            <a:r>
              <a:rPr lang="ro-RO" dirty="0" smtClean="0"/>
              <a:t>categorii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Server de fișiere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Server de baze de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Server de imprimare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Servere FTP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Server de aplicație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Web server</a:t>
            </a:r>
            <a:endParaRPr lang="ro-RO" dirty="0"/>
          </a:p>
        </p:txBody>
      </p:sp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56" y="2728538"/>
            <a:ext cx="6466113" cy="310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4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/>
          <p:cNvSpPr>
            <a:spLocks noGrp="1"/>
          </p:cNvSpPr>
          <p:nvPr>
            <p:ph type="title"/>
          </p:nvPr>
        </p:nvSpPr>
        <p:spPr>
          <a:xfrm>
            <a:off x="1141410" y="300445"/>
            <a:ext cx="9906001" cy="927463"/>
          </a:xfrm>
        </p:spPr>
        <p:txBody>
          <a:bodyPr/>
          <a:lstStyle/>
          <a:p>
            <a:r>
              <a:rPr lang="ro-RO" dirty="0" smtClean="0"/>
              <a:t>               Calculatoarele personale</a:t>
            </a:r>
            <a:endParaRPr lang="ro-RO" dirty="0"/>
          </a:p>
        </p:txBody>
      </p:sp>
      <p:sp>
        <p:nvSpPr>
          <p:cNvPr id="12" name="Substituent text 11"/>
          <p:cNvSpPr>
            <a:spLocks noGrp="1"/>
          </p:cNvSpPr>
          <p:nvPr>
            <p:ph type="body" sz="half" idx="2"/>
          </p:nvPr>
        </p:nvSpPr>
        <p:spPr>
          <a:xfrm>
            <a:off x="1141364" y="1227908"/>
            <a:ext cx="9904505" cy="4570391"/>
          </a:xfrm>
        </p:spPr>
        <p:txBody>
          <a:bodyPr>
            <a:normAutofit/>
          </a:bodyPr>
          <a:lstStyle/>
          <a:p>
            <a:r>
              <a:rPr lang="ro-RO" dirty="0" smtClean="0"/>
              <a:t>Microcomputerele sunt cele mai mici, mai puțin costisitoare și cele mai utilizate tipuri de calculatoare.</a:t>
            </a:r>
          </a:p>
          <a:p>
            <a:r>
              <a:rPr lang="ro-RO" dirty="0" smtClean="0"/>
              <a:t>Ele au o memorie mică, o putere de procesare mai mică și sunt fizic mai mici.</a:t>
            </a:r>
          </a:p>
          <a:p>
            <a:r>
              <a:rPr lang="ro-RO" dirty="0"/>
              <a:t/>
            </a:r>
            <a:br>
              <a:rPr lang="ro-RO" dirty="0"/>
            </a:br>
            <a:r>
              <a:rPr lang="ro-RO" dirty="0"/>
              <a:t>Sistemul de operare folosit în </a:t>
            </a:r>
            <a:r>
              <a:rPr lang="ro-RO" dirty="0" smtClean="0"/>
              <a:t>calculatoarele                     </a:t>
            </a:r>
            <a:r>
              <a:rPr lang="ro-RO" dirty="0" err="1" smtClean="0"/>
              <a:t>Calculatoarele</a:t>
            </a:r>
            <a:r>
              <a:rPr lang="ro-RO" dirty="0" smtClean="0"/>
              <a:t> personale includ </a:t>
            </a:r>
            <a:r>
              <a:rPr lang="en-US" dirty="0" smtClean="0"/>
              <a:t>:</a:t>
            </a:r>
            <a:endParaRPr lang="ro-RO" dirty="0" smtClean="0"/>
          </a:p>
          <a:p>
            <a:r>
              <a:rPr lang="ro-RO" dirty="0" smtClean="0"/>
              <a:t> </a:t>
            </a:r>
            <a:r>
              <a:rPr lang="ro-RO" dirty="0"/>
              <a:t>personale variază, dar cele comune </a:t>
            </a:r>
            <a:r>
              <a:rPr lang="ro-RO" dirty="0" err="1" smtClean="0"/>
              <a:t>inclu</a:t>
            </a:r>
            <a:r>
              <a:rPr lang="en-US" dirty="0" smtClean="0"/>
              <a:t>d : </a:t>
            </a:r>
            <a:r>
              <a:rPr lang="ro-RO" dirty="0" smtClean="0"/>
              <a:t>                     Calculatoarele desktop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Windows</a:t>
            </a:r>
            <a:r>
              <a:rPr lang="ro-RO" dirty="0" smtClean="0"/>
              <a:t>                                                                    Computerele mobile (laptop, </a:t>
            </a:r>
            <a:r>
              <a:rPr lang="ro-RO" dirty="0" err="1" smtClean="0"/>
              <a:t>tabletela</a:t>
            </a:r>
            <a:r>
              <a:rPr lang="ro-RO" dirty="0" smtClean="0"/>
              <a:t>,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Mac OS </a:t>
            </a:r>
            <a:r>
              <a:rPr lang="pt-BR" dirty="0" smtClean="0"/>
              <a:t>X</a:t>
            </a:r>
            <a:r>
              <a:rPr lang="ro-RO" dirty="0" smtClean="0"/>
              <a:t>                                                                   </a:t>
            </a:r>
            <a:r>
              <a:rPr lang="ro-RO" dirty="0" err="1" smtClean="0"/>
              <a:t>smartphone</a:t>
            </a:r>
            <a:r>
              <a:rPr lang="ro-RO" dirty="0" smtClean="0"/>
              <a:t>)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Linux</a:t>
            </a:r>
            <a:r>
              <a:rPr lang="ro-RO" dirty="0" smtClean="0"/>
              <a:t>                                                                           Calculatoarele portabile (</a:t>
            </a:r>
            <a:r>
              <a:rPr lang="ro-RO" dirty="0" err="1" smtClean="0"/>
              <a:t>Smartwathces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IOS</a:t>
            </a:r>
            <a:r>
              <a:rPr lang="ro-RO" dirty="0" smtClean="0"/>
              <a:t>                                                                             </a:t>
            </a:r>
            <a:r>
              <a:rPr lang="ro-RO" dirty="0" err="1" smtClean="0"/>
              <a:t>smartweare</a:t>
            </a:r>
            <a:r>
              <a:rPr lang="ro-RO" dirty="0" smtClean="0"/>
              <a:t>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Android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4466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41410" y="561704"/>
            <a:ext cx="9906001" cy="666206"/>
          </a:xfrm>
        </p:spPr>
        <p:txBody>
          <a:bodyPr/>
          <a:lstStyle/>
          <a:p>
            <a:r>
              <a:rPr lang="ro-RO" dirty="0" smtClean="0"/>
              <a:t>                      Sisteme integrate 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sz="half" idx="2"/>
          </p:nvPr>
        </p:nvSpPr>
        <p:spPr>
          <a:xfrm>
            <a:off x="1141364" y="1227910"/>
            <a:ext cx="9904505" cy="4846319"/>
          </a:xfrm>
        </p:spPr>
        <p:txBody>
          <a:bodyPr numCol="1"/>
          <a:lstStyle/>
          <a:p>
            <a:r>
              <a:rPr lang="ro-RO" dirty="0"/>
              <a:t/>
            </a:r>
            <a:br>
              <a:rPr lang="ro-RO" dirty="0"/>
            </a:br>
            <a:r>
              <a:rPr lang="ro-RO" dirty="0"/>
              <a:t>Acestea sunt sisteme bazate pe computere, care sunt componente electronice independente concepute pentru a efectua sarcini de calcul dedicate. Nu sunt instalații de uz general, cum ar fi computerul personal. De fapt, ele sunt computere care nu par </a:t>
            </a:r>
            <a:r>
              <a:rPr lang="ro-RO" dirty="0" smtClean="0"/>
              <a:t>întotdeauna computere.</a:t>
            </a:r>
          </a:p>
          <a:p>
            <a:r>
              <a:rPr lang="ro-RO" b="1" dirty="0" smtClean="0"/>
              <a:t>Dispozitivele populare </a:t>
            </a:r>
            <a:r>
              <a:rPr lang="ro-RO" b="1" dirty="0"/>
              <a:t>care pot fi clasificate în sistemele încorporate sunt enumerate mai </a:t>
            </a:r>
            <a:r>
              <a:rPr lang="ro-RO" b="1" dirty="0" smtClean="0"/>
              <a:t>jos</a:t>
            </a:r>
          </a:p>
          <a:p>
            <a:r>
              <a:rPr lang="ro-RO" dirty="0"/>
              <a:t> Mp3 playere, DVD playere, Imprimante</a:t>
            </a:r>
            <a:r>
              <a:rPr lang="ro-RO" dirty="0" smtClean="0"/>
              <a:t>,</a:t>
            </a:r>
          </a:p>
          <a:p>
            <a:r>
              <a:rPr lang="ro-RO" dirty="0" smtClean="0"/>
              <a:t> </a:t>
            </a:r>
            <a:r>
              <a:rPr lang="ro-RO" dirty="0"/>
              <a:t>Dispozitive USB cum ar fi dongle de internet</a:t>
            </a:r>
            <a:r>
              <a:rPr lang="ro-RO" dirty="0" smtClean="0"/>
              <a:t>,</a:t>
            </a:r>
          </a:p>
          <a:p>
            <a:r>
              <a:rPr lang="ro-RO" dirty="0" smtClean="0"/>
              <a:t> </a:t>
            </a:r>
            <a:r>
              <a:rPr lang="ro-RO" dirty="0"/>
              <a:t>Termostate, Calculatoare, Camere digitale, Mașini ATM</a:t>
            </a:r>
            <a:r>
              <a:rPr lang="ro-RO" dirty="0" smtClean="0"/>
              <a:t>,</a:t>
            </a:r>
          </a:p>
          <a:p>
            <a:r>
              <a:rPr lang="ro-RO" dirty="0" smtClean="0"/>
              <a:t> </a:t>
            </a:r>
            <a:r>
              <a:rPr lang="ro-RO" dirty="0"/>
              <a:t>Console pentru jocuri video, </a:t>
            </a:r>
            <a:r>
              <a:rPr lang="ro-RO" dirty="0" err="1"/>
              <a:t>Routere</a:t>
            </a:r>
            <a:r>
              <a:rPr lang="ro-RO" dirty="0"/>
              <a:t> și periferice de rețea, </a:t>
            </a:r>
            <a:endParaRPr lang="ro-RO" dirty="0" smtClean="0"/>
          </a:p>
          <a:p>
            <a:r>
              <a:rPr lang="ro-RO" dirty="0" smtClean="0"/>
              <a:t>Accesorii </a:t>
            </a:r>
            <a:r>
              <a:rPr lang="ro-RO" dirty="0"/>
              <a:t>pentru carduri și periferice pentru calculatoare</a:t>
            </a:r>
            <a:r>
              <a:rPr lang="ro-RO" dirty="0" smtClean="0"/>
              <a:t>, </a:t>
            </a:r>
          </a:p>
          <a:p>
            <a:r>
              <a:rPr lang="ro-RO" dirty="0" smtClean="0"/>
              <a:t>Ceasuri </a:t>
            </a:r>
            <a:r>
              <a:rPr lang="ro-RO" dirty="0"/>
              <a:t>digitale</a:t>
            </a:r>
          </a:p>
          <a:p>
            <a:endParaRPr lang="ro-RO" b="1" dirty="0" smtClean="0"/>
          </a:p>
        </p:txBody>
      </p:sp>
      <p:pic>
        <p:nvPicPr>
          <p:cNvPr id="4" name="I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74" y="3350079"/>
            <a:ext cx="4213995" cy="252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74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3272</TotalTime>
  <Words>330</Words>
  <Application>Microsoft Office PowerPoint</Application>
  <PresentationFormat>Ecran lat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Clasificarea calculatoarelor  dispozitive intrare-ieșire </vt:lpstr>
      <vt:lpstr>             Clasificarea calculatoarelor </vt:lpstr>
      <vt:lpstr>Diferite tipuri de computere pot fi grupate in 6 categorii</vt:lpstr>
      <vt:lpstr>                   Supercalculatoarele</vt:lpstr>
      <vt:lpstr>                              Mainframe </vt:lpstr>
      <vt:lpstr>                      minicomputerele</vt:lpstr>
      <vt:lpstr>                               Serverele</vt:lpstr>
      <vt:lpstr>               Calculatoarele personale</vt:lpstr>
      <vt:lpstr>                      Sisteme integrate </vt:lpstr>
      <vt:lpstr>                   Dispozitive intrare-ieșire</vt:lpstr>
      <vt:lpstr> Unitatea floppy disk</vt:lpstr>
      <vt:lpstr>  Modem-urile </vt:lpstr>
      <vt:lpstr>Placa de sunet</vt:lpstr>
      <vt:lpstr>                            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Clasificarea calculatoarelor  Generații de calculatoare dispozitive intrare-ieșire</dc:title>
  <dc:creator>kirova yana</dc:creator>
  <cp:lastModifiedBy>kirova yana</cp:lastModifiedBy>
  <cp:revision>24</cp:revision>
  <dcterms:created xsi:type="dcterms:W3CDTF">2019-04-21T10:33:10Z</dcterms:created>
  <dcterms:modified xsi:type="dcterms:W3CDTF">2019-04-30T20:36:22Z</dcterms:modified>
</cp:coreProperties>
</file>