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0"/>
    <p:restoredTop sz="84554"/>
  </p:normalViewPr>
  <p:slideViewPr>
    <p:cSldViewPr snapToGrid="0" snapToObjects="1">
      <p:cViewPr varScale="1">
        <p:scale>
          <a:sx n="110" d="100"/>
          <a:sy n="110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0D380-3438-8C40-B5D6-50638BC7608C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6F986-99C2-5043-9809-8F43C118B6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lienbildplatzhalter 1">
            <a:extLst>
              <a:ext uri="{FF2B5EF4-FFF2-40B4-BE49-F238E27FC236}">
                <a16:creationId xmlns:a16="http://schemas.microsoft.com/office/drawing/2014/main" id="{5E8F078B-7859-434A-8E3B-77A0A2F7F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Notizenplatzhalter 2">
            <a:extLst>
              <a:ext uri="{FF2B5EF4-FFF2-40B4-BE49-F238E27FC236}">
                <a16:creationId xmlns:a16="http://schemas.microsoft.com/office/drawing/2014/main" id="{E5183399-8C9B-E348-AC52-4B69E5A86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den Domänen </a:t>
            </a:r>
            <a:r>
              <a:rPr lang="de-DE" altLang="de-DE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entwickelrn</a:t>
            </a:r>
            <a:r>
              <a:rPr lang="de-DE" altLang="de-DE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sich Fähigkeiten/Kompetenzen </a:t>
            </a:r>
          </a:p>
          <a:p>
            <a:r>
              <a:rPr lang="de-DE" altLang="de-DE" dirty="0">
                <a:latin typeface="Arial" panose="020B0604020202020204" pitchFamily="34" charset="0"/>
                <a:ea typeface="ＭＳ Ｐゴシック" panose="020B0600070205080204" pitchFamily="34" charset="-128"/>
              </a:rPr>
              <a:t>und auch Autonomie</a:t>
            </a:r>
          </a:p>
          <a:p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de-DE" altLang="de-DE" dirty="0">
                <a:latin typeface="Arial" panose="020B0604020202020204" pitchFamily="34" charset="0"/>
                <a:ea typeface="ＭＳ Ｐゴシック" panose="020B0600070205080204" pitchFamily="34" charset="-128"/>
              </a:rPr>
              <a:t>Wir haben gehört, dass es verschiedene </a:t>
            </a:r>
            <a:r>
              <a:rPr lang="de-DE" altLang="de-DE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personale und soziale Faktoren (Kompetenzen</a:t>
            </a:r>
            <a:r>
              <a:rPr lang="de-DE" altLang="de-DE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gibt, die je nach Ausprägungsgrad – und Orientierung dazu beitragen, dass überhaupt Leistung entstehen/geleistet werden kann. </a:t>
            </a:r>
          </a:p>
          <a:p>
            <a:r>
              <a:rPr lang="de-DE" altLang="de-DE" dirty="0">
                <a:latin typeface="Arial" panose="020B0604020202020204" pitchFamily="34" charset="0"/>
                <a:ea typeface="ＭＳ Ｐゴシック" panose="020B0600070205080204" pitchFamily="34" charset="-128"/>
              </a:rPr>
              <a:t>Es gibt zudem </a:t>
            </a:r>
            <a:r>
              <a:rPr lang="de-DE" altLang="de-DE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verschiedene Leistungsbereiche</a:t>
            </a:r>
            <a:r>
              <a:rPr lang="de-DE" altLang="de-DE" dirty="0">
                <a:latin typeface="Arial" panose="020B0604020202020204" pitchFamily="34" charset="0"/>
                <a:ea typeface="ＭＳ Ｐゴシック" panose="020B0600070205080204" pitchFamily="34" charset="-128"/>
              </a:rPr>
              <a:t>/-Domänen</a:t>
            </a:r>
          </a:p>
          <a:p>
            <a:r>
              <a:rPr lang="de-DE" altLang="de-DE" dirty="0">
                <a:latin typeface="Arial" panose="020B0604020202020204" pitchFamily="34" charset="0"/>
                <a:ea typeface="ＭＳ Ｐゴシック" panose="020B0600070205080204" pitchFamily="34" charset="-128"/>
              </a:rPr>
              <a:t>Die </a:t>
            </a:r>
            <a:r>
              <a:rPr lang="de-DE" altLang="de-DE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Entwicklung der Kompetenzen </a:t>
            </a:r>
            <a:r>
              <a:rPr lang="de-DE" altLang="de-DE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werden unterstützt (oder eben nicht) durch soz. Umfeld, (Fam., Peers, LP,  Schulorganisation etc. </a:t>
            </a:r>
          </a:p>
        </p:txBody>
      </p:sp>
      <p:sp>
        <p:nvSpPr>
          <p:cNvPr id="57347" name="Foliennummernplatzhalter 3">
            <a:extLst>
              <a:ext uri="{FF2B5EF4-FFF2-40B4-BE49-F238E27FC236}">
                <a16:creationId xmlns:a16="http://schemas.microsoft.com/office/drawing/2014/main" id="{D16D5678-1269-9F40-B128-ACC1702CE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42773F4-BFF3-7C42-AAE5-03EB5764ED44}" type="slidenum">
              <a:rPr lang="de-DE" altLang="de-DE" sz="1200" smtClean="0"/>
              <a:pPr/>
              <a:t>1</a:t>
            </a:fld>
            <a:endParaRPr lang="de-DE" altLang="de-DE" sz="1200" dirty="0"/>
          </a:p>
        </p:txBody>
      </p:sp>
      <p:sp>
        <p:nvSpPr>
          <p:cNvPr id="57348" name="Datumsplatzhalter 1">
            <a:extLst>
              <a:ext uri="{FF2B5EF4-FFF2-40B4-BE49-F238E27FC236}">
                <a16:creationId xmlns:a16="http://schemas.microsoft.com/office/drawing/2014/main" id="{09B5CADA-31FC-0F44-8956-A145750DA7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8253F6-7E10-224E-A813-DDE5C2F52F3E}" type="datetime1">
              <a:rPr lang="de-CH" altLang="de-DE" sz="1200" smtClean="0"/>
              <a:pPr/>
              <a:t>13.03.23</a:t>
            </a:fld>
            <a:endParaRPr lang="de-DE" altLang="de-DE" sz="1200" dirty="0"/>
          </a:p>
        </p:txBody>
      </p:sp>
      <p:sp>
        <p:nvSpPr>
          <p:cNvPr id="57349" name="Fußzeilenplatzhalter 2">
            <a:extLst>
              <a:ext uri="{FF2B5EF4-FFF2-40B4-BE49-F238E27FC236}">
                <a16:creationId xmlns:a16="http://schemas.microsoft.com/office/drawing/2014/main" id="{CB0D4DF1-869E-C747-93BC-E91E228537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 sz="1200" dirty="0"/>
          </a:p>
        </p:txBody>
      </p:sp>
    </p:spTree>
    <p:extLst>
      <p:ext uri="{BB962C8B-B14F-4D97-AF65-F5344CB8AC3E}">
        <p14:creationId xmlns:p14="http://schemas.microsoft.com/office/powerpoint/2010/main" val="101237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94A8-7D1B-B24A-AC9C-3257EC0B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EE0FC-7176-F447-BAD9-AC5B6B2F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7047-A236-C847-9FDA-4DCBE62C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0195-6BDD-F24B-B79C-AFA42245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46EE-A0E0-814F-B172-A7B6B71B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7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2BAD-46D6-A14E-9ED8-DC3BC3CC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E9F23-778B-5543-BF73-2C55DFF2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9BC0-BC98-DC40-8AD5-A17D74A8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73705-66AE-3047-9D4C-72B31338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EDE1-CB16-B145-86AA-113B47BC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518FF-E980-4743-AF87-8A0368E64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A35AE-35D2-984E-AF52-3A20F85A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2DBE-7F83-5E45-BC86-E7618C50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8A03-EE66-D847-8C96-A44D016F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0D5F-612B-DA47-9628-717FFC39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70B4-5BE6-4540-829B-273ACF2D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7AC4-999F-3F4E-B989-CE8EDFC1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3085-A0F5-9B4F-B6C8-27CE07E0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007C-259A-3649-B01C-9C0E35F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2481-1A22-3F49-A2D5-BE958FC2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60F0-C748-D24F-A0EB-6E32E151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DA35F-A34B-5849-A510-31D7130C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2C0B8-D84C-6C4D-9223-67AA8843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998A-59E2-F741-BE0B-05B31FEA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0798-2BD4-4242-81EF-CDBFBC33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E03F-5EFA-8A4B-AC78-405A9435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7D8F-A12F-064F-888C-50CC7FD9D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E39-F513-A145-9683-49F65F3BB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175F3-0225-A749-B516-214A0EC0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4CCF6-557E-5446-A5BE-2EACB8D8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57272-59D8-4B4F-82D5-F2E3C459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AE07-2BBC-C84D-910C-F1F104C8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215B-C2ED-C04D-8817-5FC7D049C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A9922-9123-5E4F-BAD4-3A6BB7BC1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ABFD3-6418-ED4D-B711-3747552E0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7C487-BB21-8A47-8D4F-E80DBA0AA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BC6DB-0D14-F843-BC74-AC5ABED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F8A62-905B-794E-8F39-6CC114F0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0B708-E1C9-204F-AD2F-62E0BE52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909-DF3E-E34D-8908-2610221E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DB580-039F-0344-9F80-1CD7306E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ED14B-01D1-2E47-8F5E-BC8C15C3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726BC-0E5F-9D4D-BD04-63D12560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9798F-7AAA-DD43-8E3C-3297B9D3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A7735-1313-754A-BB5A-01B1CC50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6B7D1-1AB7-0E41-A3AF-0754898A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43A6-1A7A-1846-9290-FBFB44FE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E9FA-E3E7-224B-8409-2DE3A6B6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2C2CE-0308-0F4B-A4B7-D9ADF7B37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2AD07-416E-4D43-A69A-37283FC8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24E15-ADBB-0645-9B3C-59F1F49E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B1591-6D99-554B-829F-9B86270F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8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CD5A-96F6-854C-91CA-52050FBC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2E048-1009-7F4A-82BA-6E44ADB1A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72607-183C-4E4B-8803-4E66DAD5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C7635-4889-B541-9F14-145DEF4D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37AD-A8C3-624F-A621-32D09389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DFFAB-1A58-9846-918B-1B7DDE64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7B0DB-32FA-C546-A78B-429373C1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1417A-8617-B742-B82D-18B38C088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3848-FD61-A549-A8EE-73145A23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3F2F0-E5EA-CC4A-9242-F5606F5564E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0E88E-15D5-2441-BBC9-B50237885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B0A1-6A45-8E4C-9781-FDBEF2AE7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1CD8-D51E-4549-B356-DF97E67FFC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6DEAE202-A5BC-F644-84EC-8A963597CBC0}"/>
              </a:ext>
            </a:extLst>
          </p:cNvPr>
          <p:cNvSpPr txBox="1"/>
          <p:nvPr/>
        </p:nvSpPr>
        <p:spPr>
          <a:xfrm rot="18864086">
            <a:off x="7178606" y="4267959"/>
            <a:ext cx="31999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400" b="1" dirty="0">
                <a:latin typeface="Arial"/>
                <a:cs typeface="Arial"/>
              </a:rPr>
              <a:t>fremdbestimmt   -   selbstbestimmt </a:t>
            </a:r>
          </a:p>
        </p:txBody>
      </p:sp>
      <p:sp>
        <p:nvSpPr>
          <p:cNvPr id="52231" name="Textfeld 9">
            <a:extLst>
              <a:ext uri="{FF2B5EF4-FFF2-40B4-BE49-F238E27FC236}">
                <a16:creationId xmlns:a16="http://schemas.microsoft.com/office/drawing/2014/main" id="{C6FB17AF-2B26-7546-A9AE-04ECECED0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720" y="5053651"/>
            <a:ext cx="1649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200" dirty="0">
                <a:cs typeface="Arial" panose="020B0604020202020204" pitchFamily="34" charset="0"/>
              </a:rPr>
              <a:t>Kognitive Fähigkeiten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E454D5-8874-A244-9EA0-533CAA0076C1}"/>
              </a:ext>
            </a:extLst>
          </p:cNvPr>
          <p:cNvSpPr txBox="1"/>
          <p:nvPr/>
        </p:nvSpPr>
        <p:spPr>
          <a:xfrm>
            <a:off x="2000255" y="3195442"/>
            <a:ext cx="154721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200" dirty="0">
                <a:latin typeface="Arial"/>
                <a:cs typeface="Arial"/>
              </a:rPr>
              <a:t>Umgang mit </a:t>
            </a:r>
            <a:br>
              <a:rPr lang="de-DE" sz="1200" dirty="0">
                <a:latin typeface="Arial"/>
                <a:cs typeface="Arial"/>
              </a:rPr>
            </a:br>
            <a:r>
              <a:rPr lang="de-DE" sz="1200" dirty="0">
                <a:latin typeface="Arial"/>
                <a:cs typeface="Arial"/>
              </a:rPr>
              <a:t>Herausforderungen;</a:t>
            </a:r>
            <a:br>
              <a:rPr lang="de-DE" sz="1200" dirty="0">
                <a:latin typeface="Arial"/>
                <a:cs typeface="Arial"/>
              </a:rPr>
            </a:br>
            <a:r>
              <a:rPr lang="de-DE" sz="1200" dirty="0">
                <a:latin typeface="Arial"/>
                <a:cs typeface="Arial"/>
              </a:rPr>
              <a:t>Strategien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1ED2945-C645-A94F-B515-8972CD45856A}"/>
              </a:ext>
            </a:extLst>
          </p:cNvPr>
          <p:cNvSpPr txBox="1"/>
          <p:nvPr/>
        </p:nvSpPr>
        <p:spPr>
          <a:xfrm>
            <a:off x="2000139" y="3887816"/>
            <a:ext cx="153920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200" dirty="0">
                <a:latin typeface="Arial"/>
                <a:cs typeface="Arial"/>
              </a:rPr>
              <a:t>Erfolgs- und </a:t>
            </a:r>
            <a:br>
              <a:rPr lang="de-DE" sz="1200" dirty="0">
                <a:latin typeface="Arial"/>
                <a:cs typeface="Arial"/>
              </a:rPr>
            </a:br>
            <a:r>
              <a:rPr lang="de-DE" sz="1200" dirty="0">
                <a:latin typeface="Arial"/>
                <a:cs typeface="Arial"/>
              </a:rPr>
              <a:t>Leistungsmotivation</a:t>
            </a:r>
          </a:p>
        </p:txBody>
      </p:sp>
      <p:sp>
        <p:nvSpPr>
          <p:cNvPr id="52234" name="Textfeld 12">
            <a:extLst>
              <a:ext uri="{FF2B5EF4-FFF2-40B4-BE49-F238E27FC236}">
                <a16:creationId xmlns:a16="http://schemas.microsoft.com/office/drawing/2014/main" id="{70C252B2-D19C-2D49-8CA7-33938AA60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879" y="4386636"/>
            <a:ext cx="18389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200" dirty="0">
                <a:cs typeface="Arial" panose="020B0604020202020204" pitchFamily="34" charset="0"/>
              </a:rPr>
              <a:t>Persönlichkeit:</a:t>
            </a:r>
            <a:br>
              <a:rPr lang="de-DE" altLang="de-DE" sz="1200" dirty="0">
                <a:cs typeface="Arial" panose="020B0604020202020204" pitchFamily="34" charset="0"/>
              </a:rPr>
            </a:br>
            <a:r>
              <a:rPr lang="de-DE" altLang="de-DE" sz="1200" dirty="0">
                <a:cs typeface="Arial" panose="020B0604020202020204" pitchFamily="34" charset="0"/>
              </a:rPr>
              <a:t>Ko-kognitive und</a:t>
            </a:r>
            <a:br>
              <a:rPr lang="de-DE" altLang="de-DE" sz="1200" dirty="0">
                <a:cs typeface="Arial" panose="020B0604020202020204" pitchFamily="34" charset="0"/>
              </a:rPr>
            </a:br>
            <a:r>
              <a:rPr lang="de-DE" altLang="de-DE" sz="1200" dirty="0">
                <a:cs typeface="Arial" panose="020B0604020202020204" pitchFamily="34" charset="0"/>
              </a:rPr>
              <a:t>Exekutive Kompetenzen</a:t>
            </a:r>
          </a:p>
        </p:txBody>
      </p:sp>
      <p:sp>
        <p:nvSpPr>
          <p:cNvPr id="52235" name="Textfeld 13">
            <a:extLst>
              <a:ext uri="{FF2B5EF4-FFF2-40B4-BE49-F238E27FC236}">
                <a16:creationId xmlns:a16="http://schemas.microsoft.com/office/drawing/2014/main" id="{14187610-4746-7A4E-A14E-F356D98BB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734" y="1795823"/>
            <a:ext cx="12165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200" dirty="0">
                <a:cs typeface="Arial" panose="020B0604020202020204" pitchFamily="34" charset="0"/>
              </a:rPr>
              <a:t>Interaktion</a:t>
            </a:r>
            <a:br>
              <a:rPr lang="de-DE" altLang="de-DE" sz="1200" dirty="0">
                <a:cs typeface="Arial" panose="020B0604020202020204" pitchFamily="34" charset="0"/>
              </a:rPr>
            </a:br>
            <a:r>
              <a:rPr lang="de-DE" altLang="de-DE" sz="1200" dirty="0">
                <a:cs typeface="Arial" panose="020B0604020202020204" pitchFamily="34" charset="0"/>
              </a:rPr>
              <a:t>Verantwortung </a:t>
            </a:r>
            <a:br>
              <a:rPr lang="de-DE" altLang="de-DE" sz="1200" dirty="0">
                <a:cs typeface="Arial" panose="020B0604020202020204" pitchFamily="34" charset="0"/>
              </a:rPr>
            </a:br>
            <a:r>
              <a:rPr lang="de-DE" altLang="de-DE" sz="1200" dirty="0">
                <a:cs typeface="Arial" panose="020B0604020202020204" pitchFamily="34" charset="0"/>
              </a:rPr>
              <a:t>übernehmen</a:t>
            </a:r>
          </a:p>
        </p:txBody>
      </p:sp>
      <p:sp>
        <p:nvSpPr>
          <p:cNvPr id="52236" name="Textfeld 14">
            <a:extLst>
              <a:ext uri="{FF2B5EF4-FFF2-40B4-BE49-F238E27FC236}">
                <a16:creationId xmlns:a16="http://schemas.microsoft.com/office/drawing/2014/main" id="{D1D636E2-E267-5A4F-B9B1-665C093C6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959" y="2414696"/>
            <a:ext cx="16417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200">
                <a:cs typeface="Arial" panose="020B0604020202020204" pitchFamily="34" charset="0"/>
              </a:rPr>
              <a:t>Kommunikation</a:t>
            </a:r>
            <a:br>
              <a:rPr lang="de-DE" altLang="de-DE" sz="1200">
                <a:cs typeface="Arial" panose="020B0604020202020204" pitchFamily="34" charset="0"/>
              </a:rPr>
            </a:br>
            <a:r>
              <a:rPr lang="de-DE" altLang="de-DE" sz="1200">
                <a:cs typeface="Arial" panose="020B0604020202020204" pitchFamily="34" charset="0"/>
              </a:rPr>
              <a:t>Ausdrucksfähigkeiten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4370B70-734B-8342-8B4A-E4A464124FE9}"/>
              </a:ext>
            </a:extLst>
          </p:cNvPr>
          <p:cNvSpPr txBox="1"/>
          <p:nvPr/>
        </p:nvSpPr>
        <p:spPr>
          <a:xfrm>
            <a:off x="3175201" y="5584251"/>
            <a:ext cx="89960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200" dirty="0">
                <a:latin typeface="Arial"/>
                <a:cs typeface="Arial"/>
              </a:rPr>
              <a:t>Sprachlich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A00E753-A8D5-6D4F-BCE5-EC852F8E97D3}"/>
              </a:ext>
            </a:extLst>
          </p:cNvPr>
          <p:cNvSpPr txBox="1"/>
          <p:nvPr/>
        </p:nvSpPr>
        <p:spPr>
          <a:xfrm>
            <a:off x="3161569" y="5988044"/>
            <a:ext cx="11400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200" dirty="0">
                <a:latin typeface="Arial"/>
                <a:cs typeface="Arial"/>
              </a:rPr>
              <a:t>Logisch-</a:t>
            </a:r>
            <a:br>
              <a:rPr lang="de-DE" sz="1200" dirty="0">
                <a:latin typeface="Arial"/>
                <a:cs typeface="Arial"/>
              </a:rPr>
            </a:br>
            <a:r>
              <a:rPr lang="de-DE" sz="1200" dirty="0">
                <a:latin typeface="Arial"/>
                <a:cs typeface="Arial"/>
              </a:rPr>
              <a:t>mathematisch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84CDBE8-896D-C341-93CD-A3F5E40E02F9}"/>
              </a:ext>
            </a:extLst>
          </p:cNvPr>
          <p:cNvSpPr txBox="1"/>
          <p:nvPr/>
        </p:nvSpPr>
        <p:spPr>
          <a:xfrm>
            <a:off x="5455092" y="5541488"/>
            <a:ext cx="11384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200" dirty="0">
                <a:latin typeface="Arial"/>
                <a:cs typeface="Arial"/>
              </a:rPr>
              <a:t>Soziokulturell,</a:t>
            </a:r>
          </a:p>
          <a:p>
            <a:pPr algn="l">
              <a:defRPr/>
            </a:pPr>
            <a:r>
              <a:rPr lang="de-DE" sz="1200">
                <a:latin typeface="Arial"/>
                <a:cs typeface="Arial"/>
              </a:rPr>
              <a:t>Historisch</a:t>
            </a:r>
            <a:endParaRPr lang="de-DE" sz="1200" dirty="0">
              <a:latin typeface="Arial"/>
              <a:cs typeface="Arial"/>
            </a:endParaRPr>
          </a:p>
        </p:txBody>
      </p:sp>
      <p:sp>
        <p:nvSpPr>
          <p:cNvPr id="56347" name="Textfeld 44">
            <a:extLst>
              <a:ext uri="{FF2B5EF4-FFF2-40B4-BE49-F238E27FC236}">
                <a16:creationId xmlns:a16="http://schemas.microsoft.com/office/drawing/2014/main" id="{4E69D8D0-A9FB-7F4C-9C91-5AFEB4EDA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266" y="5968641"/>
            <a:ext cx="1019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200" dirty="0">
                <a:cs typeface="Arial" panose="020B0604020202020204" pitchFamily="34" charset="0"/>
              </a:rPr>
              <a:t>Räumlich-</a:t>
            </a:r>
            <a:br>
              <a:rPr lang="de-DE" altLang="de-DE" sz="1200" dirty="0">
                <a:cs typeface="Arial" panose="020B0604020202020204" pitchFamily="34" charset="0"/>
              </a:rPr>
            </a:br>
            <a:r>
              <a:rPr lang="de-DE" altLang="de-DE" sz="1200" dirty="0">
                <a:cs typeface="Arial" panose="020B0604020202020204" pitchFamily="34" charset="0"/>
              </a:rPr>
              <a:t>geometrisch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4721248-117D-E647-BDF4-9ADFBDA8F218}"/>
              </a:ext>
            </a:extLst>
          </p:cNvPr>
          <p:cNvSpPr txBox="1"/>
          <p:nvPr/>
        </p:nvSpPr>
        <p:spPr>
          <a:xfrm>
            <a:off x="8181961" y="6168795"/>
            <a:ext cx="97654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200" dirty="0">
                <a:latin typeface="Arial"/>
                <a:cs typeface="Arial"/>
              </a:rPr>
              <a:t>Musikalisch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7A8F993-2BCB-964E-BCEB-B0B54DB3978D}"/>
              </a:ext>
            </a:extLst>
          </p:cNvPr>
          <p:cNvSpPr txBox="1"/>
          <p:nvPr/>
        </p:nvSpPr>
        <p:spPr>
          <a:xfrm>
            <a:off x="5765999" y="5981524"/>
            <a:ext cx="113483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dirty="0">
                <a:latin typeface="Arial"/>
                <a:cs typeface="Arial"/>
              </a:rPr>
              <a:t>Existentiell;</a:t>
            </a:r>
          </a:p>
          <a:p>
            <a:pPr algn="l">
              <a:defRPr/>
            </a:pPr>
            <a:r>
              <a:rPr lang="de-DE" sz="1200" dirty="0">
                <a:latin typeface="Arial"/>
                <a:cs typeface="Arial"/>
              </a:rPr>
              <a:t>Philosophisch</a:t>
            </a:r>
            <a:br>
              <a:rPr lang="de-DE" sz="1200" dirty="0">
                <a:latin typeface="Arial"/>
                <a:cs typeface="Arial"/>
              </a:rPr>
            </a:br>
            <a:r>
              <a:rPr lang="de-DE" sz="1200" dirty="0">
                <a:latin typeface="Arial"/>
                <a:cs typeface="Arial"/>
              </a:rPr>
              <a:t>Sinn &amp; Werte</a:t>
            </a:r>
          </a:p>
        </p:txBody>
      </p:sp>
      <p:sp>
        <p:nvSpPr>
          <p:cNvPr id="56350" name="Textfeld 47">
            <a:extLst>
              <a:ext uri="{FF2B5EF4-FFF2-40B4-BE49-F238E27FC236}">
                <a16:creationId xmlns:a16="http://schemas.microsoft.com/office/drawing/2014/main" id="{A06EB1D7-60DC-8C4C-BA82-2687F4A2D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477" y="5518941"/>
            <a:ext cx="1148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200" dirty="0">
                <a:cs typeface="Arial" panose="020B0604020202020204" pitchFamily="34" charset="0"/>
              </a:rPr>
              <a:t>Ökologisch, </a:t>
            </a:r>
          </a:p>
          <a:p>
            <a:pPr algn="l"/>
            <a:r>
              <a:rPr lang="de-DE" altLang="de-DE" sz="1200" dirty="0">
                <a:cs typeface="Arial" panose="020B0604020202020204" pitchFamily="34" charset="0"/>
              </a:rPr>
              <a:t>Naturwissens.</a:t>
            </a:r>
          </a:p>
        </p:txBody>
      </p:sp>
      <p:sp>
        <p:nvSpPr>
          <p:cNvPr id="56351" name="Textfeld 49">
            <a:extLst>
              <a:ext uri="{FF2B5EF4-FFF2-40B4-BE49-F238E27FC236}">
                <a16:creationId xmlns:a16="http://schemas.microsoft.com/office/drawing/2014/main" id="{C86A166C-5816-7A43-AD62-A1F8E19E9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57" y="5968641"/>
            <a:ext cx="10711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200">
                <a:cs typeface="Arial" panose="020B0604020202020204" pitchFamily="34" charset="0"/>
              </a:rPr>
              <a:t>Künstlerisch-</a:t>
            </a:r>
            <a:br>
              <a:rPr lang="de-DE" altLang="de-DE" sz="1200">
                <a:cs typeface="Arial" panose="020B0604020202020204" pitchFamily="34" charset="0"/>
              </a:rPr>
            </a:br>
            <a:r>
              <a:rPr lang="de-DE" altLang="de-DE" sz="1200">
                <a:cs typeface="Arial" panose="020B0604020202020204" pitchFamily="34" charset="0"/>
              </a:rPr>
              <a:t>gestaltend</a:t>
            </a:r>
          </a:p>
        </p:txBody>
      </p:sp>
      <p:sp>
        <p:nvSpPr>
          <p:cNvPr id="56358" name="Textfeld 48">
            <a:extLst>
              <a:ext uri="{FF2B5EF4-FFF2-40B4-BE49-F238E27FC236}">
                <a16:creationId xmlns:a16="http://schemas.microsoft.com/office/drawing/2014/main" id="{3E99A185-EB1F-6043-81EE-96EF02FB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806" y="5580962"/>
            <a:ext cx="10711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200">
                <a:cs typeface="Arial" panose="020B0604020202020204" pitchFamily="34" charset="0"/>
              </a:rPr>
              <a:t>Körperlich-</a:t>
            </a:r>
          </a:p>
          <a:p>
            <a:pPr algn="l"/>
            <a:r>
              <a:rPr lang="de-DE" altLang="de-DE" sz="1200">
                <a:cs typeface="Arial" panose="020B0604020202020204" pitchFamily="34" charset="0"/>
              </a:rPr>
              <a:t>kinästhetisch</a:t>
            </a:r>
          </a:p>
        </p:txBody>
      </p:sp>
      <p:sp>
        <p:nvSpPr>
          <p:cNvPr id="52263" name="Textfeld 50">
            <a:extLst>
              <a:ext uri="{FF2B5EF4-FFF2-40B4-BE49-F238E27FC236}">
                <a16:creationId xmlns:a16="http://schemas.microsoft.com/office/drawing/2014/main" id="{461D0C9F-12DB-C940-B091-FE3D5C522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78" y="2903586"/>
            <a:ext cx="8675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200" dirty="0">
                <a:cs typeface="Arial" panose="020B0604020202020204" pitchFamily="34" charset="0"/>
              </a:rPr>
              <a:t>Kreativität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49CBA85-2BF5-E947-9C9E-8FDEA487FC33}"/>
              </a:ext>
            </a:extLst>
          </p:cNvPr>
          <p:cNvSpPr txBox="1"/>
          <p:nvPr/>
        </p:nvSpPr>
        <p:spPr>
          <a:xfrm>
            <a:off x="1825208" y="8254954"/>
            <a:ext cx="184731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633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48048CFC-88D1-FA44-83F0-04E6F8FE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219" y="555333"/>
            <a:ext cx="4971677" cy="4592958"/>
          </a:xfrm>
          <a:prstGeom prst="cube">
            <a:avLst>
              <a:gd name="adj" fmla="val 352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l">
              <a:defRPr/>
            </a:pPr>
            <a:endParaRPr lang="de-DE" sz="1905" dirty="0">
              <a:solidFill>
                <a:schemeClr val="lt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E51F11E-47AD-EE4D-B131-CFC5ED23B8BF}"/>
              </a:ext>
            </a:extLst>
          </p:cNvPr>
          <p:cNvSpPr txBox="1"/>
          <p:nvPr/>
        </p:nvSpPr>
        <p:spPr>
          <a:xfrm rot="16200000">
            <a:off x="2276008" y="3207743"/>
            <a:ext cx="3637534" cy="6227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270" b="1" dirty="0">
                <a:latin typeface="Arial"/>
                <a:cs typeface="Arial"/>
              </a:rPr>
              <a:t>PERSONALE UND SOZIALE KOMPETENZEN</a:t>
            </a:r>
            <a:endParaRPr lang="de-CH" sz="1270" dirty="0">
              <a:latin typeface="Arial"/>
              <a:cs typeface="Arial"/>
            </a:endParaRPr>
          </a:p>
          <a:p>
            <a:pPr algn="l">
              <a:defRPr/>
            </a:pPr>
            <a:endParaRPr lang="de-DE" sz="2177" dirty="0"/>
          </a:p>
        </p:txBody>
      </p:sp>
      <p:sp>
        <p:nvSpPr>
          <p:cNvPr id="52" name="Textfeld 5">
            <a:extLst>
              <a:ext uri="{FF2B5EF4-FFF2-40B4-BE49-F238E27FC236}">
                <a16:creationId xmlns:a16="http://schemas.microsoft.com/office/drawing/2014/main" id="{082AEA6F-254C-764D-8497-1844F2199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754" y="5205302"/>
            <a:ext cx="2000869" cy="2877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270" b="1" dirty="0">
                <a:cs typeface="Arial" panose="020B0604020202020204" pitchFamily="34" charset="0"/>
              </a:rPr>
              <a:t>LEISTUNGSDOMÄNEN</a:t>
            </a:r>
            <a:r>
              <a:rPr lang="de-CH" altLang="de-DE" sz="1270" dirty="0">
                <a:cs typeface="Arial" panose="020B0604020202020204" pitchFamily="34" charset="0"/>
              </a:rPr>
              <a:t> </a:t>
            </a:r>
            <a:endParaRPr lang="de-DE" altLang="de-DE" sz="1270" dirty="0">
              <a:cs typeface="Arial" panose="020B06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DA40AB1-B0DC-334A-ABC7-1AC354F7ABC8}"/>
              </a:ext>
            </a:extLst>
          </p:cNvPr>
          <p:cNvSpPr txBox="1"/>
          <p:nvPr/>
        </p:nvSpPr>
        <p:spPr>
          <a:xfrm rot="18882402">
            <a:off x="7849138" y="4165999"/>
            <a:ext cx="1402948" cy="287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270" b="1" dirty="0">
                <a:latin typeface="Arial"/>
                <a:cs typeface="Arial"/>
              </a:rPr>
              <a:t>ENTWICKLUNG</a:t>
            </a:r>
            <a:endParaRPr lang="de-DE" sz="1088" b="1" dirty="0">
              <a:latin typeface="Arial"/>
              <a:cs typeface="Arial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20AC9E3-10AA-1C4B-BAFB-4353A3512EAC}"/>
              </a:ext>
            </a:extLst>
          </p:cNvPr>
          <p:cNvSpPr txBox="1"/>
          <p:nvPr/>
        </p:nvSpPr>
        <p:spPr>
          <a:xfrm>
            <a:off x="4201992" y="4800524"/>
            <a:ext cx="49824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400" b="1" dirty="0">
                <a:latin typeface="Arial"/>
                <a:cs typeface="Arial"/>
              </a:rPr>
              <a:t>analytisch                           gestaltend                                  </a:t>
            </a:r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470A2EB1-BBB1-0944-A455-43BB4C32FB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6360" y="3451886"/>
            <a:ext cx="3320982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C9BCC91E-E670-0645-B986-3A9B06B81A07}"/>
              </a:ext>
            </a:extLst>
          </p:cNvPr>
          <p:cNvSpPr txBox="1"/>
          <p:nvPr/>
        </p:nvSpPr>
        <p:spPr>
          <a:xfrm rot="16200000">
            <a:off x="3817736" y="2589520"/>
            <a:ext cx="998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400" b="1" dirty="0">
                <a:latin typeface="Arial"/>
                <a:cs typeface="Arial"/>
              </a:rPr>
              <a:t>sozial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AC21B82-D4CF-5145-AA08-081C16A73DCE}"/>
              </a:ext>
            </a:extLst>
          </p:cNvPr>
          <p:cNvSpPr txBox="1"/>
          <p:nvPr/>
        </p:nvSpPr>
        <p:spPr>
          <a:xfrm rot="16200000">
            <a:off x="3601711" y="3812154"/>
            <a:ext cx="1494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400" b="1" dirty="0">
                <a:latin typeface="Arial"/>
                <a:cs typeface="Arial"/>
              </a:rPr>
              <a:t>personal</a:t>
            </a:r>
          </a:p>
        </p:txBody>
      </p: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F8BD2E8F-E731-C343-92DA-1BC5BE4453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05371" y="1094812"/>
            <a:ext cx="0" cy="29370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8603C3A-25CC-AB40-A742-F822DA93869C}"/>
              </a:ext>
            </a:extLst>
          </p:cNvPr>
          <p:cNvSpPr txBox="1"/>
          <p:nvPr/>
        </p:nvSpPr>
        <p:spPr>
          <a:xfrm rot="18857028">
            <a:off x="7600927" y="3563705"/>
            <a:ext cx="1002197" cy="2946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315" b="1">
                <a:latin typeface="Arial"/>
                <a:cs typeface="Arial"/>
              </a:rPr>
              <a:t>schulisch</a:t>
            </a:r>
            <a:r>
              <a:rPr lang="de-DE" sz="1088" b="1">
                <a:latin typeface="Arial"/>
                <a:cs typeface="Arial"/>
              </a:rPr>
              <a:t> </a:t>
            </a:r>
            <a:endParaRPr lang="de-DE" sz="1088" b="1"/>
          </a:p>
        </p:txBody>
      </p:sp>
      <p:sp>
        <p:nvSpPr>
          <p:cNvPr id="61" name="Textfeld 27">
            <a:extLst>
              <a:ext uri="{FF2B5EF4-FFF2-40B4-BE49-F238E27FC236}">
                <a16:creationId xmlns:a16="http://schemas.microsoft.com/office/drawing/2014/main" id="{F1ADE1B1-11A4-EF41-A175-6279E7751D1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76452" y="2880099"/>
            <a:ext cx="870751" cy="4213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069" b="1" dirty="0">
                <a:cs typeface="Arial" panose="020B0604020202020204" pitchFamily="34" charset="0"/>
              </a:rPr>
              <a:t>Schul-</a:t>
            </a:r>
            <a:br>
              <a:rPr lang="de-DE" altLang="de-DE" sz="1069" b="1" dirty="0">
                <a:cs typeface="Arial" panose="020B0604020202020204" pitchFamily="34" charset="0"/>
              </a:rPr>
            </a:br>
            <a:r>
              <a:rPr lang="de-DE" altLang="de-DE" sz="1069" b="1" dirty="0">
                <a:cs typeface="Arial" panose="020B0604020202020204" pitchFamily="34" charset="0"/>
              </a:rPr>
              <a:t>ergänzend</a:t>
            </a:r>
            <a:endParaRPr lang="de-DE" altLang="de-DE" sz="1069" b="1" dirty="0"/>
          </a:p>
        </p:txBody>
      </p: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91A11FC0-6936-634F-ABD8-FB747D8279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1714" y="555333"/>
            <a:ext cx="1618047" cy="161804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feld 35">
            <a:extLst>
              <a:ext uri="{FF2B5EF4-FFF2-40B4-BE49-F238E27FC236}">
                <a16:creationId xmlns:a16="http://schemas.microsoft.com/office/drawing/2014/main" id="{FBE566D6-34A4-3946-9934-72A715BE6696}"/>
              </a:ext>
            </a:extLst>
          </p:cNvPr>
          <p:cNvSpPr txBox="1">
            <a:spLocks noChangeArrowheads="1"/>
          </p:cNvSpPr>
          <p:nvPr/>
        </p:nvSpPr>
        <p:spPr bwMode="auto">
          <a:xfrm rot="-5576722">
            <a:off x="8180184" y="972026"/>
            <a:ext cx="1273282" cy="49731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316" b="1" dirty="0"/>
              <a:t>Ausser-</a:t>
            </a:r>
          </a:p>
          <a:p>
            <a:pPr algn="l"/>
            <a:r>
              <a:rPr lang="de-DE" altLang="de-DE" sz="1316" b="1" dirty="0"/>
              <a:t>schulisch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08B604E-B704-6B4A-A334-1D4D02FBE817}"/>
              </a:ext>
            </a:extLst>
          </p:cNvPr>
          <p:cNvSpPr txBox="1"/>
          <p:nvPr/>
        </p:nvSpPr>
        <p:spPr>
          <a:xfrm>
            <a:off x="4712693" y="1717611"/>
            <a:ext cx="825867" cy="259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088" b="1" dirty="0">
                <a:latin typeface="Arial"/>
                <a:cs typeface="Arial"/>
              </a:rPr>
              <a:t>curricular</a:t>
            </a:r>
            <a:endParaRPr lang="de-DE" sz="1088" b="1" dirty="0"/>
          </a:p>
        </p:txBody>
      </p:sp>
      <p:sp>
        <p:nvSpPr>
          <p:cNvPr id="66" name="Textfeld 38">
            <a:extLst>
              <a:ext uri="{FF2B5EF4-FFF2-40B4-BE49-F238E27FC236}">
                <a16:creationId xmlns:a16="http://schemas.microsoft.com/office/drawing/2014/main" id="{DA20F82A-17E4-664C-AC76-3E1348B2F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408" y="1640561"/>
            <a:ext cx="1306768" cy="4213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069" b="1" dirty="0">
                <a:cs typeface="Arial" panose="020B0604020202020204" pitchFamily="34" charset="0"/>
              </a:rPr>
              <a:t>   extra-curricular</a:t>
            </a:r>
          </a:p>
          <a:p>
            <a:pPr algn="l"/>
            <a:r>
              <a:rPr lang="de-DE" altLang="de-DE" sz="1069" b="1" dirty="0">
                <a:cs typeface="Arial" panose="020B0604020202020204" pitchFamily="34" charset="0"/>
              </a:rPr>
              <a:t>fachübergreifend</a:t>
            </a:r>
            <a:endParaRPr lang="de-DE" altLang="de-DE" sz="1069" b="1" dirty="0"/>
          </a:p>
        </p:txBody>
      </p:sp>
      <p:cxnSp>
        <p:nvCxnSpPr>
          <p:cNvPr id="67" name="Gerade Verbindung 2">
            <a:extLst>
              <a:ext uri="{FF2B5EF4-FFF2-40B4-BE49-F238E27FC236}">
                <a16:creationId xmlns:a16="http://schemas.microsoft.com/office/drawing/2014/main" id="{72B0E627-2B3A-2142-9DA2-7F6F139FE6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51713" y="2173381"/>
            <a:ext cx="0" cy="297491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91F858C9-6291-A342-83E6-130B3FFB4D33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0176" y="1094812"/>
            <a:ext cx="3425195" cy="418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C9554001-A943-6B4E-B2F8-925EAFE2633B}"/>
              </a:ext>
            </a:extLst>
          </p:cNvPr>
          <p:cNvCxnSpPr>
            <a:cxnSpLocks/>
          </p:cNvCxnSpPr>
          <p:nvPr/>
        </p:nvCxnSpPr>
        <p:spPr bwMode="auto">
          <a:xfrm flipV="1">
            <a:off x="7482554" y="1843229"/>
            <a:ext cx="1594906" cy="160511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3DE4CF92-C2E2-3D44-AEF9-33856484193D}"/>
              </a:ext>
            </a:extLst>
          </p:cNvPr>
          <p:cNvSpPr txBox="1">
            <a:spLocks noChangeArrowheads="1"/>
          </p:cNvSpPr>
          <p:nvPr/>
        </p:nvSpPr>
        <p:spPr bwMode="auto">
          <a:xfrm rot="2634794">
            <a:off x="8679464" y="3589604"/>
            <a:ext cx="1751101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179"/>
              </a:lnSpc>
            </a:pPr>
            <a:r>
              <a:rPr lang="de-DE" altLang="de-DE" sz="1200" dirty="0">
                <a:cs typeface="Arial" panose="020B0604020202020204" pitchFamily="34" charset="0"/>
              </a:rPr>
              <a:t>Initiative; </a:t>
            </a:r>
            <a:br>
              <a:rPr lang="de-DE" altLang="de-DE" sz="1200" dirty="0">
                <a:cs typeface="Arial" panose="020B0604020202020204" pitchFamily="34" charset="0"/>
              </a:rPr>
            </a:br>
            <a:r>
              <a:rPr lang="de-DE" altLang="de-DE" sz="1200" dirty="0">
                <a:cs typeface="Arial" panose="020B0604020202020204" pitchFamily="34" charset="0"/>
              </a:rPr>
              <a:t>Eigenständige</a:t>
            </a:r>
            <a:br>
              <a:rPr lang="de-DE" altLang="de-DE" sz="1200" dirty="0">
                <a:cs typeface="Arial" panose="020B0604020202020204" pitchFamily="34" charset="0"/>
              </a:rPr>
            </a:br>
            <a:r>
              <a:rPr lang="de-DE" altLang="de-DE" sz="1200" dirty="0">
                <a:cs typeface="Arial" panose="020B0604020202020204" pitchFamily="34" charset="0"/>
              </a:rPr>
              <a:t>Leistung im öffentlichen Raum (Freizeit)</a:t>
            </a:r>
          </a:p>
          <a:p>
            <a:pPr>
              <a:lnSpc>
                <a:spcPts val="1179"/>
              </a:lnSpc>
            </a:pPr>
            <a:endParaRPr lang="de-DE" altLang="de-DE" sz="1200" dirty="0">
              <a:cs typeface="Arial" panose="020B0604020202020204" pitchFamily="34" charset="0"/>
            </a:endParaRPr>
          </a:p>
          <a:p>
            <a:pPr>
              <a:lnSpc>
                <a:spcPts val="1179"/>
              </a:lnSpc>
            </a:pPr>
            <a:r>
              <a:rPr lang="de-DE" altLang="de-DE" sz="1200" dirty="0">
                <a:cs typeface="Arial" panose="020B0604020202020204" pitchFamily="34" charset="0"/>
              </a:rPr>
              <a:t>Selbständige </a:t>
            </a:r>
            <a:br>
              <a:rPr lang="de-DE" altLang="de-DE" sz="1200" dirty="0">
                <a:cs typeface="Arial" panose="020B0604020202020204" pitchFamily="34" charset="0"/>
              </a:rPr>
            </a:br>
            <a:r>
              <a:rPr lang="de-DE" altLang="de-DE" sz="1200" dirty="0">
                <a:cs typeface="Arial" panose="020B0604020202020204" pitchFamily="34" charset="0"/>
              </a:rPr>
              <a:t>Leistung im orga- nisierten Rahmen (Schule, Vereine)</a:t>
            </a:r>
          </a:p>
          <a:p>
            <a:pPr>
              <a:lnSpc>
                <a:spcPts val="1179"/>
              </a:lnSpc>
            </a:pPr>
            <a:endParaRPr lang="de-DE" altLang="de-DE" sz="1200" dirty="0">
              <a:cs typeface="Arial" panose="020B0604020202020204" pitchFamily="34" charset="0"/>
            </a:endParaRPr>
          </a:p>
          <a:p>
            <a:pPr>
              <a:lnSpc>
                <a:spcPts val="1179"/>
              </a:lnSpc>
            </a:pPr>
            <a:r>
              <a:rPr lang="de-DE" altLang="de-DE" sz="1200" dirty="0">
                <a:cs typeface="Arial" panose="020B0604020202020204" pitchFamily="34" charset="0"/>
              </a:rPr>
              <a:t>Leistungen in ge-/</a:t>
            </a:r>
            <a:br>
              <a:rPr lang="de-DE" altLang="de-DE" sz="1200" dirty="0">
                <a:cs typeface="Arial" panose="020B0604020202020204" pitchFamily="34" charset="0"/>
              </a:rPr>
            </a:br>
            <a:r>
              <a:rPr lang="de-DE" altLang="de-DE" sz="1200" dirty="0">
                <a:cs typeface="Arial" panose="020B0604020202020204" pitchFamily="34" charset="0"/>
              </a:rPr>
              <a:t>begleiteter Gruppe</a:t>
            </a:r>
          </a:p>
          <a:p>
            <a:pPr>
              <a:lnSpc>
                <a:spcPts val="1179"/>
              </a:lnSpc>
            </a:pPr>
            <a:endParaRPr lang="de-DE" altLang="de-DE" sz="1200" dirty="0">
              <a:cs typeface="Arial" panose="020B0604020202020204" pitchFamily="34" charset="0"/>
            </a:endParaRPr>
          </a:p>
          <a:p>
            <a:pPr>
              <a:lnSpc>
                <a:spcPts val="1179"/>
              </a:lnSpc>
            </a:pPr>
            <a:r>
              <a:rPr lang="de-DE" altLang="de-DE" sz="1200" dirty="0">
                <a:cs typeface="Arial" panose="020B0604020202020204" pitchFamily="34" charset="0"/>
              </a:rPr>
              <a:t>Angeleitete Mitwirkung;  Ausführung</a:t>
            </a:r>
          </a:p>
          <a:p>
            <a:pPr>
              <a:lnSpc>
                <a:spcPts val="1179"/>
              </a:lnSpc>
            </a:pPr>
            <a:endParaRPr lang="de-DE" altLang="de-DE" sz="1200" dirty="0">
              <a:cs typeface="Arial" panose="020B0604020202020204" pitchFamily="34" charset="0"/>
            </a:endParaRPr>
          </a:p>
          <a:p>
            <a:pPr>
              <a:lnSpc>
                <a:spcPts val="1179"/>
              </a:lnSpc>
            </a:pPr>
            <a:br>
              <a:rPr lang="de-DE" altLang="de-DE" sz="1200" dirty="0">
                <a:cs typeface="Arial" panose="020B0604020202020204" pitchFamily="34" charset="0"/>
              </a:rPr>
            </a:br>
            <a:endParaRPr lang="de-DE" altLang="de-DE" sz="1200" dirty="0">
              <a:cs typeface="Arial" panose="020B0604020202020204" pitchFamily="34" charset="0"/>
            </a:endParaRPr>
          </a:p>
        </p:txBody>
      </p:sp>
      <p:sp>
        <p:nvSpPr>
          <p:cNvPr id="48" name="Oval 1">
            <a:extLst>
              <a:ext uri="{FF2B5EF4-FFF2-40B4-BE49-F238E27FC236}">
                <a16:creationId xmlns:a16="http://schemas.microsoft.com/office/drawing/2014/main" id="{51984081-57CE-C34D-9E19-166692D2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058" y="2907056"/>
            <a:ext cx="2480859" cy="97909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42988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42988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42988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42988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284413" indent="1588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1613" indent="1588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98813" indent="1588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6013" indent="1588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 sz="1633">
              <a:solidFill>
                <a:srgbClr val="000000"/>
              </a:solidFill>
            </a:endParaRPr>
          </a:p>
        </p:txBody>
      </p:sp>
      <p:sp>
        <p:nvSpPr>
          <p:cNvPr id="49" name="Textfeld 5">
            <a:extLst>
              <a:ext uri="{FF2B5EF4-FFF2-40B4-BE49-F238E27FC236}">
                <a16:creationId xmlns:a16="http://schemas.microsoft.com/office/drawing/2014/main" id="{CDD50C63-06D1-EF45-9FE2-997A4FFD1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311" y="3039521"/>
            <a:ext cx="2086918" cy="9853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altLang="de-DE" sz="1451" b="1" dirty="0"/>
              <a:t>Instrument zur </a:t>
            </a:r>
            <a:br>
              <a:rPr lang="de-DE" altLang="de-DE" sz="1451" b="1" dirty="0"/>
            </a:br>
            <a:r>
              <a:rPr lang="de-DE" altLang="de-DE" sz="1451" b="1" dirty="0"/>
              <a:t>Förderplanung Begabter</a:t>
            </a:r>
            <a:br>
              <a:rPr lang="de-DE" altLang="de-DE" sz="1451" b="1" dirty="0"/>
            </a:br>
            <a:r>
              <a:rPr lang="de-DE" altLang="de-DE" sz="1451" b="1" dirty="0"/>
              <a:t>(DBE)</a:t>
            </a:r>
          </a:p>
          <a:p>
            <a:endParaRPr lang="de-DE" altLang="de-DE" sz="145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C69F19-A674-5B40-AB41-E0F31F7A0272}"/>
              </a:ext>
            </a:extLst>
          </p:cNvPr>
          <p:cNvSpPr txBox="1"/>
          <p:nvPr/>
        </p:nvSpPr>
        <p:spPr>
          <a:xfrm rot="16200000">
            <a:off x="4069857" y="2627259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Interpersonal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269F13D-F7F4-394E-BBC8-6A16C6D46554}"/>
              </a:ext>
            </a:extLst>
          </p:cNvPr>
          <p:cNvSpPr txBox="1"/>
          <p:nvPr/>
        </p:nvSpPr>
        <p:spPr>
          <a:xfrm rot="16200000">
            <a:off x="4138006" y="409109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Intrapersonal</a:t>
            </a:r>
          </a:p>
        </p:txBody>
      </p:sp>
      <p:sp>
        <p:nvSpPr>
          <p:cNvPr id="4" name="Textfeld 5">
            <a:extLst>
              <a:ext uri="{FF2B5EF4-FFF2-40B4-BE49-F238E27FC236}">
                <a16:creationId xmlns:a16="http://schemas.microsoft.com/office/drawing/2014/main" id="{376AE36A-2A8A-460F-C435-3AF0350FE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687" y="252482"/>
            <a:ext cx="3796937" cy="2877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CH" altLang="de-DE" sz="1270" b="1" dirty="0">
                <a:cs typeface="Arial" panose="020B0604020202020204" pitchFamily="34" charset="0"/>
              </a:rPr>
              <a:t>RISIKOGRUPPEN MIT SPEZIELLER THEMATIK</a:t>
            </a:r>
            <a:endParaRPr lang="de-DE" altLang="de-DE" sz="1270" dirty="0">
              <a:cs typeface="Arial" panose="020B0604020202020204" pitchFamily="34" charset="0"/>
            </a:endParaRPr>
          </a:p>
        </p:txBody>
      </p:sp>
      <p:sp>
        <p:nvSpPr>
          <p:cNvPr id="7" name="Textfeld 13">
            <a:extLst>
              <a:ext uri="{FF2B5EF4-FFF2-40B4-BE49-F238E27FC236}">
                <a16:creationId xmlns:a16="http://schemas.microsoft.com/office/drawing/2014/main" id="{9044294E-303B-AD4B-47B5-0524800B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5855" y="522285"/>
            <a:ext cx="15660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de-DE" altLang="de-DE" sz="1200" dirty="0" err="1">
                <a:cs typeface="Arial" panose="020B0604020202020204" pitchFamily="34" charset="0"/>
              </a:rPr>
              <a:t>Underachiever</a:t>
            </a:r>
            <a:br>
              <a:rPr lang="de-DE" altLang="de-DE" sz="1200" dirty="0">
                <a:cs typeface="Arial" panose="020B0604020202020204" pitchFamily="34" charset="0"/>
              </a:rPr>
            </a:br>
            <a:r>
              <a:rPr lang="de-DE" altLang="de-DE" sz="1200" dirty="0">
                <a:cs typeface="Arial" panose="020B0604020202020204" pitchFamily="34" charset="0"/>
              </a:rPr>
              <a:t>Twice </a:t>
            </a:r>
            <a:r>
              <a:rPr lang="de-DE" altLang="de-DE" sz="1200" dirty="0" err="1">
                <a:cs typeface="Arial" panose="020B0604020202020204" pitchFamily="34" charset="0"/>
              </a:rPr>
              <a:t>Exceptional‘s</a:t>
            </a:r>
            <a:r>
              <a:rPr lang="de-DE" altLang="de-DE" sz="1200" dirty="0">
                <a:cs typeface="Arial" panose="020B0604020202020204" pitchFamily="34" charset="0"/>
              </a:rPr>
              <a:t> </a:t>
            </a:r>
            <a:br>
              <a:rPr lang="de-DE" altLang="de-DE" sz="1200" dirty="0">
                <a:cs typeface="Arial" panose="020B0604020202020204" pitchFamily="34" charset="0"/>
              </a:rPr>
            </a:br>
            <a:r>
              <a:rPr lang="de-DE" altLang="de-DE" sz="1200" dirty="0" err="1">
                <a:cs typeface="Arial" panose="020B0604020202020204" pitchFamily="34" charset="0"/>
              </a:rPr>
              <a:t>Overexcitability</a:t>
            </a:r>
            <a:endParaRPr lang="de-DE" altLang="de-DE" sz="1200" dirty="0">
              <a:cs typeface="Arial" panose="020B0604020202020204" pitchFamily="34" charset="0"/>
            </a:endParaRPr>
          </a:p>
          <a:p>
            <a:pPr algn="l"/>
            <a:r>
              <a:rPr lang="de-DE" altLang="de-DE" sz="1200" dirty="0" err="1">
                <a:cs typeface="Arial" panose="020B0604020202020204" pitchFamily="34" charset="0"/>
              </a:rPr>
              <a:t>Perfectionism</a:t>
            </a:r>
            <a:endParaRPr lang="de-DE" altLang="de-DE" sz="1200" dirty="0">
              <a:cs typeface="Arial" panose="020B0604020202020204" pitchFamily="34" charset="0"/>
            </a:endParaRPr>
          </a:p>
          <a:p>
            <a:pPr algn="l"/>
            <a:r>
              <a:rPr lang="de-DE" altLang="de-DE" sz="1200" dirty="0"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6601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2231" grpId="0"/>
      <p:bldP spid="11" grpId="0"/>
      <p:bldP spid="12" grpId="0"/>
      <p:bldP spid="52234" grpId="0"/>
      <p:bldP spid="52235" grpId="0"/>
      <p:bldP spid="52236" grpId="0"/>
      <p:bldP spid="41" grpId="0"/>
      <p:bldP spid="43" grpId="0"/>
      <p:bldP spid="44" grpId="0"/>
      <p:bldP spid="56347" grpId="0"/>
      <p:bldP spid="46" grpId="0"/>
      <p:bldP spid="47" grpId="0"/>
      <p:bldP spid="56350" grpId="0"/>
      <p:bldP spid="56351" grpId="0"/>
      <p:bldP spid="56358" grpId="0"/>
      <p:bldP spid="52263" grpId="0"/>
      <p:bldP spid="51" grpId="0"/>
      <p:bldP spid="52" grpId="0"/>
      <p:bldP spid="53" grpId="0"/>
      <p:bldP spid="57" grpId="0"/>
      <p:bldP spid="58" grpId="0"/>
      <p:bldP spid="71" grpId="0"/>
      <p:bldP spid="4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Macintosh PowerPoint</Application>
  <PresentationFormat>Breitbild</PresentationFormat>
  <Paragraphs>58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Renzulli, Joseph</dc:creator>
  <cp:lastModifiedBy>Salomé Müller</cp:lastModifiedBy>
  <cp:revision>28</cp:revision>
  <cp:lastPrinted>2020-09-08T15:39:23Z</cp:lastPrinted>
  <dcterms:created xsi:type="dcterms:W3CDTF">2020-04-22T17:12:10Z</dcterms:created>
  <dcterms:modified xsi:type="dcterms:W3CDTF">2023-03-13T14:34:36Z</dcterms:modified>
</cp:coreProperties>
</file>