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0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0" r:id="rId55"/>
    <p:sldId id="309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F214-FA59-8A4F-A4ED-3CE3900D2C9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C1F-4B06-4741-92EB-C89079B1FC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F214-FA59-8A4F-A4ED-3CE3900D2C9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C1F-4B06-4741-92EB-C89079B1FC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F214-FA59-8A4F-A4ED-3CE3900D2C9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C1F-4B06-4741-92EB-C89079B1FC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F214-FA59-8A4F-A4ED-3CE3900D2C9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C1F-4B06-4741-92EB-C89079B1FC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F214-FA59-8A4F-A4ED-3CE3900D2C9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C1F-4B06-4741-92EB-C89079B1FC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F214-FA59-8A4F-A4ED-3CE3900D2C9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C1F-4B06-4741-92EB-C89079B1FC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F214-FA59-8A4F-A4ED-3CE3900D2C9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C1F-4B06-4741-92EB-C89079B1FC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F214-FA59-8A4F-A4ED-3CE3900D2C9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C1F-4B06-4741-92EB-C89079B1FC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F214-FA59-8A4F-A4ED-3CE3900D2C9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C1F-4B06-4741-92EB-C89079B1FC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F214-FA59-8A4F-A4ED-3CE3900D2C9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C1F-4B06-4741-92EB-C89079B1FC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F214-FA59-8A4F-A4ED-3CE3900D2C9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B34C1F-4B06-4741-92EB-C89079B1FC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AB34C1F-4B06-4741-92EB-C89079B1FC2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57EF214-FA59-8A4F-A4ED-3CE3900D2C97}" type="datetimeFigureOut">
              <a:rPr lang="en-US" smtClean="0"/>
              <a:t>1/7/2014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CMPE2300</a:t>
            </a:r>
          </a:p>
          <a:p>
            <a:r>
              <a:rPr lang="en-US" dirty="0" smtClean="0"/>
              <a:t>Winter 2014</a:t>
            </a:r>
          </a:p>
          <a:p>
            <a:r>
              <a:rPr lang="en-US" dirty="0" smtClean="0"/>
              <a:t>JD Silver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09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Constructors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091" r="-90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70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field members can be initialized when the new operator is used to create an instance of the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84" y="3422650"/>
            <a:ext cx="6390554" cy="111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8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class may contain multiple constructors, as long as each function signature contains a unique set of parameter types, modifiers and ordering.</a:t>
            </a:r>
          </a:p>
          <a:p>
            <a:r>
              <a:rPr lang="en-US" dirty="0" smtClean="0"/>
              <a:t>Note that the return data type cannot be used to differentiate overloaded methods.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58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Constructors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725" b="57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95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example below, two instances of </a:t>
            </a:r>
            <a:r>
              <a:rPr lang="en-US" dirty="0" err="1" smtClean="0"/>
              <a:t>CStudent</a:t>
            </a:r>
            <a:r>
              <a:rPr lang="en-US" dirty="0" smtClean="0"/>
              <a:t> are created using each constructor.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95" y="3298058"/>
            <a:ext cx="6282756" cy="197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field does not require specific initialization in a constructor, it is acceptable to create the instance for that field in the declaration.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806700"/>
            <a:ext cx="58039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36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constructor may invoke another constructor to save repetition of code.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this</a:t>
            </a:r>
            <a:r>
              <a:rPr lang="en-US" dirty="0" smtClean="0"/>
              <a:t> operator provides a reference to the current instance, which can be used to invoke an existing constructor.</a:t>
            </a:r>
          </a:p>
          <a:p>
            <a:r>
              <a:rPr lang="en-US" dirty="0" smtClean="0"/>
              <a:t>The call to an existing constructor is made after a colon on the same line as the method definition.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7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Constructors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520" r="-105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3218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this keyword provides a reference to the current instance of the class.</a:t>
            </a:r>
          </a:p>
          <a:p>
            <a:r>
              <a:rPr lang="en-US" dirty="0" smtClean="0"/>
              <a:t>It is available in every instance of a class.</a:t>
            </a:r>
          </a:p>
          <a:p>
            <a:r>
              <a:rPr lang="en-US" dirty="0" smtClean="0"/>
              <a:t>It can be used to resolve ambiguous names in a class. For example, if a class member shares the name of a function parameter, this can be used to access the class member.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85" y="4352130"/>
            <a:ext cx="4524858" cy="11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1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should not expose field data as part of the public interface.</a:t>
            </a:r>
          </a:p>
          <a:p>
            <a:r>
              <a:rPr lang="en-US" dirty="0" smtClean="0"/>
              <a:t>Access to the field data should be controlled to protect the integrity of instances of the class.</a:t>
            </a:r>
          </a:p>
          <a:p>
            <a:r>
              <a:rPr lang="en-US" dirty="0" smtClean="0"/>
              <a:t>A property is a C# mechanism that facilitates controlled access to field data.</a:t>
            </a:r>
          </a:p>
          <a:p>
            <a:r>
              <a:rPr lang="en-US" dirty="0" smtClean="0"/>
              <a:t>There are two types of properties, getters and setters.</a:t>
            </a:r>
          </a:p>
          <a:p>
            <a:r>
              <a:rPr lang="en-US" dirty="0" smtClean="0"/>
              <a:t>The get property can be used to return the value of the field to the calling program.</a:t>
            </a:r>
          </a:p>
          <a:p>
            <a:r>
              <a:rPr lang="en-US" dirty="0" smtClean="0"/>
              <a:t>The set property can be used to write a new value into a data field.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0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provide additional functionality over structures.</a:t>
            </a:r>
          </a:p>
          <a:p>
            <a:r>
              <a:rPr lang="en-US" dirty="0"/>
              <a:t>Classes continue the concept of </a:t>
            </a:r>
            <a:r>
              <a:rPr lang="en-US" dirty="0" smtClean="0"/>
              <a:t>encapsulation </a:t>
            </a:r>
            <a:r>
              <a:rPr lang="en-US" dirty="0"/>
              <a:t>and provide, additionally, inheritance and polymorphism. </a:t>
            </a:r>
          </a:p>
          <a:p>
            <a:r>
              <a:rPr lang="en-US" dirty="0"/>
              <a:t>You will typically create your class definitions in a separate source file, and will place the class definition within the same namespace as your main project. </a:t>
            </a:r>
            <a:endParaRPr lang="en-US" dirty="0" smtClean="0"/>
          </a:p>
          <a:p>
            <a:r>
              <a:rPr lang="en-US" dirty="0" smtClean="0"/>
              <a:t>Classes share some similarity with structures.</a:t>
            </a:r>
          </a:p>
          <a:p>
            <a:r>
              <a:rPr lang="en-US" dirty="0" smtClean="0"/>
              <a:t>A significant difference is that an instance of a structure is a value type, while an instance of a class is a reference type.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2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573" r="-135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260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property is usually public, since it provides the interface to the field variable.</a:t>
            </a:r>
          </a:p>
          <a:p>
            <a:r>
              <a:rPr lang="en-US" dirty="0" smtClean="0"/>
              <a:t>The data type specified for the property is the type of data that is accepted or returned.</a:t>
            </a:r>
          </a:p>
          <a:p>
            <a:r>
              <a:rPr lang="en-US" dirty="0" smtClean="0"/>
              <a:t>The name of the property usually starts with a capital letter, and it is the name that is used in the calling code.</a:t>
            </a:r>
          </a:p>
          <a:p>
            <a:r>
              <a:rPr lang="en-US" dirty="0" smtClean="0"/>
              <a:t>Properties may consist of two parts, a setter and a getter.</a:t>
            </a:r>
          </a:p>
          <a:p>
            <a:r>
              <a:rPr lang="en-US" dirty="0" smtClean="0"/>
              <a:t>Each part is defined in a block preceded by set or get.</a:t>
            </a:r>
          </a:p>
          <a:p>
            <a:r>
              <a:rPr lang="en-US" dirty="0" smtClean="0"/>
              <a:t>When the user assigns a value to the property, the set block of code is executed.</a:t>
            </a:r>
          </a:p>
          <a:p>
            <a:r>
              <a:rPr lang="en-US" dirty="0" smtClean="0"/>
              <a:t>When the user reads a value from the property, the get block of code is executed.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31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 a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calling program uses the properties to read or write data to the underlying field data.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58" y="2907294"/>
            <a:ext cx="6428214" cy="27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17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a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 property is used, code within the set or get section is executed.</a:t>
            </a:r>
          </a:p>
          <a:p>
            <a:r>
              <a:rPr lang="en-US" dirty="0" smtClean="0"/>
              <a:t>You can add as much code that you wish to the get or the set blocks.</a:t>
            </a:r>
          </a:p>
          <a:p>
            <a:r>
              <a:rPr lang="en-US" dirty="0" smtClean="0"/>
              <a:t>A property is not required to define both a getter and a setter block.</a:t>
            </a:r>
          </a:p>
          <a:p>
            <a:r>
              <a:rPr lang="en-US" dirty="0" smtClean="0"/>
              <a:t>If you define only a setter, then the user will not be a to read the value from the property.</a:t>
            </a:r>
          </a:p>
          <a:p>
            <a:r>
              <a:rPr lang="en-US" dirty="0" smtClean="0"/>
              <a:t>If you define only a getter, then the user will not be able to write to a property.</a:t>
            </a:r>
          </a:p>
          <a:p>
            <a:r>
              <a:rPr lang="en-US" dirty="0" smtClean="0"/>
              <a:t>Setter code is typically used to verify that valid data is being stored by the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51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version 3.0 </a:t>
            </a:r>
            <a:r>
              <a:rPr lang="en-US" dirty="0" smtClean="0"/>
              <a:t>introduced </a:t>
            </a:r>
            <a:r>
              <a:rPr lang="en-US" dirty="0"/>
              <a:t>automatic properties.</a:t>
            </a:r>
          </a:p>
          <a:p>
            <a:r>
              <a:rPr lang="en-US" dirty="0"/>
              <a:t>The property is declared as public, and a blank get and set statement is added.</a:t>
            </a:r>
          </a:p>
          <a:p>
            <a:r>
              <a:rPr lang="en-US" dirty="0"/>
              <a:t>A </a:t>
            </a:r>
            <a:r>
              <a:rPr lang="en-US" b="1" dirty="0"/>
              <a:t>hidden, private variable </a:t>
            </a:r>
            <a:r>
              <a:rPr lang="en-US" dirty="0"/>
              <a:t>is created for the class.</a:t>
            </a:r>
          </a:p>
          <a:p>
            <a:r>
              <a:rPr lang="en-US" dirty="0"/>
              <a:t>The properties are used both inside and outside the class to access the hidden variable.</a:t>
            </a:r>
          </a:p>
          <a:p>
            <a:r>
              <a:rPr lang="en-US" dirty="0" smtClean="0"/>
              <a:t>Both the get and the set components must be defined for an automatic property.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78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Properties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-9279" r="-9279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5107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Properties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-9266" b="-9266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3453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wish to protect the data values, the automatic properties can be created so that set can only be used within the class.</a:t>
            </a:r>
          </a:p>
          <a:p>
            <a:r>
              <a:rPr lang="en-US" dirty="0"/>
              <a:t>Declare the set automatic property to be private to prevent access to the data from outside the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82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Properties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-8704" r="-870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3190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defining automatic properties using the naming convention for a property: </a:t>
            </a:r>
            <a:r>
              <a:rPr lang="en-US" dirty="0" smtClean="0"/>
              <a:t>start with a capital letter, </a:t>
            </a:r>
            <a:r>
              <a:rPr lang="en-US" dirty="0"/>
              <a:t>and leave out the </a:t>
            </a:r>
            <a:r>
              <a:rPr lang="en-US" dirty="0" smtClean="0"/>
              <a:t>_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6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21167" b="-21167"/>
          <a:stretch>
            <a:fillRect/>
          </a:stretch>
        </p:blipFill>
        <p:spPr>
          <a:xfrm>
            <a:off x="804188" y="1600200"/>
            <a:ext cx="6614414" cy="4167081"/>
          </a:xfrm>
        </p:spPr>
      </p:pic>
    </p:spTree>
    <p:extLst>
      <p:ext uri="{BB962C8B-B14F-4D97-AF65-F5344CB8AC3E}">
        <p14:creationId xmlns:p14="http://schemas.microsoft.com/office/powerpoint/2010/main" val="4286679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place access modifiers on the get/set blocks of a property.</a:t>
            </a:r>
          </a:p>
          <a:p>
            <a:r>
              <a:rPr lang="en-US" dirty="0" smtClean="0"/>
              <a:t>This is usually done to make the setter unavailable outside the class, but still present inside the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919" y="3357634"/>
            <a:ext cx="4761505" cy="30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08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be careful not to attempt to violate the access level provided for the property when you set the access level for get and set.</a:t>
            </a:r>
          </a:p>
          <a:p>
            <a:r>
              <a:rPr lang="en-US" dirty="0" smtClean="0"/>
              <a:t>The access level for get and set must be more restrictive than the property.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03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or a </a:t>
            </a:r>
            <a:r>
              <a:rPr lang="en-US" dirty="0" err="1" smtClean="0"/>
              <a:t>struct</a:t>
            </a:r>
            <a:r>
              <a:rPr lang="en-US" dirty="0" smtClean="0"/>
              <a:t> may contain static members which are instance independent.</a:t>
            </a:r>
          </a:p>
          <a:p>
            <a:r>
              <a:rPr lang="en-US" dirty="0" smtClean="0"/>
              <a:t>Static members are added to a class to provide functionality that is related to the that type, but not necessarily to the instance specific data.</a:t>
            </a:r>
          </a:p>
          <a:p>
            <a:r>
              <a:rPr lang="en-US" dirty="0" smtClean="0"/>
              <a:t>Example: the Show method of the </a:t>
            </a:r>
            <a:r>
              <a:rPr lang="en-US" dirty="0" err="1" smtClean="0"/>
              <a:t>Messagebox</a:t>
            </a:r>
            <a:r>
              <a:rPr lang="en-US" dirty="0"/>
              <a:t> </a:t>
            </a:r>
            <a:r>
              <a:rPr lang="en-US" dirty="0" smtClean="0"/>
              <a:t>class is static and does not require an instance of the class to be used.</a:t>
            </a:r>
          </a:p>
          <a:p>
            <a:r>
              <a:rPr lang="en-US" dirty="0" smtClean="0"/>
              <a:t>Static methods are invoked by using the dot operator with the  class name.</a:t>
            </a:r>
          </a:p>
          <a:p>
            <a:r>
              <a:rPr lang="en-US" dirty="0" smtClean="0"/>
              <a:t>Creating a static method requires the use of the static keyword.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47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methods cannot access non-static data since they are invoked without an instance.</a:t>
            </a:r>
          </a:p>
          <a:p>
            <a:r>
              <a:rPr lang="en-US" dirty="0" smtClean="0"/>
              <a:t>A static method may not use the </a:t>
            </a:r>
            <a:r>
              <a:rPr lang="en-US" i="1" dirty="0" smtClean="0"/>
              <a:t>this</a:t>
            </a:r>
            <a:r>
              <a:rPr lang="en-US" dirty="0" smtClean="0"/>
              <a:t> reference.</a:t>
            </a:r>
          </a:p>
          <a:p>
            <a:r>
              <a:rPr lang="en-US" dirty="0" smtClean="0"/>
              <a:t>In the example shown below, the method Foo is declared to be static.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49" y="3777711"/>
            <a:ext cx="3706333" cy="21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29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may create static fields which are instance independent, and shared amongst all instances of the class.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489200"/>
            <a:ext cx="50927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68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example shown on the next slide, two instances of </a:t>
            </a:r>
            <a:r>
              <a:rPr lang="en-US" dirty="0" err="1" smtClean="0"/>
              <a:t>CThing</a:t>
            </a:r>
            <a:r>
              <a:rPr lang="en-US" dirty="0" smtClean="0"/>
              <a:t> are created, then the number of instances are displayed in a message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30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8324" b="-38324"/>
          <a:stretch>
            <a:fillRect/>
          </a:stretch>
        </p:blipFill>
        <p:spPr>
          <a:xfrm>
            <a:off x="1385339" y="1111761"/>
            <a:ext cx="5917649" cy="3728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552" y="4131816"/>
            <a:ext cx="2184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23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Non-static methods may access static and non-static fields, but static methods may only access static fields or methods.</a:t>
            </a:r>
          </a:p>
          <a:p>
            <a:r>
              <a:rPr lang="en-US" dirty="0" smtClean="0"/>
              <a:t>A class may define one static constructor that is used to initialize static members.</a:t>
            </a:r>
          </a:p>
          <a:p>
            <a:r>
              <a:rPr lang="en-US" dirty="0" smtClean="0"/>
              <a:t>This is only handy if you must initialize static members with data that is unknown at compile time.</a:t>
            </a:r>
          </a:p>
          <a:p>
            <a:r>
              <a:rPr lang="en-US" dirty="0" smtClean="0"/>
              <a:t>Static constructors may not have access modifiers placed on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9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8310" b="-28310"/>
          <a:stretch>
            <a:fillRect/>
          </a:stretch>
        </p:blipFill>
        <p:spPr>
          <a:xfrm>
            <a:off x="457200" y="1307136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662010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 class needs to define some constant data; for example, the Math class defines PI.</a:t>
            </a:r>
          </a:p>
          <a:p>
            <a:r>
              <a:rPr lang="en-US" dirty="0" smtClean="0"/>
              <a:t>The simplest way is to declare a constant data field by using the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modifer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constant data must be initialized in the definition.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11" y="3870523"/>
            <a:ext cx="4871222" cy="16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9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class type must be marked as internal or public.</a:t>
            </a:r>
          </a:p>
          <a:p>
            <a:r>
              <a:rPr lang="en-US" dirty="0" smtClean="0"/>
              <a:t>If you intend for the class to be only used by your main project only, mark it as internal.</a:t>
            </a:r>
          </a:p>
          <a:p>
            <a:r>
              <a:rPr lang="en-US" dirty="0" smtClean="0"/>
              <a:t>if the class needs to be accessible to other modules, mark it as public.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39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fields are very useful for describing physical values that would rarely (or never) change.</a:t>
            </a:r>
          </a:p>
          <a:p>
            <a:r>
              <a:rPr lang="en-US" dirty="0" smtClean="0"/>
              <a:t>A change to a constant field requires that the code be recompiled.</a:t>
            </a:r>
          </a:p>
          <a:p>
            <a:r>
              <a:rPr lang="en-US" dirty="0" smtClean="0"/>
              <a:t>A constant field is inherently static.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09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option for creating constant data is to use a read-only field.</a:t>
            </a:r>
          </a:p>
          <a:p>
            <a:r>
              <a:rPr lang="en-US" dirty="0" smtClean="0"/>
              <a:t>A read-only field can be assigned a value in a constructor, so its value can be determined at runtime.</a:t>
            </a:r>
          </a:p>
          <a:p>
            <a:r>
              <a:rPr lang="en-US" dirty="0" smtClean="0"/>
              <a:t>Changing  the value requires the creation of a new instance, but does not require that the code be recompiled.</a:t>
            </a:r>
          </a:p>
          <a:p>
            <a:r>
              <a:rPr lang="en-US" dirty="0" smtClean="0"/>
              <a:t>Read-only fields are not inherently static, but can be made static with the use of the static keyword.</a:t>
            </a:r>
          </a:p>
          <a:p>
            <a:r>
              <a:rPr lang="en-US" dirty="0" smtClean="0"/>
              <a:t>If you create a read-only static field, it must be initialized with an initializer or a static constructor.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91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7727" r="-27727"/>
          <a:stretch>
            <a:fillRect/>
          </a:stretch>
        </p:blipFill>
        <p:spPr>
          <a:xfrm>
            <a:off x="457200" y="1600200"/>
            <a:ext cx="6834786" cy="4305362"/>
          </a:xfrm>
        </p:spPr>
      </p:pic>
    </p:spTree>
    <p:extLst>
      <p:ext uri="{BB962C8B-B14F-4D97-AF65-F5344CB8AC3E}">
        <p14:creationId xmlns:p14="http://schemas.microsoft.com/office/powerpoint/2010/main" val="13560390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Equals() method is often used to test for equality between two values or instances.</a:t>
            </a:r>
          </a:p>
          <a:p>
            <a:r>
              <a:rPr lang="en-US" dirty="0" smtClean="0"/>
              <a:t>Checking for equality is different for value types and reference types.</a:t>
            </a:r>
          </a:p>
          <a:p>
            <a:r>
              <a:rPr lang="en-US" dirty="0" smtClean="0"/>
              <a:t>For a value type, it means that the two objects contain the same value.</a:t>
            </a:r>
          </a:p>
          <a:p>
            <a:r>
              <a:rPr lang="en-US" dirty="0" smtClean="0"/>
              <a:t>For reference types (instances of a class) it means that the object references are pointing to the same object.</a:t>
            </a:r>
          </a:p>
          <a:p>
            <a:r>
              <a:rPr lang="en-US" dirty="0" smtClean="0"/>
              <a:t>Checking for equality is performed with Equals for value types, and </a:t>
            </a:r>
            <a:r>
              <a:rPr lang="en-US" dirty="0" err="1" smtClean="0"/>
              <a:t>ReferenceEquals</a:t>
            </a:r>
            <a:r>
              <a:rPr lang="en-US" dirty="0" smtClean="0"/>
              <a:t> for reference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67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</a:t>
            </a:r>
            <a:r>
              <a:rPr lang="en-US" dirty="0" smtClean="0"/>
              <a:t>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created a class that represents a logical value, then you should override Equals and provide logical meaning for two instances being equal.</a:t>
            </a:r>
          </a:p>
          <a:p>
            <a:r>
              <a:rPr lang="en-US" dirty="0" smtClean="0"/>
              <a:t>Overriding Equals involves a few rules:</a:t>
            </a:r>
          </a:p>
          <a:p>
            <a:pPr lvl="1"/>
            <a:r>
              <a:rPr lang="en-US" dirty="0" smtClean="0"/>
              <a:t>An object is equal to itself.</a:t>
            </a:r>
          </a:p>
          <a:p>
            <a:pPr lvl="1"/>
            <a:r>
              <a:rPr lang="en-US" dirty="0" smtClean="0"/>
              <a:t>If x is equal to y, then y is equal to x.</a:t>
            </a:r>
          </a:p>
          <a:p>
            <a:pPr lvl="1"/>
            <a:r>
              <a:rPr lang="en-US" dirty="0" smtClean="0"/>
              <a:t>The Equals method must not throw exceptions.</a:t>
            </a:r>
          </a:p>
          <a:p>
            <a:pPr lvl="1"/>
            <a:r>
              <a:rPr lang="en-US" dirty="0" smtClean="0"/>
              <a:t>If Equals is overridden, then </a:t>
            </a:r>
            <a:r>
              <a:rPr lang="en-US" dirty="0" err="1" smtClean="0"/>
              <a:t>GetHashCode</a:t>
            </a:r>
            <a:r>
              <a:rPr lang="en-US" dirty="0" smtClean="0"/>
              <a:t> should also be overridden.</a:t>
            </a:r>
          </a:p>
          <a:p>
            <a:pPr lvl="1"/>
            <a:r>
              <a:rPr lang="en-US" dirty="0" smtClean="0"/>
              <a:t>The Equals method returns a </a:t>
            </a:r>
            <a:r>
              <a:rPr lang="en-US" dirty="0" err="1" smtClean="0"/>
              <a:t>bool</a:t>
            </a:r>
            <a:r>
              <a:rPr lang="en-US" dirty="0" smtClean="0"/>
              <a:t>, and has a single parameter which is of type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34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Equals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following example, a class is used to define a drawing tile for a game.</a:t>
            </a:r>
          </a:p>
          <a:p>
            <a:r>
              <a:rPr lang="en-US" dirty="0" smtClean="0"/>
              <a:t>Each tile will be placed at a point, and may be a circle or a square.</a:t>
            </a:r>
          </a:p>
          <a:p>
            <a:r>
              <a:rPr lang="en-US" dirty="0" smtClean="0"/>
              <a:t>Equality will be determined by two objects being of the same class type, and containing the same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61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Equals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2574" b="-12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6331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Equals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6011" b="-160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5461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Equals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is</a:t>
            </a:r>
            <a:r>
              <a:rPr lang="en-US" dirty="0" smtClean="0"/>
              <a:t> keyword is used to determine if the object provided is actually the same type as the class type.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is</a:t>
            </a:r>
            <a:r>
              <a:rPr lang="en-US" dirty="0" smtClean="0"/>
              <a:t> keyword will return false if the type is not correct, or is null.</a:t>
            </a:r>
          </a:p>
          <a:p>
            <a:r>
              <a:rPr lang="en-US" dirty="0" smtClean="0"/>
              <a:t>If the two objects are considered logically the same, the function returns true, otherwise it returns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95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GetHashCode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Equals is overridden, users of the class will expect that </a:t>
            </a:r>
            <a:r>
              <a:rPr lang="en-US" dirty="0" err="1" smtClean="0"/>
              <a:t>GetHashCode</a:t>
            </a:r>
            <a:r>
              <a:rPr lang="en-US" dirty="0" smtClean="0"/>
              <a:t> will also be overridden.</a:t>
            </a:r>
          </a:p>
          <a:p>
            <a:r>
              <a:rPr lang="en-US" dirty="0" smtClean="0"/>
              <a:t>If you don't intend to use </a:t>
            </a:r>
            <a:r>
              <a:rPr lang="en-US" dirty="0" err="1" smtClean="0"/>
              <a:t>GetHashCode</a:t>
            </a:r>
            <a:r>
              <a:rPr lang="en-US" dirty="0" smtClean="0"/>
              <a:t>, it is acceptable to return a value of 1.</a:t>
            </a:r>
          </a:p>
          <a:p>
            <a:r>
              <a:rPr lang="en-US" dirty="0" smtClean="0"/>
              <a:t>The use of </a:t>
            </a:r>
            <a:r>
              <a:rPr lang="en-US" dirty="0" err="1" smtClean="0"/>
              <a:t>GetHashCode</a:t>
            </a:r>
            <a:r>
              <a:rPr lang="en-US" dirty="0" smtClean="0"/>
              <a:t> will be discussed later in the course.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987" y="4078472"/>
            <a:ext cx="4687756" cy="13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3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will usually contain fields that will hold data.</a:t>
            </a:r>
          </a:p>
          <a:p>
            <a:r>
              <a:rPr lang="en-US" dirty="0" smtClean="0"/>
              <a:t>It is considered a good programming practice to make the class field data inaccessible outside the class.</a:t>
            </a:r>
          </a:p>
          <a:p>
            <a:r>
              <a:rPr lang="en-US" dirty="0" smtClean="0"/>
              <a:t>This is done by marking the fields as private, internal or protected.</a:t>
            </a:r>
          </a:p>
          <a:p>
            <a:r>
              <a:rPr lang="en-US" dirty="0" smtClean="0"/>
              <a:t>At this time, until the topic of inheritance is covered, use private.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581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Equals override has been created, it can be used to compare two objects.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310" y="2679699"/>
            <a:ext cx="6250238" cy="189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011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containers of objects (example: arrays) is a very common requirement in programming.</a:t>
            </a:r>
          </a:p>
          <a:p>
            <a:r>
              <a:rPr lang="en-US" dirty="0" smtClean="0"/>
              <a:t>It would be fairly easy to write a method that could be used to compare two instances of a class, but without direction, everyone could implement the method differently.</a:t>
            </a:r>
            <a:endParaRPr lang="en-US" dirty="0"/>
          </a:p>
          <a:p>
            <a:r>
              <a:rPr lang="en-US" dirty="0" smtClean="0"/>
              <a:t>Interfaces describe elements of a behavior, and what they should look like.</a:t>
            </a:r>
          </a:p>
          <a:p>
            <a:r>
              <a:rPr lang="en-US" dirty="0" smtClean="0"/>
              <a:t>Including the </a:t>
            </a:r>
            <a:r>
              <a:rPr lang="en-US" dirty="0" err="1" smtClean="0"/>
              <a:t>IComparable</a:t>
            </a:r>
            <a:r>
              <a:rPr lang="en-US" dirty="0" smtClean="0"/>
              <a:t> interface in our classes forces us to create a structured and well defined public interface for performing comparisons.</a:t>
            </a:r>
          </a:p>
          <a:p>
            <a:r>
              <a:rPr lang="en-US" dirty="0" smtClean="0"/>
              <a:t>The framework is aware of the </a:t>
            </a:r>
            <a:r>
              <a:rPr lang="en-US" dirty="0" err="1" smtClean="0"/>
              <a:t>IComparable</a:t>
            </a:r>
            <a:r>
              <a:rPr lang="en-US" dirty="0" smtClean="0"/>
              <a:t> interface, and if we implement it correctly, we can use the built in sorting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638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include the </a:t>
            </a:r>
            <a:r>
              <a:rPr lang="en-US" dirty="0" err="1" smtClean="0"/>
              <a:t>IComparable</a:t>
            </a:r>
            <a:r>
              <a:rPr lang="en-US" dirty="0" smtClean="0"/>
              <a:t> interface in a class, you place it after a colon, after the class name.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928" y="2946399"/>
            <a:ext cx="4768268" cy="57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647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IComparable</a:t>
            </a:r>
            <a:r>
              <a:rPr lang="en-US" dirty="0" smtClean="0"/>
              <a:t> interface forms a contract that you must honor by defining whatever methods that the </a:t>
            </a:r>
            <a:r>
              <a:rPr lang="en-US" dirty="0" err="1" smtClean="0"/>
              <a:t>IComparable</a:t>
            </a:r>
            <a:r>
              <a:rPr lang="en-US" dirty="0" smtClean="0"/>
              <a:t> interface requires.</a:t>
            </a:r>
          </a:p>
          <a:p>
            <a:r>
              <a:rPr lang="en-US" dirty="0" smtClean="0"/>
              <a:t>The interface requires that you implement a method named </a:t>
            </a:r>
            <a:r>
              <a:rPr lang="en-US" dirty="0" err="1" smtClean="0"/>
              <a:t>CompareTo</a:t>
            </a:r>
            <a:r>
              <a:rPr lang="en-US" dirty="0" smtClean="0"/>
              <a:t>() that will return an </a:t>
            </a:r>
            <a:r>
              <a:rPr lang="en-US" dirty="0" err="1" smtClean="0"/>
              <a:t>int</a:t>
            </a:r>
            <a:r>
              <a:rPr lang="en-US" dirty="0" smtClean="0"/>
              <a:t> indicating the order of this and the provided instance.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CompareTo</a:t>
            </a:r>
            <a:r>
              <a:rPr lang="en-US" dirty="0" smtClean="0"/>
              <a:t>() method receives one parameter which is of type object.</a:t>
            </a:r>
          </a:p>
          <a:p>
            <a:r>
              <a:rPr lang="en-US" dirty="0" smtClean="0"/>
              <a:t>The return value has three meanings:</a:t>
            </a:r>
          </a:p>
          <a:p>
            <a:pPr lvl="1"/>
            <a:r>
              <a:rPr lang="en-US" dirty="0" smtClean="0"/>
              <a:t>return value of -1 means that this instance is less than the object</a:t>
            </a:r>
          </a:p>
          <a:p>
            <a:pPr lvl="1"/>
            <a:r>
              <a:rPr lang="en-US" dirty="0" smtClean="0"/>
              <a:t>return value of 0 means that this instance is equal to the object</a:t>
            </a:r>
          </a:p>
          <a:p>
            <a:pPr lvl="1"/>
            <a:r>
              <a:rPr lang="en-US" dirty="0" smtClean="0"/>
              <a:t>return value of 1 means that this instance is greater than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766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IComparable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3168" r="31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1571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CompareTo</a:t>
            </a:r>
            <a:r>
              <a:rPr lang="en-US" dirty="0" smtClean="0"/>
              <a:t>() method is written to first check to ensure that the argument provided is of the same type as the invoking instance.</a:t>
            </a:r>
          </a:p>
          <a:p>
            <a:r>
              <a:rPr lang="en-US" dirty="0" smtClean="0"/>
              <a:t>If the type of the argument is incorrect, an </a:t>
            </a:r>
            <a:r>
              <a:rPr lang="en-US" dirty="0" err="1" smtClean="0"/>
              <a:t>ArgumentException</a:t>
            </a:r>
            <a:r>
              <a:rPr lang="en-US" dirty="0" smtClean="0"/>
              <a:t> is thrown.</a:t>
            </a:r>
          </a:p>
          <a:p>
            <a:r>
              <a:rPr lang="en-US" dirty="0" smtClean="0"/>
              <a:t>If the argument is of the correct type, then -1, 0, or 1 is returned based on a comparison between the two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05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CompareTo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class, </a:t>
            </a:r>
            <a:r>
              <a:rPr lang="en-US" dirty="0" err="1" smtClean="0"/>
              <a:t>CNumber</a:t>
            </a:r>
            <a:r>
              <a:rPr lang="en-US" dirty="0" smtClean="0"/>
              <a:t>,  has been created to contain a single random </a:t>
            </a:r>
            <a:r>
              <a:rPr lang="en-US" dirty="0" err="1" smtClean="0"/>
              <a:t>int</a:t>
            </a:r>
            <a:r>
              <a:rPr lang="en-US" dirty="0" smtClean="0"/>
              <a:t> in the range of 0 to 99.</a:t>
            </a:r>
          </a:p>
          <a:p>
            <a:r>
              <a:rPr lang="en-US" dirty="0" smtClean="0"/>
              <a:t>When an instance of </a:t>
            </a:r>
            <a:r>
              <a:rPr lang="en-US" dirty="0" err="1" smtClean="0"/>
              <a:t>CNumber</a:t>
            </a:r>
            <a:r>
              <a:rPr lang="en-US" dirty="0" smtClean="0"/>
              <a:t> is created, the integer field is initialized to a random number by the default constructor.</a:t>
            </a:r>
          </a:p>
          <a:p>
            <a:r>
              <a:rPr lang="en-US" dirty="0" smtClean="0"/>
              <a:t>The main program will create an array of </a:t>
            </a:r>
            <a:r>
              <a:rPr lang="en-US" dirty="0" err="1" smtClean="0"/>
              <a:t>CNumber</a:t>
            </a:r>
            <a:r>
              <a:rPr lang="en-US" dirty="0" smtClean="0"/>
              <a:t> instances, display the values in each object, then sort and display the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43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CompareTo</a:t>
            </a:r>
            <a:r>
              <a:rPr lang="en-US" dirty="0"/>
              <a:t>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724" r="-27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44415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CompareTo</a:t>
            </a:r>
            <a:r>
              <a:rPr lang="en-US" dirty="0"/>
              <a:t>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0030" r="-300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679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309" b="-7309"/>
          <a:stretch>
            <a:fillRect/>
          </a:stretch>
        </p:blipFill>
        <p:spPr>
          <a:xfrm>
            <a:off x="970742" y="1600200"/>
            <a:ext cx="6302125" cy="3970339"/>
          </a:xfrm>
        </p:spPr>
      </p:pic>
    </p:spTree>
    <p:extLst>
      <p:ext uri="{BB962C8B-B14F-4D97-AF65-F5344CB8AC3E}">
        <p14:creationId xmlns:p14="http://schemas.microsoft.com/office/powerpoint/2010/main" val="150228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Instance constructors are used in initialize a class or structure with values when an instance is created.</a:t>
            </a:r>
          </a:p>
          <a:p>
            <a:r>
              <a:rPr lang="en-US" dirty="0" smtClean="0"/>
              <a:t>Constructors are methods take the name of the class or structure, and have no return data type.</a:t>
            </a:r>
          </a:p>
          <a:p>
            <a:r>
              <a:rPr lang="en-US" dirty="0" smtClean="0"/>
              <a:t>The purpose of a constructor is to properly initialize the member data of an instance.</a:t>
            </a:r>
          </a:p>
          <a:p>
            <a:r>
              <a:rPr lang="en-US" dirty="0" smtClean="0"/>
              <a:t>Since constructors need to be accessed by other parts of the program, they are typically declared as public.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5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create a class, a default constructor is created automatically.</a:t>
            </a:r>
          </a:p>
          <a:p>
            <a:r>
              <a:rPr lang="en-US" dirty="0" smtClean="0"/>
              <a:t>The default constructor takes no parameters.</a:t>
            </a:r>
          </a:p>
          <a:p>
            <a:r>
              <a:rPr lang="en-US" dirty="0" smtClean="0"/>
              <a:t>The default constructor initializes all reference type field data to null, and value type field data to 0.</a:t>
            </a:r>
          </a:p>
          <a:p>
            <a:r>
              <a:rPr lang="en-US" dirty="0" smtClean="0"/>
              <a:t>The default constructor is called when the new operator is used to create an instance of a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96" y="4816638"/>
            <a:ext cx="6829232" cy="10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6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default constructor is limited to initializing instance field members to null or 0.</a:t>
            </a:r>
          </a:p>
          <a:p>
            <a:r>
              <a:rPr lang="en-US" dirty="0" smtClean="0"/>
              <a:t>Typically a class will contain at least one user-defined constructor that can provide initial value to the field members.</a:t>
            </a:r>
          </a:p>
          <a:p>
            <a:r>
              <a:rPr lang="en-US" dirty="0" smtClean="0"/>
              <a:t>If you create a user-defined constructor, the creation of the default constructor is suppressed.</a:t>
            </a:r>
          </a:p>
          <a:p>
            <a:r>
              <a:rPr lang="en-US" dirty="0" smtClean="0"/>
              <a:t>User-defined constructors are typically declared as public.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57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2171</TotalTime>
  <Words>2439</Words>
  <Application>Microsoft Macintosh PowerPoint</Application>
  <PresentationFormat>On-screen Show (4:3)</PresentationFormat>
  <Paragraphs>194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Adjacency</vt:lpstr>
      <vt:lpstr>Classes</vt:lpstr>
      <vt:lpstr>Classes</vt:lpstr>
      <vt:lpstr>Classes</vt:lpstr>
      <vt:lpstr>Classes</vt:lpstr>
      <vt:lpstr>Classes</vt:lpstr>
      <vt:lpstr>Classes</vt:lpstr>
      <vt:lpstr>Instance Constructors</vt:lpstr>
      <vt:lpstr>Default Constructor</vt:lpstr>
      <vt:lpstr>User-Defined Constructors</vt:lpstr>
      <vt:lpstr>User-Defined Constructors</vt:lpstr>
      <vt:lpstr>User-Defined Constructors</vt:lpstr>
      <vt:lpstr>User-Defined Constructors</vt:lpstr>
      <vt:lpstr>User-Defined Constructors</vt:lpstr>
      <vt:lpstr>User-Defined Constructors</vt:lpstr>
      <vt:lpstr>User-Defined Constructors</vt:lpstr>
      <vt:lpstr>Invoking Constructors</vt:lpstr>
      <vt:lpstr>Invoking Constructors</vt:lpstr>
      <vt:lpstr>this</vt:lpstr>
      <vt:lpstr>Properties</vt:lpstr>
      <vt:lpstr>Properties</vt:lpstr>
      <vt:lpstr>Properties</vt:lpstr>
      <vt:lpstr>Using  a Property</vt:lpstr>
      <vt:lpstr>Using  a Property</vt:lpstr>
      <vt:lpstr>Automatic Properties</vt:lpstr>
      <vt:lpstr>Automatic Properties</vt:lpstr>
      <vt:lpstr>Automatic Properties</vt:lpstr>
      <vt:lpstr>Automatic Properties</vt:lpstr>
      <vt:lpstr>Automatic Properties</vt:lpstr>
      <vt:lpstr>Automatic Properties</vt:lpstr>
      <vt:lpstr>Properties</vt:lpstr>
      <vt:lpstr>Properties</vt:lpstr>
      <vt:lpstr>Static Members</vt:lpstr>
      <vt:lpstr>Static Members</vt:lpstr>
      <vt:lpstr>Static Members</vt:lpstr>
      <vt:lpstr>Static Members</vt:lpstr>
      <vt:lpstr>Static Members</vt:lpstr>
      <vt:lpstr>Static Members</vt:lpstr>
      <vt:lpstr>Static Members</vt:lpstr>
      <vt:lpstr>Constant Data</vt:lpstr>
      <vt:lpstr>Constant Data</vt:lpstr>
      <vt:lpstr>Constant Data</vt:lpstr>
      <vt:lpstr>Constant Data</vt:lpstr>
      <vt:lpstr>Overriding Equals</vt:lpstr>
      <vt:lpstr>Overriding Equals</vt:lpstr>
      <vt:lpstr>Overriding Equals</vt:lpstr>
      <vt:lpstr>Overriding Equals</vt:lpstr>
      <vt:lpstr>Overriding Equals</vt:lpstr>
      <vt:lpstr>Overriding Equals</vt:lpstr>
      <vt:lpstr>GetHashCode</vt:lpstr>
      <vt:lpstr>Equals</vt:lpstr>
      <vt:lpstr>IComparable</vt:lpstr>
      <vt:lpstr>IComparable</vt:lpstr>
      <vt:lpstr>IComparable</vt:lpstr>
      <vt:lpstr>IComparable</vt:lpstr>
      <vt:lpstr>CompareTo</vt:lpstr>
      <vt:lpstr>CompareTo Example</vt:lpstr>
      <vt:lpstr>CompareTo Example</vt:lpstr>
      <vt:lpstr>CompareTo Example</vt:lpstr>
    </vt:vector>
  </TitlesOfParts>
  <Company>NAIT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JD Silver</dc:creator>
  <cp:lastModifiedBy>JD Silver</cp:lastModifiedBy>
  <cp:revision>47</cp:revision>
  <dcterms:created xsi:type="dcterms:W3CDTF">2013-05-27T18:03:23Z</dcterms:created>
  <dcterms:modified xsi:type="dcterms:W3CDTF">2014-01-07T15:48:57Z</dcterms:modified>
</cp:coreProperties>
</file>