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372" r:id="rId5"/>
    <p:sldId id="259" r:id="rId6"/>
    <p:sldId id="260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3" r:id="rId27"/>
    <p:sldId id="394" r:id="rId28"/>
    <p:sldId id="395" r:id="rId29"/>
    <p:sldId id="397" r:id="rId30"/>
    <p:sldId id="398" r:id="rId31"/>
    <p:sldId id="396" r:id="rId32"/>
    <p:sldId id="392" r:id="rId33"/>
    <p:sldId id="399" r:id="rId34"/>
    <p:sldId id="400" r:id="rId35"/>
    <p:sldId id="401" r:id="rId36"/>
    <p:sldId id="402" r:id="rId37"/>
    <p:sldId id="403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  <p:sldId id="271" r:id="rId49"/>
    <p:sldId id="272" r:id="rId50"/>
    <p:sldId id="273" r:id="rId51"/>
    <p:sldId id="274" r:id="rId52"/>
    <p:sldId id="275" r:id="rId53"/>
    <p:sldId id="276" r:id="rId54"/>
    <p:sldId id="277" r:id="rId55"/>
    <p:sldId id="278" r:id="rId56"/>
    <p:sldId id="279" r:id="rId57"/>
    <p:sldId id="280" r:id="rId58"/>
    <p:sldId id="281" r:id="rId59"/>
    <p:sldId id="282" r:id="rId60"/>
    <p:sldId id="283" r:id="rId61"/>
    <p:sldId id="284" r:id="rId62"/>
    <p:sldId id="285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94" r:id="rId72"/>
    <p:sldId id="295" r:id="rId73"/>
    <p:sldId id="296" r:id="rId74"/>
    <p:sldId id="297" r:id="rId75"/>
    <p:sldId id="298" r:id="rId76"/>
    <p:sldId id="299" r:id="rId77"/>
    <p:sldId id="300" r:id="rId78"/>
    <p:sldId id="301" r:id="rId79"/>
    <p:sldId id="302" r:id="rId80"/>
    <p:sldId id="303" r:id="rId81"/>
    <p:sldId id="304" r:id="rId82"/>
    <p:sldId id="305" r:id="rId83"/>
    <p:sldId id="306" r:id="rId84"/>
    <p:sldId id="307" r:id="rId85"/>
    <p:sldId id="308" r:id="rId86"/>
    <p:sldId id="309" r:id="rId87"/>
    <p:sldId id="310" r:id="rId88"/>
    <p:sldId id="311" r:id="rId89"/>
    <p:sldId id="312" r:id="rId90"/>
    <p:sldId id="313" r:id="rId91"/>
    <p:sldId id="314" r:id="rId92"/>
    <p:sldId id="317" r:id="rId93"/>
    <p:sldId id="315" r:id="rId94"/>
    <p:sldId id="316" r:id="rId95"/>
    <p:sldId id="318" r:id="rId96"/>
    <p:sldId id="319" r:id="rId97"/>
    <p:sldId id="320" r:id="rId98"/>
    <p:sldId id="321" r:id="rId99"/>
    <p:sldId id="322" r:id="rId100"/>
    <p:sldId id="323" r:id="rId101"/>
    <p:sldId id="324" r:id="rId102"/>
    <p:sldId id="325" r:id="rId103"/>
    <p:sldId id="326" r:id="rId104"/>
    <p:sldId id="327" r:id="rId105"/>
    <p:sldId id="328" r:id="rId106"/>
    <p:sldId id="329" r:id="rId107"/>
    <p:sldId id="330" r:id="rId108"/>
    <p:sldId id="331" r:id="rId109"/>
    <p:sldId id="332" r:id="rId110"/>
    <p:sldId id="333" r:id="rId111"/>
    <p:sldId id="334" r:id="rId112"/>
    <p:sldId id="335" r:id="rId113"/>
    <p:sldId id="336" r:id="rId114"/>
    <p:sldId id="337" r:id="rId115"/>
    <p:sldId id="338" r:id="rId116"/>
    <p:sldId id="339" r:id="rId117"/>
    <p:sldId id="340" r:id="rId118"/>
    <p:sldId id="341" r:id="rId119"/>
    <p:sldId id="342" r:id="rId120"/>
    <p:sldId id="344" r:id="rId121"/>
    <p:sldId id="345" r:id="rId122"/>
    <p:sldId id="346" r:id="rId123"/>
    <p:sldId id="347" r:id="rId124"/>
    <p:sldId id="348" r:id="rId125"/>
    <p:sldId id="343" r:id="rId126"/>
    <p:sldId id="349" r:id="rId127"/>
    <p:sldId id="350" r:id="rId128"/>
    <p:sldId id="351" r:id="rId129"/>
    <p:sldId id="352" r:id="rId130"/>
    <p:sldId id="354" r:id="rId131"/>
    <p:sldId id="353" r:id="rId132"/>
    <p:sldId id="355" r:id="rId133"/>
    <p:sldId id="356" r:id="rId134"/>
    <p:sldId id="357" r:id="rId135"/>
    <p:sldId id="358" r:id="rId136"/>
    <p:sldId id="359" r:id="rId137"/>
    <p:sldId id="360" r:id="rId138"/>
    <p:sldId id="361" r:id="rId139"/>
    <p:sldId id="362" r:id="rId140"/>
    <p:sldId id="363" r:id="rId141"/>
    <p:sldId id="364" r:id="rId142"/>
    <p:sldId id="365" r:id="rId143"/>
    <p:sldId id="366" r:id="rId144"/>
    <p:sldId id="367" r:id="rId145"/>
    <p:sldId id="368" r:id="rId146"/>
    <p:sldId id="369" r:id="rId147"/>
    <p:sldId id="370" r:id="rId148"/>
    <p:sldId id="371" r:id="rId14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5C08DA-2534-46B9-AAF4-7992C7648733}">
          <p14:sldIdLst>
            <p14:sldId id="256"/>
            <p14:sldId id="257"/>
            <p14:sldId id="258"/>
            <p14:sldId id="372"/>
            <p14:sldId id="259"/>
            <p14:sldId id="260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</p14:sldIdLst>
        </p14:section>
        <p14:section name="Untitled Section" id="{0E4BE1EA-38CD-4140-A654-481B287D83A7}">
          <p14:sldIdLst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3"/>
            <p14:sldId id="394"/>
            <p14:sldId id="395"/>
            <p14:sldId id="397"/>
            <p14:sldId id="398"/>
            <p14:sldId id="396"/>
            <p14:sldId id="392"/>
            <p14:sldId id="399"/>
            <p14:sldId id="400"/>
            <p14:sldId id="401"/>
            <p14:sldId id="402"/>
            <p14:sldId id="403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315"/>
            <p14:sldId id="31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4"/>
            <p14:sldId id="345"/>
            <p14:sldId id="346"/>
            <p14:sldId id="347"/>
            <p14:sldId id="348"/>
            <p14:sldId id="343"/>
            <p14:sldId id="349"/>
            <p14:sldId id="350"/>
            <p14:sldId id="351"/>
            <p14:sldId id="352"/>
            <p14:sldId id="354"/>
            <p14:sldId id="353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96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150" Type="http://schemas.openxmlformats.org/officeDocument/2006/relationships/printerSettings" Target="printerSettings/printerSettings1.bin"/><Relationship Id="rId151" Type="http://schemas.openxmlformats.org/officeDocument/2006/relationships/presProps" Target="presProps.xml"/><Relationship Id="rId152" Type="http://schemas.openxmlformats.org/officeDocument/2006/relationships/viewProps" Target="viewProps.xml"/><Relationship Id="rId153" Type="http://schemas.openxmlformats.org/officeDocument/2006/relationships/theme" Target="theme/theme1.xml"/><Relationship Id="rId15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2014-10-01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2014-10-01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2014-10-01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2014-10-01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2014-10-01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2014-10-01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2014-10-01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2014-10-01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2014-10-01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2014-10-01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2014-10-01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2014-10-01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CMPE2300</a:t>
            </a:r>
          </a:p>
          <a:p>
            <a:r>
              <a:rPr lang="en-US" dirty="0" smtClean="0"/>
              <a:t>Winter 2014</a:t>
            </a:r>
          </a:p>
          <a:p>
            <a:r>
              <a:rPr lang="en-US" dirty="0" smtClean="0"/>
              <a:t>JD Silver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3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Contains( object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Returns true if the object argument is found in the list.</a:t>
            </a:r>
          </a:p>
          <a:p>
            <a:r>
              <a:rPr lang="en-CA" dirty="0" smtClean="0"/>
              <a:t>Returns false if the object could not be found in the list.</a:t>
            </a:r>
          </a:p>
          <a:p>
            <a:r>
              <a:rPr lang="en-CA" dirty="0" err="1"/>
              <a:t>Equivalance</a:t>
            </a:r>
            <a:r>
              <a:rPr lang="en-CA" dirty="0"/>
              <a:t> requirements are included, so a reference type must override Equals for correct operation</a:t>
            </a:r>
            <a:r>
              <a:rPr lang="en-C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950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Stack is a collection that operates as a LIFO (Last In, First Out).</a:t>
            </a:r>
          </a:p>
          <a:p>
            <a:r>
              <a:rPr lang="en-US" dirty="0" smtClean="0"/>
              <a:t>The Stack type is enumerable, but does not support indexing or sorting.</a:t>
            </a:r>
          </a:p>
          <a:p>
            <a:r>
              <a:rPr lang="en-US" dirty="0" smtClean="0"/>
              <a:t>Values are added to the top of the stack with Push.</a:t>
            </a:r>
          </a:p>
          <a:p>
            <a:r>
              <a:rPr lang="en-US" dirty="0" smtClean="0"/>
              <a:t>Values are removed from the top of the stack with Pop.</a:t>
            </a:r>
          </a:p>
          <a:p>
            <a:r>
              <a:rPr lang="en-US" dirty="0" smtClean="0"/>
              <a:t>The Peek method will allow the program to look at the top of the stack without modifying the stack.</a:t>
            </a:r>
          </a:p>
          <a:p>
            <a:r>
              <a:rPr lang="en-US" dirty="0" smtClean="0"/>
              <a:t>Stacks are enumerated from the top of the stack to the bottom of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8346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810" b="-4810"/>
          <a:stretch>
            <a:fillRect/>
          </a:stretch>
        </p:blipFill>
        <p:spPr>
          <a:xfrm>
            <a:off x="457200" y="2334985"/>
            <a:ext cx="5293106" cy="3334657"/>
          </a:xfrm>
        </p:spPr>
      </p:pic>
      <p:sp>
        <p:nvSpPr>
          <p:cNvPr id="5" name="TextBox 4"/>
          <p:cNvSpPr txBox="1"/>
          <p:nvPr/>
        </p:nvSpPr>
        <p:spPr>
          <a:xfrm>
            <a:off x="6095020" y="2267858"/>
            <a:ext cx="1266355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Pushing : 9</a:t>
            </a:r>
          </a:p>
          <a:p>
            <a:r>
              <a:rPr lang="en-US" dirty="0"/>
              <a:t>Pushing : 4</a:t>
            </a:r>
          </a:p>
          <a:p>
            <a:r>
              <a:rPr lang="en-US" dirty="0"/>
              <a:t>Pushing : 0</a:t>
            </a:r>
          </a:p>
          <a:p>
            <a:r>
              <a:rPr lang="en-US" dirty="0"/>
              <a:t>Pushing : 3</a:t>
            </a:r>
          </a:p>
          <a:p>
            <a:r>
              <a:rPr lang="en-US" dirty="0"/>
              <a:t>Pushing : 7</a:t>
            </a:r>
          </a:p>
          <a:p>
            <a:r>
              <a:rPr lang="en-US" dirty="0"/>
              <a:t>7, 3, 0, 4, 9,</a:t>
            </a:r>
          </a:p>
          <a:p>
            <a:r>
              <a:rPr lang="en-US" dirty="0"/>
              <a:t>Popping : 7</a:t>
            </a:r>
          </a:p>
          <a:p>
            <a:r>
              <a:rPr lang="en-US" dirty="0"/>
              <a:t>Popping : 3</a:t>
            </a:r>
          </a:p>
          <a:p>
            <a:r>
              <a:rPr lang="en-US" dirty="0"/>
              <a:t>Popping : 0</a:t>
            </a:r>
          </a:p>
          <a:p>
            <a:r>
              <a:rPr lang="en-US" dirty="0"/>
              <a:t>Popping : 4</a:t>
            </a:r>
          </a:p>
          <a:p>
            <a:r>
              <a:rPr lang="en-US" dirty="0"/>
              <a:t>Popping : 9</a:t>
            </a:r>
          </a:p>
        </p:txBody>
      </p:sp>
    </p:spTree>
    <p:extLst>
      <p:ext uri="{BB962C8B-B14F-4D97-AF65-F5344CB8AC3E}">
        <p14:creationId xmlns:p14="http://schemas.microsoft.com/office/powerpoint/2010/main" val="26038518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collections have a constructor overload that will allow you to build the object from any sequence container.</a:t>
            </a:r>
          </a:p>
          <a:p>
            <a:r>
              <a:rPr lang="en-US" dirty="0" smtClean="0"/>
              <a:t>For example, a Stack may be created from an array or a List.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86" y="3546928"/>
            <a:ext cx="5537200" cy="215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2391" y="3646714"/>
            <a:ext cx="1266355" cy="175432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i-FI" dirty="0"/>
              <a:t>6, 5, 7, 1, 3,</a:t>
            </a:r>
          </a:p>
          <a:p>
            <a:r>
              <a:rPr lang="fi-FI" dirty="0" err="1"/>
              <a:t>Popping</a:t>
            </a:r>
            <a:r>
              <a:rPr lang="fi-FI" dirty="0"/>
              <a:t> : 6</a:t>
            </a:r>
          </a:p>
          <a:p>
            <a:r>
              <a:rPr lang="fi-FI" dirty="0" err="1"/>
              <a:t>Popping</a:t>
            </a:r>
            <a:r>
              <a:rPr lang="fi-FI" dirty="0"/>
              <a:t> : 5</a:t>
            </a:r>
          </a:p>
          <a:p>
            <a:r>
              <a:rPr lang="fi-FI" dirty="0" err="1"/>
              <a:t>Popping</a:t>
            </a:r>
            <a:r>
              <a:rPr lang="fi-FI" dirty="0"/>
              <a:t> : 7</a:t>
            </a:r>
          </a:p>
          <a:p>
            <a:r>
              <a:rPr lang="fi-FI" dirty="0" err="1"/>
              <a:t>Popping</a:t>
            </a:r>
            <a:r>
              <a:rPr lang="fi-FI" dirty="0"/>
              <a:t> : 1</a:t>
            </a:r>
          </a:p>
          <a:p>
            <a:r>
              <a:rPr lang="fi-FI" dirty="0" err="1"/>
              <a:t>Popping</a:t>
            </a:r>
            <a:r>
              <a:rPr lang="fi-FI" dirty="0"/>
              <a:t> 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522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LinkedList</a:t>
            </a:r>
            <a:r>
              <a:rPr lang="en-US" dirty="0" smtClean="0"/>
              <a:t> is a collection which contains a series of nodes that are connected linearly by references.</a:t>
            </a:r>
          </a:p>
          <a:p>
            <a:r>
              <a:rPr lang="en-US" dirty="0" smtClean="0"/>
              <a:t>In the C# implementation of a linked list, each node contains two references, one pointing to the node before, and one pointing to the node after the current one.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38458" y="4209143"/>
            <a:ext cx="1590227" cy="362857"/>
            <a:chOff x="2499172" y="4209143"/>
            <a:chExt cx="1590227" cy="362857"/>
          </a:xfrm>
        </p:grpSpPr>
        <p:sp>
          <p:nvSpPr>
            <p:cNvPr id="4" name="Rectangle 3"/>
            <p:cNvSpPr/>
            <p:nvPr/>
          </p:nvSpPr>
          <p:spPr>
            <a:xfrm>
              <a:off x="2839357" y="4209143"/>
              <a:ext cx="914400" cy="362857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53757" y="4209143"/>
              <a:ext cx="335642" cy="362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99172" y="4209143"/>
              <a:ext cx="335642" cy="362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35858" y="4216398"/>
            <a:ext cx="1590227" cy="362857"/>
            <a:chOff x="2499172" y="4209143"/>
            <a:chExt cx="1590227" cy="362857"/>
          </a:xfrm>
        </p:grpSpPr>
        <p:sp>
          <p:nvSpPr>
            <p:cNvPr id="10" name="Rectangle 9"/>
            <p:cNvSpPr/>
            <p:nvPr/>
          </p:nvSpPr>
          <p:spPr>
            <a:xfrm>
              <a:off x="2839357" y="4209143"/>
              <a:ext cx="914400" cy="362857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53757" y="4209143"/>
              <a:ext cx="335642" cy="362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99172" y="4209143"/>
              <a:ext cx="335642" cy="362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8044" y="4212770"/>
            <a:ext cx="1590227" cy="362857"/>
            <a:chOff x="2499172" y="4209143"/>
            <a:chExt cx="1590227" cy="362857"/>
          </a:xfrm>
        </p:grpSpPr>
        <p:sp>
          <p:nvSpPr>
            <p:cNvPr id="14" name="Rectangle 13"/>
            <p:cNvSpPr/>
            <p:nvPr/>
          </p:nvSpPr>
          <p:spPr>
            <a:xfrm>
              <a:off x="2839357" y="4209143"/>
              <a:ext cx="914400" cy="362857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53757" y="4209143"/>
              <a:ext cx="335642" cy="362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99172" y="4209143"/>
              <a:ext cx="335642" cy="362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2728685" y="4318004"/>
            <a:ext cx="719359" cy="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728685" y="4472211"/>
            <a:ext cx="719359" cy="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16499" y="4314377"/>
            <a:ext cx="719359" cy="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16499" y="4468584"/>
            <a:ext cx="719359" cy="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326085" y="4454069"/>
            <a:ext cx="719359" cy="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7200" y="4330700"/>
            <a:ext cx="719359" cy="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" y="431437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65786" y="4073068"/>
            <a:ext cx="55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03071" y="3955155"/>
            <a:ext cx="62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ext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21643" y="444319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revious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32802" y="3846293"/>
            <a:ext cx="162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LinkedListNode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4843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LinkedList</a:t>
            </a:r>
            <a:r>
              <a:rPr lang="en-CA" dirty="0" smtClean="0"/>
              <a:t> is implemented as a doubly linked list of </a:t>
            </a:r>
            <a:r>
              <a:rPr lang="en-CA" dirty="0" err="1" smtClean="0"/>
              <a:t>LinkedListNode</a:t>
            </a:r>
            <a:r>
              <a:rPr lang="en-CA" dirty="0" smtClean="0"/>
              <a:t> objects.</a:t>
            </a:r>
          </a:p>
          <a:p>
            <a:r>
              <a:rPr lang="en-CA" dirty="0" smtClean="0"/>
              <a:t>The </a:t>
            </a:r>
            <a:r>
              <a:rPr lang="en-CA" dirty="0" err="1" smtClean="0"/>
              <a:t>LinkedListNode</a:t>
            </a:r>
            <a:r>
              <a:rPr lang="en-CA" dirty="0" smtClean="0"/>
              <a:t> object contains the data to be stored (as a reference), a reference to the previous node in the list, and a reference to the next node in the list.</a:t>
            </a:r>
          </a:p>
          <a:p>
            <a:r>
              <a:rPr lang="en-CA" dirty="0" smtClean="0"/>
              <a:t>If the node is at the end of the </a:t>
            </a:r>
            <a:r>
              <a:rPr lang="en-CA" dirty="0" err="1" smtClean="0"/>
              <a:t>linkedlist</a:t>
            </a:r>
            <a:r>
              <a:rPr lang="en-CA" dirty="0" smtClean="0"/>
              <a:t>, then the Next reference will contain a null value.</a:t>
            </a:r>
          </a:p>
          <a:p>
            <a:r>
              <a:rPr lang="en-CA" dirty="0" smtClean="0"/>
              <a:t>If the node is at the beginning of the </a:t>
            </a:r>
            <a:r>
              <a:rPr lang="en-CA" dirty="0" err="1" smtClean="0"/>
              <a:t>linkedlist</a:t>
            </a:r>
            <a:r>
              <a:rPr lang="en-CA" dirty="0" smtClean="0"/>
              <a:t>, then </a:t>
            </a:r>
            <a:r>
              <a:rPr lang="en-CA" smtClean="0"/>
              <a:t>the Previous </a:t>
            </a:r>
            <a:r>
              <a:rPr lang="en-CA" dirty="0" smtClean="0"/>
              <a:t>reference will contain a null value.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20326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Insertion of new nodes at the front or the back of the linked list is a fast operation, regardless of the number of nodes in the list.</a:t>
            </a:r>
          </a:p>
          <a:p>
            <a:r>
              <a:rPr lang="en-CA" dirty="0" smtClean="0"/>
              <a:t>Linked lists have an advantage over the vector (List&lt;&gt;) due to the speed of adding new nodes at the beginning or the end of the list.</a:t>
            </a:r>
          </a:p>
          <a:p>
            <a:r>
              <a:rPr lang="en-CA" dirty="0" smtClean="0"/>
              <a:t>Disadvantages of the linked list are the need for list traversal, the inability to sort, and the absence of indexing.</a:t>
            </a:r>
          </a:p>
          <a:p>
            <a:r>
              <a:rPr lang="en-CA" dirty="0" smtClean="0"/>
              <a:t>The [ ] brackets cannot be used to access a location in the linked list.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77593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Add Remove Nodes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251780"/>
              </p:ext>
            </p:extLst>
          </p:nvPr>
        </p:nvGraphicFramePr>
        <p:xfrm>
          <a:off x="457200" y="1600200"/>
          <a:ext cx="7620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588264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Method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Purpose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AddAfter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Adds a value to a new node after the one specified in the method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AddBefore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Adds a value to a new node befor</a:t>
                      </a:r>
                      <a:r>
                        <a:rPr lang="en-CA" baseline="0" dirty="0" smtClean="0"/>
                        <a:t>e the </a:t>
                      </a:r>
                      <a:r>
                        <a:rPr lang="en-CA" baseline="0" smtClean="0"/>
                        <a:t>one specified in the method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AddFirst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Adds a node</a:t>
                      </a:r>
                      <a:r>
                        <a:rPr lang="en-CA" baseline="0" dirty="0" smtClean="0"/>
                        <a:t> to the beginning of the linked list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AddLast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Adds a node to the end of the linked list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Remove()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Removes a node from the linked</a:t>
                      </a:r>
                      <a:r>
                        <a:rPr lang="en-CA" baseline="0" dirty="0" smtClean="0"/>
                        <a:t> list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RemoveFirst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Removes</a:t>
                      </a:r>
                      <a:r>
                        <a:rPr lang="en-CA" baseline="0" dirty="0" smtClean="0"/>
                        <a:t> the first node from the linked list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RemoveLast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Removes the last node from the linked list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8007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LinkList</a:t>
            </a:r>
            <a:r>
              <a:rPr lang="en-CA" dirty="0" smtClean="0"/>
              <a:t> Properties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824120"/>
              </p:ext>
            </p:extLst>
          </p:nvPr>
        </p:nvGraphicFramePr>
        <p:xfrm>
          <a:off x="457200" y="1600200"/>
          <a:ext cx="762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109"/>
                <a:gridCol w="593489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Property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Purpose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First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Reference to the first node in the list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Last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Reference to the last node in the list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The number of nodes in the list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0078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following example creates a linked list of </a:t>
            </a:r>
            <a:r>
              <a:rPr lang="en-CA" smtClean="0"/>
              <a:t>random values:</a:t>
            </a:r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88" y="2681899"/>
            <a:ext cx="4292600" cy="212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8326" y="2687103"/>
            <a:ext cx="240022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8, 9, 0, 1, 7, 0, 0, 8, 4, 8,</a:t>
            </a:r>
          </a:p>
        </p:txBody>
      </p:sp>
    </p:spTree>
    <p:extLst>
      <p:ext uri="{BB962C8B-B14F-4D97-AF65-F5344CB8AC3E}">
        <p14:creationId xmlns:p14="http://schemas.microsoft.com/office/powerpoint/2010/main" val="9056339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LinkedListNode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LinkedListNode class provides each node of a linked list.</a:t>
            </a:r>
          </a:p>
          <a:p>
            <a:r>
              <a:rPr lang="en-US" dirty="0" smtClean="0"/>
              <a:t>It contains a reference to the value stored in the node, and member variables to contain references to the next node in the list, and the previous node in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GetRange</a:t>
            </a:r>
            <a:r>
              <a:rPr lang="en-CA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Returns a new list consisting of the items in the range specified.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091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LinkedListNode Properties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173133"/>
              </p:ext>
            </p:extLst>
          </p:nvPr>
        </p:nvGraphicFramePr>
        <p:xfrm>
          <a:off x="457200" y="1600200"/>
          <a:ext cx="76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95"/>
                <a:gridCol w="63543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to the next node in the linked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to the previous node in the linked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to the data stored in the linked list node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to the linked</a:t>
                      </a:r>
                      <a:r>
                        <a:rPr lang="en-US" baseline="0" dirty="0" smtClean="0"/>
                        <a:t> list to which the node belongs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3456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reference to a linked list node can be used to traverse a linked list: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99" y="3005608"/>
            <a:ext cx="4787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996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reference variable </a:t>
            </a:r>
            <a:r>
              <a:rPr lang="en-US" dirty="0" err="1" smtClean="0"/>
              <a:t>scanNext</a:t>
            </a:r>
            <a:r>
              <a:rPr lang="en-US" dirty="0" smtClean="0"/>
              <a:t> refers to a linked list node.</a:t>
            </a:r>
          </a:p>
          <a:p>
            <a:r>
              <a:rPr lang="en-US" dirty="0" smtClean="0"/>
              <a:t>It is initially assigned with a reference to the beginning of the linked list.</a:t>
            </a:r>
          </a:p>
          <a:p>
            <a:r>
              <a:rPr lang="en-US" dirty="0" smtClean="0"/>
              <a:t>Linked list traversal will end when the last node is encountered, which is indicated by a null value in the Next member of the node.</a:t>
            </a:r>
          </a:p>
          <a:p>
            <a:r>
              <a:rPr lang="en-US" dirty="0" smtClean="0"/>
              <a:t>A while loop continues looping until the value of </a:t>
            </a:r>
            <a:r>
              <a:rPr lang="en-US" dirty="0" err="1" smtClean="0"/>
              <a:t>scanNext</a:t>
            </a:r>
            <a:r>
              <a:rPr lang="en-US" dirty="0" smtClean="0"/>
              <a:t> is null.</a:t>
            </a:r>
          </a:p>
          <a:p>
            <a:r>
              <a:rPr lang="en-US" dirty="0" smtClean="0"/>
              <a:t>The value of </a:t>
            </a:r>
            <a:r>
              <a:rPr lang="en-US" dirty="0" err="1" smtClean="0"/>
              <a:t>scanNext</a:t>
            </a:r>
            <a:r>
              <a:rPr lang="en-US" dirty="0" smtClean="0"/>
              <a:t> is assigned the reference stored in the Next member of the currently referenced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847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code will traverse a linked list in reverse: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73" y="2743200"/>
            <a:ext cx="51943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5732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HashSet</a:t>
            </a:r>
            <a:r>
              <a:rPr lang="en-US" dirty="0"/>
              <a:t> holds a set of objects, but in a way that it allows you to easily and quickly determine whether an object is already in the set or not</a:t>
            </a:r>
            <a:r>
              <a:rPr lang="en-US" dirty="0" smtClean="0"/>
              <a:t>.</a:t>
            </a:r>
          </a:p>
          <a:p>
            <a:r>
              <a:rPr lang="en-US" dirty="0"/>
              <a:t>It does so by internally managing an array and storing the object using an index which is calculated from the </a:t>
            </a:r>
            <a:r>
              <a:rPr lang="en-US" dirty="0" err="1"/>
              <a:t>hashcode</a:t>
            </a:r>
            <a:r>
              <a:rPr lang="en-US" dirty="0"/>
              <a:t> of the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HashSet</a:t>
            </a:r>
            <a:r>
              <a:rPr lang="en-US" dirty="0" smtClean="0"/>
              <a:t> </a:t>
            </a:r>
            <a:r>
              <a:rPr lang="en-US" dirty="0"/>
              <a:t>is an unordered collection containing unique elements. </a:t>
            </a:r>
            <a:endParaRPr lang="en-US" dirty="0" smtClean="0"/>
          </a:p>
          <a:p>
            <a:r>
              <a:rPr lang="en-US" dirty="0"/>
              <a:t>It has the standard collection operations Add, Remove, Contains, but since it uses a hash-based implementation, these operation are O(1).</a:t>
            </a:r>
          </a:p>
        </p:txBody>
      </p:sp>
    </p:spTree>
    <p:extLst>
      <p:ext uri="{BB962C8B-B14F-4D97-AF65-F5344CB8AC3E}">
        <p14:creationId xmlns:p14="http://schemas.microsoft.com/office/powerpoint/2010/main" val="40258710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r>
              <a:rPr lang="en-US" dirty="0"/>
              <a:t> also provides standard set operations such as union, intersection, and symmetric difference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HashSet</a:t>
            </a:r>
            <a:r>
              <a:rPr lang="en-US" dirty="0" smtClean="0"/>
              <a:t> class in C# makes insertion and lookup operations fast by hashing the elements, which means that the order of the elements not preserved.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HashSet</a:t>
            </a:r>
            <a:r>
              <a:rPr lang="en-US" dirty="0" smtClean="0"/>
              <a:t> cannot be indexed by using the [ ]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860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following example, a </a:t>
            </a:r>
            <a:r>
              <a:rPr lang="en-US" dirty="0" err="1" smtClean="0"/>
              <a:t>HashSet</a:t>
            </a:r>
            <a:r>
              <a:rPr lang="en-US" dirty="0" smtClean="0"/>
              <a:t> of strings is created from an array of strings: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33" y="3070538"/>
            <a:ext cx="5994400" cy="1308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3778" y="3987364"/>
            <a:ext cx="193270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cat, dog, lion, tiger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9711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HashSet</a:t>
            </a:r>
            <a:r>
              <a:rPr lang="en-US" dirty="0" smtClean="0"/>
              <a:t> has high performance for data types that support a quality Equals and </a:t>
            </a:r>
            <a:r>
              <a:rPr lang="en-US" dirty="0" err="1" smtClean="0"/>
              <a:t>GetHashCode</a:t>
            </a:r>
            <a:r>
              <a:rPr lang="en-US" dirty="0" smtClean="0"/>
              <a:t> implementation. </a:t>
            </a:r>
          </a:p>
          <a:p>
            <a:r>
              <a:rPr lang="en-US" dirty="0"/>
              <a:t>For atomic types that already support these methods properly or when appropriately used in complex user-defined types, excellent performance can be found with the Contains method. </a:t>
            </a:r>
          </a:p>
          <a:p>
            <a:r>
              <a:rPr lang="en-US" dirty="0"/>
              <a:t>Conversely, for types that poorly implement Equals, and especially </a:t>
            </a:r>
            <a:r>
              <a:rPr lang="en-US" dirty="0" err="1"/>
              <a:t>GetHashCode</a:t>
            </a:r>
            <a:r>
              <a:rPr lang="en-US" dirty="0"/>
              <a:t>, performance will suffer. </a:t>
            </a:r>
          </a:p>
          <a:p>
            <a:r>
              <a:rPr lang="en-US" dirty="0"/>
              <a:t>S</a:t>
            </a:r>
            <a:r>
              <a:rPr lang="en-US" dirty="0" smtClean="0"/>
              <a:t>ince </a:t>
            </a:r>
            <a:r>
              <a:rPr lang="en-US" dirty="0"/>
              <a:t>a </a:t>
            </a:r>
            <a:r>
              <a:rPr lang="en-US" dirty="0" err="1"/>
              <a:t>HashSet</a:t>
            </a:r>
            <a:r>
              <a:rPr lang="en-US" dirty="0"/>
              <a:t> contains unique values, adding duplicate values will fail.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5197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following example, adding a duplicate string to a </a:t>
            </a:r>
            <a:r>
              <a:rPr lang="en-US" dirty="0" err="1" smtClean="0"/>
              <a:t>HashSet</a:t>
            </a:r>
            <a:r>
              <a:rPr lang="en-US" dirty="0" smtClean="0"/>
              <a:t> fails: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886528"/>
            <a:ext cx="4191000" cy="195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43071" y="3683005"/>
            <a:ext cx="139033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Bill, JD, Marc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135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</a:t>
            </a:r>
            <a:r>
              <a:rPr lang="en-US" dirty="0" err="1" smtClean="0"/>
              <a:t>HashSet</a:t>
            </a:r>
            <a:r>
              <a:rPr lang="en-US" dirty="0" smtClean="0"/>
              <a:t> is being used to store a user defined data type then performance will depend on the quality of the implementation of </a:t>
            </a:r>
            <a:r>
              <a:rPr lang="en-US" dirty="0" err="1" smtClean="0"/>
              <a:t>GetHashCode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In the following example, the performance difference between a List&lt;&gt; and a </a:t>
            </a:r>
            <a:r>
              <a:rPr lang="en-US" dirty="0" err="1" smtClean="0"/>
              <a:t>HashSet</a:t>
            </a:r>
            <a:r>
              <a:rPr lang="en-US" dirty="0" smtClean="0"/>
              <a:t>&lt;&gt; is measured, when using different versions of </a:t>
            </a:r>
            <a:r>
              <a:rPr lang="en-US" dirty="0" err="1"/>
              <a:t>G</a:t>
            </a:r>
            <a:r>
              <a:rPr lang="en-US" dirty="0" err="1" smtClean="0"/>
              <a:t>etHashCode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class </a:t>
            </a:r>
            <a:r>
              <a:rPr lang="en-US" dirty="0" err="1" smtClean="0"/>
              <a:t>CThing</a:t>
            </a:r>
            <a:r>
              <a:rPr lang="en-US" dirty="0" smtClean="0"/>
              <a:t> will be used to create objects that are stored within a List&lt;</a:t>
            </a:r>
            <a:r>
              <a:rPr lang="en-US" dirty="0" err="1" smtClean="0"/>
              <a:t>CThing</a:t>
            </a:r>
            <a:r>
              <a:rPr lang="en-US" dirty="0" smtClean="0"/>
              <a:t>&gt; and a </a:t>
            </a:r>
            <a:r>
              <a:rPr lang="en-US" dirty="0" err="1" smtClean="0"/>
              <a:t>HashSet</a:t>
            </a:r>
            <a:r>
              <a:rPr lang="en-US" dirty="0" smtClean="0"/>
              <a:t>&lt;</a:t>
            </a:r>
            <a:r>
              <a:rPr lang="en-US" dirty="0" err="1" smtClean="0"/>
              <a:t>CThing</a:t>
            </a:r>
            <a:r>
              <a:rPr lang="en-US" dirty="0" smtClean="0"/>
              <a:t>&gt;.</a:t>
            </a:r>
          </a:p>
          <a:p>
            <a:r>
              <a:rPr lang="en-US" dirty="0" smtClean="0"/>
              <a:t>The performance for accessing the </a:t>
            </a:r>
            <a:r>
              <a:rPr lang="en-US" dirty="0" err="1" smtClean="0"/>
              <a:t>CThing</a:t>
            </a:r>
            <a:r>
              <a:rPr lang="en-US" dirty="0" smtClean="0"/>
              <a:t> objects will be compared between the List and the </a:t>
            </a:r>
            <a:r>
              <a:rPr lang="en-US" dirty="0" err="1" smtClean="0"/>
              <a:t>HashSet</a:t>
            </a:r>
            <a:r>
              <a:rPr lang="en-US" dirty="0" smtClean="0"/>
              <a:t>, for different implementations of </a:t>
            </a:r>
            <a:r>
              <a:rPr lang="en-US" dirty="0" err="1" smtClean="0"/>
              <a:t>GetHashCode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3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</a:t>
            </a:r>
            <a:r>
              <a:rPr lang="en-CA" dirty="0" err="1" smtClean="0"/>
              <a:t>ndexOf</a:t>
            </a:r>
            <a:r>
              <a:rPr lang="en-CA" dirty="0" smtClean="0"/>
              <a:t>( object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Returns the index if the object is found in the list, otherwise, returns -1.</a:t>
            </a:r>
          </a:p>
          <a:p>
            <a:r>
              <a:rPr lang="en-CA" dirty="0" err="1"/>
              <a:t>Equivalance</a:t>
            </a:r>
            <a:r>
              <a:rPr lang="en-CA" dirty="0"/>
              <a:t> requirements are included, so a reference type must override Equals for correct operation.</a:t>
            </a:r>
            <a:endParaRPr lang="en-US" dirty="0"/>
          </a:p>
          <a:p>
            <a:pPr marL="11430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3846410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r>
              <a:rPr lang="en-US" dirty="0"/>
              <a:t> Performance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254" b="1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3353976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r>
              <a:rPr lang="en-US" dirty="0"/>
              <a:t> Performance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has a poorly implemented version of </a:t>
            </a:r>
            <a:r>
              <a:rPr lang="en-US" dirty="0" err="1" smtClean="0"/>
              <a:t>GetHashCode</a:t>
            </a:r>
            <a:r>
              <a:rPr lang="en-US" dirty="0" smtClean="0"/>
              <a:t>; always returning the value of 1.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99" y="2743199"/>
            <a:ext cx="5138057" cy="22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310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program will profile adding a large number of items to a list and a </a:t>
            </a:r>
            <a:r>
              <a:rPr lang="en-US" dirty="0" err="1" smtClean="0"/>
              <a:t>hashset</a:t>
            </a:r>
            <a:r>
              <a:rPr lang="en-US" dirty="0" smtClean="0"/>
              <a:t>, comparing the number of Equals and </a:t>
            </a:r>
            <a:r>
              <a:rPr lang="en-US" dirty="0" err="1" smtClean="0"/>
              <a:t>GetHashCode</a:t>
            </a:r>
            <a:r>
              <a:rPr lang="en-US" dirty="0" smtClean="0"/>
              <a:t> calls that are required.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3" y="2964543"/>
            <a:ext cx="7379529" cy="33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202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r>
              <a:rPr lang="en-US" dirty="0"/>
              <a:t> Performance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6889" b="-6889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6313714" y="2857500"/>
            <a:ext cx="1763486" cy="215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856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r>
              <a:rPr lang="en-US" dirty="0"/>
              <a:t> Performance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54750" b="-154750"/>
          <a:stretch>
            <a:fillRect/>
          </a:stretch>
        </p:blipFill>
        <p:spPr>
          <a:xfrm>
            <a:off x="457200" y="274638"/>
            <a:ext cx="7620000" cy="4800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3422650"/>
            <a:ext cx="51054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6695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stats show, the </a:t>
            </a:r>
            <a:r>
              <a:rPr lang="en-US" dirty="0" err="1"/>
              <a:t>HashSet</a:t>
            </a:r>
            <a:r>
              <a:rPr lang="en-US" dirty="0"/>
              <a:t> took more than twice as long to perform the same operation as the List. </a:t>
            </a:r>
          </a:p>
          <a:p>
            <a:r>
              <a:rPr lang="en-US" dirty="0" err="1"/>
              <a:t>HashSet</a:t>
            </a:r>
            <a:r>
              <a:rPr lang="en-US" dirty="0"/>
              <a:t> relies on </a:t>
            </a:r>
            <a:r>
              <a:rPr lang="en-US" dirty="0" err="1"/>
              <a:t>GetHashCode</a:t>
            </a:r>
            <a:r>
              <a:rPr lang="en-US" dirty="0"/>
              <a:t> to differentiate elements, and without it, it must fall back to Equals. </a:t>
            </a:r>
          </a:p>
          <a:p>
            <a:r>
              <a:rPr lang="en-US" dirty="0"/>
              <a:t>If </a:t>
            </a:r>
            <a:r>
              <a:rPr lang="en-US" dirty="0" err="1"/>
              <a:t>GetHashCode</a:t>
            </a:r>
            <a:r>
              <a:rPr lang="en-US" dirty="0"/>
              <a:t> fails to provide useful information </a:t>
            </a:r>
            <a:r>
              <a:rPr lang="en-US" dirty="0" err="1"/>
              <a:t>HashSet</a:t>
            </a:r>
            <a:r>
              <a:rPr lang="en-US" dirty="0"/>
              <a:t> is very inefficient.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7850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r>
              <a:rPr lang="en-US"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GetHashCode</a:t>
            </a:r>
            <a:r>
              <a:rPr lang="en-US" dirty="0"/>
              <a:t> returns useful information, </a:t>
            </a:r>
            <a:r>
              <a:rPr lang="en-US" dirty="0" err="1"/>
              <a:t>HashSet</a:t>
            </a:r>
            <a:r>
              <a:rPr lang="en-US" dirty="0"/>
              <a:t> performs quite well: </a:t>
            </a:r>
          </a:p>
          <a:p>
            <a:r>
              <a:rPr lang="en-US" dirty="0"/>
              <a:t>Instead of twice as long, </a:t>
            </a:r>
            <a:r>
              <a:rPr lang="en-US" dirty="0" err="1"/>
              <a:t>HashSet</a:t>
            </a:r>
            <a:r>
              <a:rPr lang="en-US" dirty="0"/>
              <a:t> took 1/500th the time to do the same thing...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343728"/>
            <a:ext cx="5972629" cy="169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269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r>
              <a:rPr lang="en-US" dirty="0"/>
              <a:t> Performance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959" b="-14959"/>
          <a:stretch>
            <a:fillRect/>
          </a:stretch>
        </p:blipFill>
        <p:spPr>
          <a:xfrm>
            <a:off x="457200" y="1600200"/>
            <a:ext cx="6119586" cy="3855339"/>
          </a:xfrm>
        </p:spPr>
      </p:pic>
    </p:spTree>
    <p:extLst>
      <p:ext uri="{BB962C8B-B14F-4D97-AF65-F5344CB8AC3E}">
        <p14:creationId xmlns:p14="http://schemas.microsoft.com/office/powerpoint/2010/main" val="6919689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Dictionary class associates keys and values.</a:t>
            </a:r>
          </a:p>
          <a:p>
            <a:r>
              <a:rPr lang="en-US" dirty="0"/>
              <a:t>Values are accessed in the Dictionary through the key, and access is typically very fast as the Dictionary is implemented with a hash table. </a:t>
            </a:r>
          </a:p>
          <a:p>
            <a:r>
              <a:rPr lang="en-US" dirty="0"/>
              <a:t>It is important that the hashing algorithm in the key be first-rate, as the performance of this collection greatly depends on it. Keys within the dictionary must be unique.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8439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logical element in a Dictionary is considered a </a:t>
            </a:r>
            <a:r>
              <a:rPr lang="en-US" dirty="0" err="1"/>
              <a:t>KeyValuePair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KeyValuePair</a:t>
            </a:r>
            <a:r>
              <a:rPr lang="en-US" dirty="0"/>
              <a:t> structure represents the key and its associated value. </a:t>
            </a:r>
          </a:p>
          <a:p>
            <a:r>
              <a:rPr lang="en-US" dirty="0" smtClean="0"/>
              <a:t>Enumerating </a:t>
            </a:r>
            <a:r>
              <a:rPr lang="en-US" dirty="0"/>
              <a:t>a Dictionary returns these elements in no particular order, but traversal typically follows order of addition.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Insert( index, object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Adds the object into the list at the specified index.</a:t>
            </a:r>
          </a:p>
          <a:p>
            <a:r>
              <a:rPr lang="en-CA" dirty="0" smtClean="0"/>
              <a:t>It will shift the other elements down if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5833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Dictionary is declared by providing the key data type followed the value to be stored.</a:t>
            </a:r>
          </a:p>
          <a:p>
            <a:r>
              <a:rPr lang="en-US" dirty="0" smtClean="0"/>
              <a:t>The key value can be any data type, as long as it has a suitable hashing and equality implementation.</a:t>
            </a:r>
          </a:p>
          <a:p>
            <a:r>
              <a:rPr lang="en-US" dirty="0" smtClean="0"/>
              <a:t>In the following example, a string is used as the key value (like an index to an array) and the value is integer.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43" y="4252685"/>
            <a:ext cx="55499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1915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Add method can be used to add an element to a dictionary.</a:t>
            </a:r>
          </a:p>
          <a:p>
            <a:r>
              <a:rPr lang="en-US" dirty="0" smtClean="0"/>
              <a:t>In the following example, names are used as the key value, and an integer mark is the value.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3554185"/>
            <a:ext cx="5422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6847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Dictionary can be enumerated using a </a:t>
            </a:r>
            <a:r>
              <a:rPr lang="en-US" dirty="0" err="1" smtClean="0"/>
              <a:t>foreach</a:t>
            </a:r>
            <a:r>
              <a:rPr lang="en-US" dirty="0" smtClean="0"/>
              <a:t> loop.</a:t>
            </a:r>
          </a:p>
          <a:p>
            <a:r>
              <a:rPr lang="en-US" dirty="0" smtClean="0"/>
              <a:t>Each value in the Dictionary is a </a:t>
            </a:r>
            <a:r>
              <a:rPr lang="en-US" dirty="0" err="1" smtClean="0"/>
              <a:t>KeyValuePair</a:t>
            </a:r>
            <a:r>
              <a:rPr lang="en-US" dirty="0" smtClean="0"/>
              <a:t>&lt;&gt; from which the key or the value can be extracted.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008085"/>
            <a:ext cx="6781800" cy="256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5929" y="3701143"/>
            <a:ext cx="2270837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Bill has a mark of 65</a:t>
            </a:r>
          </a:p>
          <a:p>
            <a:r>
              <a:rPr lang="en-US" dirty="0"/>
              <a:t>JD has a mark of 57</a:t>
            </a:r>
          </a:p>
          <a:p>
            <a:r>
              <a:rPr lang="en-US" dirty="0"/>
              <a:t>Marc has a mark of 96</a:t>
            </a:r>
          </a:p>
        </p:txBody>
      </p:sp>
    </p:spTree>
    <p:extLst>
      <p:ext uri="{BB962C8B-B14F-4D97-AF65-F5344CB8AC3E}">
        <p14:creationId xmlns:p14="http://schemas.microsoft.com/office/powerpoint/2010/main" val="381837391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value can be used as an index in [ ] for setting and getting values.</a:t>
            </a:r>
          </a:p>
          <a:p>
            <a:r>
              <a:rPr lang="en-US" dirty="0" smtClean="0"/>
              <a:t>The index is added to the dictionary if you attempt to write to a key that does not exist.</a:t>
            </a:r>
          </a:p>
          <a:p>
            <a:r>
              <a:rPr lang="en-US" dirty="0" smtClean="0"/>
              <a:t>If you attempt to read from a key that does not exist an exception is thrown.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0807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example below, the string "JD" is used as an index to the dictionary: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10328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927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properties Keys and Values return collections of those items.</a:t>
            </a:r>
            <a:endParaRPr lang="en-US" dirty="0"/>
          </a:p>
          <a:p>
            <a:r>
              <a:rPr lang="en-US" dirty="0" smtClean="0"/>
              <a:t>In the following example, the dictionary contains a class named </a:t>
            </a:r>
            <a:r>
              <a:rPr lang="en-US" dirty="0" err="1" smtClean="0"/>
              <a:t>CInt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CInt</a:t>
            </a:r>
            <a:r>
              <a:rPr lang="en-US" dirty="0" smtClean="0"/>
              <a:t> class contains a single integer value.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3795486"/>
            <a:ext cx="30607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6866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251" r="-212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916701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example, the key values are converted to a List&lt;</a:t>
            </a:r>
            <a:r>
              <a:rPr lang="en-US" dirty="0" err="1" smtClean="0"/>
              <a:t>int</a:t>
            </a:r>
            <a:r>
              <a:rPr lang="en-US" dirty="0" smtClean="0"/>
              <a:t>&gt; and sorted: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57" y="2784928"/>
            <a:ext cx="6578600" cy="279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4143" y="3020786"/>
            <a:ext cx="1847606" cy="147732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i-FI" dirty="0"/>
              <a:t>Key : 0, Value : 66</a:t>
            </a:r>
          </a:p>
          <a:p>
            <a:r>
              <a:rPr lang="fi-FI" dirty="0"/>
              <a:t>Key : 1, Value : 11</a:t>
            </a:r>
          </a:p>
          <a:p>
            <a:r>
              <a:rPr lang="fi-FI" dirty="0"/>
              <a:t>Key : 3, Value : 63</a:t>
            </a:r>
          </a:p>
          <a:p>
            <a:r>
              <a:rPr lang="fi-FI" dirty="0"/>
              <a:t>Key : 4, Value : 45</a:t>
            </a:r>
          </a:p>
          <a:p>
            <a:r>
              <a:rPr lang="fi-FI" dirty="0"/>
              <a:t>Key : 9, Value : 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5579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dictionary is used to hold a collection that can be indexed (especially another dictionary), the syntax begins to eerily look like the collection set is a 2D array: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9" y="2890157"/>
            <a:ext cx="6172200" cy="3314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5142" y="3075213"/>
            <a:ext cx="2995907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Major : 4 Minor : 3 Value : 42</a:t>
            </a:r>
          </a:p>
          <a:p>
            <a:r>
              <a:rPr lang="en-US" dirty="0"/>
              <a:t>Major : 4 Minor : -4 Value : 17</a:t>
            </a:r>
          </a:p>
        </p:txBody>
      </p:sp>
    </p:spTree>
    <p:extLst>
      <p:ext uri="{BB962C8B-B14F-4D97-AF65-F5344CB8AC3E}">
        <p14:creationId xmlns:p14="http://schemas.microsoft.com/office/powerpoint/2010/main" val="86227479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 and </a:t>
            </a:r>
            <a:r>
              <a:rPr lang="en-US" dirty="0" err="1" smtClean="0"/>
              <a:t>KeyValuePair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regular operations and extension methods for the Dictionary work much as they do for other containers, except the elements are presented as instances of </a:t>
            </a:r>
            <a:r>
              <a:rPr lang="en-US" dirty="0" err="1"/>
              <a:t>KeyValuePair</a:t>
            </a:r>
            <a:r>
              <a:rPr lang="en-US" dirty="0"/>
              <a:t>. </a:t>
            </a:r>
          </a:p>
          <a:p>
            <a:r>
              <a:rPr lang="en-US" dirty="0"/>
              <a:t>If, for example, you wanted to write a predicate function for removing dictionary entries that had odd numbers, it might look like this: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227286"/>
            <a:ext cx="48768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5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Remove( object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Removes the first occurrence of the object from the list.</a:t>
            </a:r>
          </a:p>
          <a:p>
            <a:r>
              <a:rPr lang="en-CA" dirty="0" smtClean="0"/>
              <a:t>Returns true if the operation was successful, false if the object was not found.</a:t>
            </a:r>
          </a:p>
          <a:p>
            <a:r>
              <a:rPr lang="en-CA" dirty="0" err="1"/>
              <a:t>Equivalance</a:t>
            </a:r>
            <a:r>
              <a:rPr lang="en-CA" dirty="0"/>
              <a:t> requirements are included, so a reference type must override Equals for correct operation.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2066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</a:t>
            </a:r>
            <a:r>
              <a:rPr lang="en-US" dirty="0" err="1"/>
              <a:t>KeyValuePair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predicate function is used to remove all elements of the dictionary where the value is odd: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7" y="2688771"/>
            <a:ext cx="6743700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6071" y="3175000"/>
            <a:ext cx="840194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hr-HR" dirty="0"/>
              <a:t>Rat : 4</a:t>
            </a:r>
          </a:p>
          <a:p>
            <a:r>
              <a:rPr lang="hr-HR" dirty="0"/>
              <a:t>Dog 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5795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Aggregate extension method, for example, is a very flexible method that can apply a </a:t>
            </a:r>
            <a:r>
              <a:rPr lang="en-US" dirty="0" err="1"/>
              <a:t>System.Func</a:t>
            </a:r>
            <a:r>
              <a:rPr lang="en-US" dirty="0"/>
              <a:t> delegate to each element of a container while passing cumulative values to the delegate function: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3429000"/>
            <a:ext cx="5588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8588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343" b="-73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542302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expressions can be used with a Dictionary; the operations tend to work on </a:t>
            </a:r>
            <a:r>
              <a:rPr lang="en-US" dirty="0" err="1" smtClean="0"/>
              <a:t>KeyValuePair</a:t>
            </a:r>
            <a:r>
              <a:rPr lang="en-US" dirty="0" smtClean="0"/>
              <a:t>&lt;&gt; elements.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31" y="2714085"/>
            <a:ext cx="7150100" cy="335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6210" y="3549189"/>
            <a:ext cx="174673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JD,Bill,Marc</a:t>
            </a:r>
            <a:r>
              <a:rPr lang="en-US" dirty="0" smtClean="0"/>
              <a:t>, 239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0533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selection predicate can be used with a lambda expression and a dictionary.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74" y="3158332"/>
            <a:ext cx="6896100" cy="210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7730" y="4059604"/>
            <a:ext cx="192323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JD has a mark &lt;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9868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methods may be created to add additional functionality to existing types. </a:t>
            </a:r>
          </a:p>
          <a:p>
            <a:r>
              <a:rPr lang="en-US" dirty="0"/>
              <a:t>Extension methods are typically a last resort for providing additional behavior to a type, as the mechanism can be susceptible to failure if the underlying type changes. </a:t>
            </a:r>
          </a:p>
          <a:p>
            <a:r>
              <a:rPr lang="en-US" dirty="0"/>
              <a:t>Inheritance or code versioning are better solutions that extension methods, but there are circumstances when extension methods are beneficial. </a:t>
            </a:r>
          </a:p>
          <a:p>
            <a:r>
              <a:rPr lang="en-US" dirty="0"/>
              <a:t>Extension methods are implemented as static methods typically in a static class.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3303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Extension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static class illustrates how the </a:t>
            </a:r>
            <a:r>
              <a:rPr lang="en-US" dirty="0" err="1"/>
              <a:t>CDrawer</a:t>
            </a:r>
            <a:r>
              <a:rPr lang="en-US" dirty="0"/>
              <a:t> type may be extended to include a white background clearing method and a bitmap rendering method: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6256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Extension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1556" b="-11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47413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Extension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extension methods use the ‘this’ keyword as a modifier in the first argument. </a:t>
            </a:r>
          </a:p>
          <a:p>
            <a:r>
              <a:rPr lang="en-US" dirty="0"/>
              <a:t>This argument becomes a hidden field that is the type being extended. </a:t>
            </a:r>
          </a:p>
          <a:p>
            <a:r>
              <a:rPr lang="en-US" dirty="0"/>
              <a:t>From a caller perspective, the static extension method appears to be a non-static method in the extended type: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29" y="4650014"/>
            <a:ext cx="2451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8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RemoveAt</a:t>
            </a:r>
            <a:r>
              <a:rPr lang="en-CA" dirty="0" smtClean="0"/>
              <a:t>( index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Removes the object found at the specified index.</a:t>
            </a:r>
          </a:p>
          <a:p>
            <a:r>
              <a:rPr lang="en-CA" dirty="0" smtClean="0"/>
              <a:t>Throws an </a:t>
            </a:r>
            <a:r>
              <a:rPr lang="en-CA" dirty="0" err="1" smtClean="0"/>
              <a:t>ArgumentOutOfRange</a:t>
            </a:r>
            <a:r>
              <a:rPr lang="en-CA" dirty="0" smtClean="0"/>
              <a:t> exception if the index is invalid.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1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RemoveRange</a:t>
            </a:r>
            <a:r>
              <a:rPr lang="en-CA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Removes the objects in the specified range.</a:t>
            </a:r>
          </a:p>
          <a:p>
            <a:r>
              <a:rPr lang="en-CA" dirty="0" smtClean="0"/>
              <a:t>Throws an </a:t>
            </a:r>
            <a:r>
              <a:rPr lang="en-CA" dirty="0" err="1" smtClean="0"/>
              <a:t>ArgumentOutOfRange</a:t>
            </a:r>
            <a:r>
              <a:rPr lang="en-CA" dirty="0" smtClean="0"/>
              <a:t> exception if the index is invalid.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78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Reverse(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Reverses the order of the list, modifying the entire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7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Sort(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Sort the list based on </a:t>
            </a:r>
            <a:r>
              <a:rPr lang="en-CA" dirty="0" err="1" smtClean="0"/>
              <a:t>IComparable</a:t>
            </a:r>
            <a:r>
              <a:rPr lang="en-CA" dirty="0" smtClean="0"/>
              <a:t>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92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Equivalence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following methods perform their operation relying on the correctness/completeness of the contained object’s Equals() functionality.</a:t>
            </a:r>
          </a:p>
          <a:p>
            <a:r>
              <a:rPr lang="en-CA" dirty="0" smtClean="0"/>
              <a:t>Equivalence considerations can be ignored if the list contains value types, otherwise, for reference types Equals() must be considered.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3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generic collection classes available in .NET.</a:t>
            </a:r>
          </a:p>
          <a:p>
            <a:r>
              <a:rPr lang="en-US" dirty="0" smtClean="0"/>
              <a:t>Some collections perform better than others for certain tasks.</a:t>
            </a:r>
          </a:p>
          <a:p>
            <a:r>
              <a:rPr lang="en-US" dirty="0" smtClean="0"/>
              <a:t>It is important to select the most suitable collection for the task.</a:t>
            </a:r>
          </a:p>
          <a:p>
            <a:r>
              <a:rPr lang="en-US" dirty="0" smtClean="0"/>
              <a:t>Generic collections are able to hold any type of object, including value or reference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4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Contains( object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Returns true if the list has any element that is “Equals()” equivalent to the argument.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5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IndexOf</a:t>
            </a:r>
            <a:r>
              <a:rPr lang="en-CA" dirty="0" smtClean="0"/>
              <a:t>( object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Returns the index of the first element that is “Equals()” equivalent to the argument. </a:t>
            </a:r>
          </a:p>
          <a:p>
            <a:r>
              <a:rPr lang="en-CA" dirty="0" smtClean="0"/>
              <a:t>If the argument is not found, the method returns -1 indicating that it was not found in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3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Remove( object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Finds and removes the first element that is “Equals()” equivalent to the argument.</a:t>
            </a:r>
          </a:p>
          <a:p>
            <a:r>
              <a:rPr lang="en-CA" dirty="0" smtClean="0"/>
              <a:t>Returns true if a match was found, otherwise returns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60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BinarySearch</a:t>
            </a:r>
            <a:r>
              <a:rPr lang="en-CA" dirty="0" smtClean="0"/>
              <a:t>( object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Uses a binary search algorithm along with object Comparison to find a supplied argument in the list.</a:t>
            </a:r>
          </a:p>
          <a:p>
            <a:r>
              <a:rPr lang="en-CA" dirty="0" smtClean="0"/>
              <a:t>To use this method, the list must be sorted and provide a Comparison method to test whether list elements are less-than or greater-than another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39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Generic 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Extension methods allow you to add new capabilities to a class without recompiling the class, or having access to it’s source code.</a:t>
            </a:r>
          </a:p>
          <a:p>
            <a:r>
              <a:rPr lang="en-CA" dirty="0" smtClean="0"/>
              <a:t>Generic extension methods use &lt;&gt; in their declaration, and there are several that have been defined for Collections.</a:t>
            </a:r>
          </a:p>
          <a:p>
            <a:r>
              <a:rPr lang="en-CA" dirty="0" smtClean="0"/>
              <a:t>These methods do not modify the list or their contents, but they return a new collection of type </a:t>
            </a:r>
            <a:r>
              <a:rPr lang="en-CA" dirty="0" err="1" smtClean="0"/>
              <a:t>IEnumerable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The return collection can be converted back to a List&lt;&gt; by using the </a:t>
            </a:r>
            <a:r>
              <a:rPr lang="en-CA" dirty="0" err="1" smtClean="0"/>
              <a:t>ToList</a:t>
            </a:r>
            <a:r>
              <a:rPr lang="en-CA" dirty="0" smtClean="0"/>
              <a:t>()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28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Concat</a:t>
            </a:r>
            <a:r>
              <a:rPr lang="en-CA" dirty="0" smtClean="0"/>
              <a:t>( collection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Generates a new collection that combines the argument collection to the invoking collection with possible duplicates.</a:t>
            </a:r>
          </a:p>
          <a:p>
            <a:r>
              <a:rPr lang="en-CA" dirty="0" smtClean="0"/>
              <a:t>For example: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err="1" smtClean="0"/>
              <a:t>A.Concat</a:t>
            </a:r>
            <a:r>
              <a:rPr lang="en-CA" dirty="0" smtClean="0"/>
              <a:t>( B );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results in a collection ordered as first the A elements then the B elements in their original order.</a:t>
            </a:r>
          </a:p>
          <a:p>
            <a:r>
              <a:rPr lang="en-CA" dirty="0" smtClean="0"/>
              <a:t>Uses deferred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45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Distinct(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Returns a new collection (of type </a:t>
            </a:r>
            <a:r>
              <a:rPr lang="en-CA" dirty="0" err="1" smtClean="0"/>
              <a:t>IEnumerable</a:t>
            </a:r>
            <a:r>
              <a:rPr lang="en-CA" dirty="0" smtClean="0"/>
              <a:t>) with duplicates removed.</a:t>
            </a:r>
          </a:p>
          <a:p>
            <a:r>
              <a:rPr lang="en-CA" dirty="0" smtClean="0"/>
              <a:t>It uses the overridden Equals() method of the collection object.</a:t>
            </a:r>
          </a:p>
          <a:p>
            <a:r>
              <a:rPr lang="en-CA" dirty="0" smtClean="0"/>
              <a:t>For example: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DistinctList</a:t>
            </a:r>
            <a:r>
              <a:rPr lang="en-US" dirty="0" smtClean="0"/>
              <a:t> = </a:t>
            </a:r>
            <a:r>
              <a:rPr lang="en-US" dirty="0" err="1" smtClean="0"/>
              <a:t>AList.Distinct</a:t>
            </a:r>
            <a:r>
              <a:rPr lang="en-US" dirty="0" smtClean="0"/>
              <a:t>().</a:t>
            </a:r>
            <a:r>
              <a:rPr lang="en-US" dirty="0" err="1" smtClean="0"/>
              <a:t>ToList</a:t>
            </a:r>
            <a:r>
              <a:rPr lang="en-US" dirty="0" smtClean="0"/>
              <a:t>();</a:t>
            </a:r>
            <a:br>
              <a:rPr lang="en-US" dirty="0" smtClean="0"/>
            </a:br>
            <a:endParaRPr lang="en-US" dirty="0" smtClean="0"/>
          </a:p>
          <a:p>
            <a:r>
              <a:rPr lang="en-CA" dirty="0" smtClean="0"/>
              <a:t>Uses deferred execution.</a:t>
            </a:r>
          </a:p>
        </p:txBody>
      </p:sp>
    </p:spTree>
    <p:extLst>
      <p:ext uri="{BB962C8B-B14F-4D97-AF65-F5344CB8AC3E}">
        <p14:creationId xmlns:p14="http://schemas.microsoft.com/office/powerpoint/2010/main" val="584495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ElementAt</a:t>
            </a:r>
            <a:r>
              <a:rPr lang="en-CA" dirty="0" smtClean="0"/>
              <a:t>( index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Returns the collection element found at the index specified.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77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Except( collection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Generates a new </a:t>
            </a:r>
            <a:r>
              <a:rPr lang="en-CA" dirty="0" err="1" smtClean="0"/>
              <a:t>IEnumerable</a:t>
            </a:r>
            <a:r>
              <a:rPr lang="en-CA" dirty="0" smtClean="0"/>
              <a:t> collection based on the invoking collection, without any elements of the argument collection.</a:t>
            </a:r>
          </a:p>
          <a:p>
            <a:r>
              <a:rPr lang="en-CA" dirty="0" smtClean="0"/>
              <a:t>Uses the element’s Equals() override for its operation.</a:t>
            </a:r>
          </a:p>
          <a:p>
            <a:r>
              <a:rPr lang="en-CA" dirty="0" smtClean="0"/>
              <a:t>For example: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err="1" smtClean="0"/>
              <a:t>A.Except</a:t>
            </a:r>
            <a:r>
              <a:rPr lang="en-CA" dirty="0" smtClean="0"/>
              <a:t>( B );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returns a collection with all elements in A that are not in B.</a:t>
            </a:r>
          </a:p>
          <a:p>
            <a:r>
              <a:rPr lang="en-CA" dirty="0" smtClean="0"/>
              <a:t>Uses deferred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5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Intersect( collection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Generates a new </a:t>
            </a:r>
            <a:r>
              <a:rPr lang="en-CA" dirty="0" err="1" smtClean="0"/>
              <a:t>IEnumerable</a:t>
            </a:r>
            <a:r>
              <a:rPr lang="en-CA" dirty="0" smtClean="0"/>
              <a:t> collection that is the common elements between the invoking collection and the collection argument.</a:t>
            </a:r>
          </a:p>
          <a:p>
            <a:r>
              <a:rPr lang="en-CA" dirty="0" smtClean="0"/>
              <a:t>For example…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err="1" smtClean="0"/>
              <a:t>A.Intersect</a:t>
            </a:r>
            <a:r>
              <a:rPr lang="en-CA" dirty="0" smtClean="0"/>
              <a:t>( B );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returns a new collection where the elements exist in both A and B collections.</a:t>
            </a:r>
          </a:p>
          <a:p>
            <a:r>
              <a:rPr lang="en-CA" dirty="0" smtClean="0"/>
              <a:t>Uses deferred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0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676641"/>
              </p:ext>
            </p:extLst>
          </p:nvPr>
        </p:nvGraphicFramePr>
        <p:xfrm>
          <a:off x="457200" y="1600200"/>
          <a:ext cx="7620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06"/>
                <a:gridCol w="56615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hash table of key/value pairs.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hash table of unique values.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doubly linked list of values.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vector of values.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FIFO collection</a:t>
                      </a:r>
                      <a:r>
                        <a:rPr lang="en-US" baseline="0" dirty="0" smtClean="0"/>
                        <a:t> of values.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SortedDictionary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Dictionary that is sorted</a:t>
                      </a:r>
                      <a:r>
                        <a:rPr lang="en-US" baseline="0" dirty="0" smtClean="0"/>
                        <a:t> by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SortedList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binary search tree of key/value pairs.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LIFO collection of values.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812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Union( collection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Generates a new </a:t>
            </a:r>
            <a:r>
              <a:rPr lang="en-CA" dirty="0" err="1"/>
              <a:t>I</a:t>
            </a:r>
            <a:r>
              <a:rPr lang="en-CA" dirty="0" err="1" smtClean="0"/>
              <a:t>Enumerable</a:t>
            </a:r>
            <a:r>
              <a:rPr lang="en-CA" dirty="0" smtClean="0"/>
              <a:t> collection that is the combination of both collections but without duplicates.</a:t>
            </a:r>
          </a:p>
          <a:p>
            <a:r>
              <a:rPr lang="en-CA" dirty="0" smtClean="0"/>
              <a:t>Uses deferred 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30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Deferred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Concat</a:t>
            </a:r>
            <a:r>
              <a:rPr lang="en-CA" dirty="0" smtClean="0"/>
              <a:t>(), Except(), Intersect(), Distinct() and Union() do not require pre-sorting of the collection, so they are not very efficient.</a:t>
            </a:r>
          </a:p>
          <a:p>
            <a:r>
              <a:rPr lang="en-CA" dirty="0"/>
              <a:t>To reduce the overhead in execution of the operations, these implement a paradigm known as </a:t>
            </a:r>
            <a:r>
              <a:rPr lang="en-CA" dirty="0" smtClean="0"/>
              <a:t>deferred </a:t>
            </a:r>
            <a:r>
              <a:rPr lang="en-CA" dirty="0"/>
              <a:t>execution</a:t>
            </a:r>
            <a:r>
              <a:rPr lang="en-CA" dirty="0" smtClean="0"/>
              <a:t>.</a:t>
            </a:r>
          </a:p>
          <a:p>
            <a:r>
              <a:rPr lang="en-CA" dirty="0" smtClean="0"/>
              <a:t>Most of the processing is performed as the collection is </a:t>
            </a:r>
            <a:r>
              <a:rPr lang="en-CA" smtClean="0"/>
              <a:t>being enumerated, </a:t>
            </a:r>
            <a:r>
              <a:rPr lang="en-CA" dirty="0" smtClean="0"/>
              <a:t>such as in a </a:t>
            </a:r>
            <a:r>
              <a:rPr lang="en-CA" dirty="0" err="1" smtClean="0"/>
              <a:t>foreach</a:t>
            </a:r>
            <a:r>
              <a:rPr lang="en-CA" dirty="0" smtClean="0"/>
              <a:t> loop.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97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methods extend the functionality of a class without the need to recompile the class, or have access to its source code. </a:t>
            </a:r>
          </a:p>
          <a:p>
            <a:r>
              <a:rPr lang="en-US" dirty="0" smtClean="0"/>
              <a:t>Extension methods are created in a static class, and are static methods.</a:t>
            </a:r>
          </a:p>
          <a:p>
            <a:r>
              <a:rPr lang="en-US" dirty="0" smtClean="0"/>
              <a:t>The parameter list includes the key word this, followed by the data type that is being extended.</a:t>
            </a:r>
          </a:p>
          <a:p>
            <a:r>
              <a:rPr lang="en-US" dirty="0" smtClean="0"/>
              <a:t>The parameter which includes the word this is the invoking object for the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36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Extension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6431" b="-264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4405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Extension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47" r="-23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9087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Comparison&lt;&gt;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user defined class instances requires the creation of a Comparison&lt;&gt; method.</a:t>
            </a:r>
          </a:p>
          <a:p>
            <a:r>
              <a:rPr lang="en-US" dirty="0" smtClean="0"/>
              <a:t>The Sort() method supports a Comparison&lt;&gt; and a </a:t>
            </a:r>
            <a:r>
              <a:rPr lang="en-US" dirty="0" err="1" smtClean="0"/>
              <a:t>IComparer</a:t>
            </a:r>
            <a:r>
              <a:rPr lang="en-US" dirty="0" smtClean="0"/>
              <a:t>&lt;T&gt; interface.</a:t>
            </a:r>
          </a:p>
          <a:p>
            <a:r>
              <a:rPr lang="en-US" dirty="0" smtClean="0"/>
              <a:t>The simplest approach is to supply a Comparison&lt;&gt; method to the Sort() method.</a:t>
            </a:r>
          </a:p>
          <a:p>
            <a:r>
              <a:rPr lang="en-US" dirty="0" smtClean="0"/>
              <a:t>The method signature is shown below: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[internal/public]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MyCompare</a:t>
            </a:r>
            <a:r>
              <a:rPr lang="en-US" dirty="0" smtClean="0"/>
              <a:t>( type arg1, type arg2 )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15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Comparison&lt;&gt;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7307" r="-173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4714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Comparison&lt;&gt;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78" r="-1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5521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3000" b="-13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7448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003" b="-7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758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List&lt;&gt; is the workhorse of the generic collection class.</a:t>
            </a:r>
          </a:p>
          <a:p>
            <a:r>
              <a:rPr lang="en-CA" dirty="0" smtClean="0"/>
              <a:t>Its internal implementation is as a vector (a managed array).</a:t>
            </a:r>
          </a:p>
          <a:p>
            <a:r>
              <a:rPr lang="en-CA" dirty="0" smtClean="0"/>
              <a:t>It provides random access to its elements via the indexer operator[].</a:t>
            </a:r>
          </a:p>
          <a:p>
            <a:r>
              <a:rPr lang="en-CA" dirty="0" smtClean="0"/>
              <a:t>Although it has good general performance, insertion and removal of elements at internal locations is not efficient.</a:t>
            </a:r>
          </a:p>
          <a:p>
            <a:r>
              <a:rPr lang="en-CA" dirty="0" smtClean="0"/>
              <a:t>Collections including List are considered Enumerable, which means that the collection can be iterated by a </a:t>
            </a:r>
            <a:r>
              <a:rPr lang="en-CA" dirty="0" err="1" smtClean="0"/>
              <a:t>foreach</a:t>
            </a:r>
            <a:r>
              <a:rPr lang="en-CA" dirty="0" smtClean="0"/>
              <a:t> loop.</a:t>
            </a:r>
          </a:p>
        </p:txBody>
      </p:sp>
    </p:spTree>
    <p:extLst>
      <p:ext uri="{BB962C8B-B14F-4D97-AF65-F5344CB8AC3E}">
        <p14:creationId xmlns:p14="http://schemas.microsoft.com/office/powerpoint/2010/main" val="100500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Operations -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List type is a reference type, and requires allocation on the heap using the new operator.</a:t>
            </a:r>
          </a:p>
          <a:p>
            <a:r>
              <a:rPr lang="en-US" dirty="0" smtClean="0"/>
              <a:t>The Add method will add the new element to the end of the List.</a:t>
            </a:r>
          </a:p>
          <a:p>
            <a:r>
              <a:rPr lang="en-US" dirty="0" smtClean="0"/>
              <a:t>The Sort method will use the </a:t>
            </a:r>
            <a:r>
              <a:rPr lang="en-US" dirty="0" err="1" smtClean="0"/>
              <a:t>CompareTo</a:t>
            </a:r>
            <a:r>
              <a:rPr lang="en-US" dirty="0" smtClean="0"/>
              <a:t> method to sort the </a:t>
            </a:r>
            <a:r>
              <a:rPr lang="en-US" dirty="0" err="1" smtClean="0"/>
              <a:t>CInt</a:t>
            </a:r>
            <a:r>
              <a:rPr lang="en-US" dirty="0" smtClean="0"/>
              <a:t>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04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Operations - Add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0253" r="-2025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982188" y="4635644"/>
            <a:ext cx="242448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5, 3, 3, 2, 7, 8, 5, 8, 4, 3,</a:t>
            </a:r>
          </a:p>
          <a:p>
            <a:r>
              <a:rPr lang="en-US" dirty="0" smtClean="0"/>
              <a:t>2, 3, 3, 3, 4, 5, 5, 7, 8, 8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80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 -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Sort method will apply a quick sort to the items in the List, and requires that the contained type supports the </a:t>
            </a:r>
            <a:r>
              <a:rPr lang="en-US" dirty="0" err="1" smtClean="0"/>
              <a:t>IComparable</a:t>
            </a:r>
            <a:r>
              <a:rPr lang="en-US" dirty="0" smtClean="0"/>
              <a:t> interface.</a:t>
            </a:r>
          </a:p>
          <a:p>
            <a:r>
              <a:rPr lang="en-US" dirty="0" smtClean="0"/>
              <a:t>The values will be sorted in ascending order.</a:t>
            </a:r>
          </a:p>
          <a:p>
            <a:r>
              <a:rPr lang="en-US" dirty="0" smtClean="0"/>
              <a:t>If a different sorting order is desired, the Sort method contains an overload for </a:t>
            </a:r>
            <a:r>
              <a:rPr lang="en-US" dirty="0" err="1" smtClean="0"/>
              <a:t>IComparer</a:t>
            </a:r>
            <a:r>
              <a:rPr lang="en-US" dirty="0" smtClean="0"/>
              <a:t>&lt;T&gt;.</a:t>
            </a:r>
          </a:p>
          <a:p>
            <a:r>
              <a:rPr lang="en-US" dirty="0" smtClean="0"/>
              <a:t>With this overload you may specify a type that implements the </a:t>
            </a:r>
            <a:r>
              <a:rPr lang="en-US" dirty="0" err="1" smtClean="0"/>
              <a:t>IComparer</a:t>
            </a:r>
            <a:r>
              <a:rPr lang="en-US" dirty="0" smtClean="0"/>
              <a:t>&lt;T&gt; interface to provide any desired comparison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03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Sorting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72464" b="-724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935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 that was created would be specified in the call to the Sort method: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specifying the comparer allows you to create and use as many custom sorting algorithms as desired, while maintaining the standard </a:t>
            </a:r>
            <a:r>
              <a:rPr lang="en-US" dirty="0" err="1" smtClean="0"/>
              <a:t>IComparable</a:t>
            </a:r>
            <a:r>
              <a:rPr lang="en-US" dirty="0" smtClean="0"/>
              <a:t> behavior in the type.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05" y="2622550"/>
            <a:ext cx="7658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4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approach is to use a Comparison&lt;T&gt; function to provide a custom sort.</a:t>
            </a:r>
          </a:p>
          <a:p>
            <a:r>
              <a:rPr lang="en-US" dirty="0" smtClean="0"/>
              <a:t>In this case, you would create a method that has the same functionality and signature as Compare in the </a:t>
            </a:r>
            <a:r>
              <a:rPr lang="en-US" dirty="0" err="1" smtClean="0"/>
              <a:t>IComparable</a:t>
            </a:r>
            <a:r>
              <a:rPr lang="en-US" dirty="0" smtClean="0"/>
              <a:t>&lt;T&gt; interface, except this method may be placed in the containing data type.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39" y="3999680"/>
            <a:ext cx="7161371" cy="22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33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call to Sort could then reference the sorting algorithm stored in the actual type that is contained in the list: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05" y="2487379"/>
            <a:ext cx="4038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84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List collection allows access using array-like syntax with square brackets [].</a:t>
            </a:r>
          </a:p>
          <a:p>
            <a:r>
              <a:rPr lang="en-US" dirty="0" smtClean="0"/>
              <a:t>The Count property indicates how many elements are stored in the List.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3305358"/>
            <a:ext cx="5418472" cy="29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266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Operations - Reverse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can Reverse its contents…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482047"/>
            <a:ext cx="4700119" cy="3068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0781" y="3738709"/>
            <a:ext cx="2342634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2, 3, 4, 1, 0, 1, 4, 7, 0, 7</a:t>
            </a:r>
          </a:p>
          <a:p>
            <a:r>
              <a:rPr lang="en-US" dirty="0" smtClean="0"/>
              <a:t>7, 0, 7, 4, 1, 0, 1, 4, 3, 2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77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 - 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can be cleared by using the Clear method.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2278743"/>
            <a:ext cx="4533287" cy="165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5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is a reference type that will be created on the heap.</a:t>
            </a:r>
          </a:p>
          <a:p>
            <a:r>
              <a:rPr lang="en-US" dirty="0" smtClean="0"/>
              <a:t>The type of data stored in the List is provided inside some angle brackets &lt;&gt;.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a list of </a:t>
            </a:r>
            <a:r>
              <a:rPr lang="en-US" dirty="0" err="1" smtClean="0"/>
              <a:t>ints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nums</a:t>
            </a:r>
            <a:r>
              <a:rPr lang="en-US" dirty="0" smtClean="0"/>
              <a:t> = new List&lt;</a:t>
            </a:r>
            <a:r>
              <a:rPr lang="en-US" dirty="0" err="1" smtClean="0"/>
              <a:t>int</a:t>
            </a:r>
            <a:r>
              <a:rPr lang="en-US" dirty="0" smtClean="0"/>
              <a:t>&gt;();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a list of a user-defined type</a:t>
            </a:r>
            <a:br>
              <a:rPr lang="en-US" dirty="0" smtClean="0"/>
            </a:br>
            <a:r>
              <a:rPr lang="en-US" dirty="0" smtClean="0"/>
              <a:t>List&lt;</a:t>
            </a:r>
            <a:r>
              <a:rPr lang="en-US" dirty="0" err="1" smtClean="0"/>
              <a:t>CThing</a:t>
            </a:r>
            <a:r>
              <a:rPr lang="en-US" dirty="0" smtClean="0"/>
              <a:t>&gt; things = new List&lt;</a:t>
            </a:r>
            <a:r>
              <a:rPr lang="en-US" dirty="0" err="1" smtClean="0"/>
              <a:t>CThing</a:t>
            </a:r>
            <a:r>
              <a:rPr lang="en-US" dirty="0" smtClean="0"/>
              <a:t>&gt;();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a list of any type supporting </a:t>
            </a:r>
            <a:r>
              <a:rPr lang="en-US" dirty="0" err="1" smtClean="0"/>
              <a:t>IComparible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List&lt;</a:t>
            </a:r>
            <a:r>
              <a:rPr lang="en-US" dirty="0" err="1" smtClean="0"/>
              <a:t>IComparible</a:t>
            </a:r>
            <a:r>
              <a:rPr lang="en-US" dirty="0" smtClean="0"/>
              <a:t>&gt; comps = new List&lt;</a:t>
            </a:r>
            <a:r>
              <a:rPr lang="en-US" dirty="0" err="1" smtClean="0"/>
              <a:t>IComparible</a:t>
            </a:r>
            <a:r>
              <a:rPr lang="en-US" dirty="0" smtClean="0"/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3891868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</a:t>
            </a:r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BinarySearch</a:t>
            </a:r>
            <a:r>
              <a:rPr lang="en-US" dirty="0" smtClean="0"/>
              <a:t> method can be used to search for a value in a previously sorted List.</a:t>
            </a:r>
          </a:p>
          <a:p>
            <a:r>
              <a:rPr lang="en-US" dirty="0" smtClean="0"/>
              <a:t>Attempting a </a:t>
            </a:r>
            <a:r>
              <a:rPr lang="en-US" dirty="0" err="1" smtClean="0"/>
              <a:t>BinarySearch</a:t>
            </a:r>
            <a:r>
              <a:rPr lang="en-US" dirty="0" smtClean="0"/>
              <a:t> on an unsorted List will not locate the desired value.</a:t>
            </a:r>
          </a:p>
          <a:p>
            <a:r>
              <a:rPr lang="en-US" dirty="0" smtClean="0"/>
              <a:t>The return value is the index of the first found occurrence.</a:t>
            </a:r>
          </a:p>
          <a:p>
            <a:r>
              <a:rPr lang="en-US" dirty="0" smtClean="0"/>
              <a:t>If the search value is not in the List, then a negative value is returned.</a:t>
            </a:r>
          </a:p>
          <a:p>
            <a:r>
              <a:rPr lang="en-US" dirty="0" smtClean="0"/>
              <a:t>The negative value is the bitwise complement of the index that is the next item that is larger than the item that is sought.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7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an instance of </a:t>
            </a:r>
            <a:r>
              <a:rPr lang="en-US" dirty="0" err="1" smtClean="0"/>
              <a:t>CInt</a:t>
            </a:r>
            <a:r>
              <a:rPr lang="en-US" dirty="0" smtClean="0"/>
              <a:t> with the value 5…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the value is found…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the value is not found…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5" y="2166258"/>
            <a:ext cx="6883400" cy="854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5" y="3537857"/>
            <a:ext cx="4267200" cy="62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15" y="4893129"/>
            <a:ext cx="6032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BinarySearch</a:t>
            </a:r>
            <a:r>
              <a:rPr lang="en-US" dirty="0" smtClean="0"/>
              <a:t> allows you to specify an </a:t>
            </a:r>
            <a:r>
              <a:rPr lang="en-US" dirty="0" err="1" smtClean="0"/>
              <a:t>IComparer</a:t>
            </a:r>
            <a:r>
              <a:rPr lang="en-US" dirty="0" smtClean="0"/>
              <a:t> compliant class.</a:t>
            </a:r>
          </a:p>
          <a:p>
            <a:r>
              <a:rPr lang="en-US" dirty="0" smtClean="0"/>
              <a:t>The same comparer class should be used for sorting and searching.</a:t>
            </a:r>
          </a:p>
        </p:txBody>
      </p:sp>
    </p:spTree>
    <p:extLst>
      <p:ext uri="{BB962C8B-B14F-4D97-AF65-F5344CB8AC3E}">
        <p14:creationId xmlns:p14="http://schemas.microsoft.com/office/powerpoint/2010/main" val="24482085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Searching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3300" b="-33300"/>
          <a:stretch>
            <a:fillRect/>
          </a:stretch>
        </p:blipFill>
        <p:spPr>
          <a:xfrm>
            <a:off x="457200" y="874486"/>
            <a:ext cx="7620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5234214" y="2267857"/>
            <a:ext cx="2400229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8, 7, 6, 5, 4, 3, 2, 1, 0, 0,</a:t>
            </a:r>
          </a:p>
          <a:p>
            <a:r>
              <a:rPr lang="en-US" dirty="0" err="1" smtClean="0"/>
              <a:t>BinarySearch</a:t>
            </a:r>
            <a:r>
              <a:rPr lang="en-US" dirty="0" smtClean="0"/>
              <a:t> (5) 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1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</a:t>
            </a:r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Remove method can be used to remove items from the List.</a:t>
            </a:r>
          </a:p>
          <a:p>
            <a:r>
              <a:rPr lang="en-US" dirty="0" smtClean="0"/>
              <a:t>Remove will remove the first occurrence of an item from the List.</a:t>
            </a:r>
          </a:p>
          <a:p>
            <a:r>
              <a:rPr lang="en-US" dirty="0" smtClean="0"/>
              <a:t>If an element was removed the method returns true, otherwise it returns false.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72" y="5089071"/>
            <a:ext cx="6963229" cy="529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6857" y="3993384"/>
            <a:ext cx="2342634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, 1, 1, 2, 3, 4, 4, 8, 8, 9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0, 1, 1, 2, 4, 4, 8, 8, 9,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359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</a:t>
            </a:r>
            <a:r>
              <a:rPr lang="en-US" dirty="0" err="1" smtClean="0"/>
              <a:t>RemoveAt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element index is known, </a:t>
            </a:r>
            <a:r>
              <a:rPr lang="en-US" dirty="0" err="1" smtClean="0"/>
              <a:t>RemoveAt</a:t>
            </a:r>
            <a:r>
              <a:rPr lang="en-US" dirty="0" smtClean="0"/>
              <a:t> can be used to remove the element.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14" y="3998685"/>
            <a:ext cx="3035300" cy="58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4286" y="3011714"/>
            <a:ext cx="2342634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3, 9, 6, 4, 9, 1, 6, 2, 4, 5</a:t>
            </a:r>
          </a:p>
          <a:p>
            <a:r>
              <a:rPr lang="en-US" dirty="0" smtClean="0"/>
              <a:t>3, 9, 6, 4, 9, 6, 2, 4, 5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754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</a:t>
            </a:r>
            <a:r>
              <a:rPr lang="en-US" dirty="0" smtClean="0"/>
              <a:t>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Contains method will determine if an element is in the list.</a:t>
            </a:r>
          </a:p>
          <a:p>
            <a:r>
              <a:rPr lang="en-US" dirty="0" smtClean="0"/>
              <a:t>Contains use Equals to determine if an element is in the list using a linear search.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72" y="4550228"/>
            <a:ext cx="5031014" cy="10880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4714" y="3320143"/>
            <a:ext cx="2115859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If found:</a:t>
            </a:r>
          </a:p>
          <a:p>
            <a:r>
              <a:rPr lang="en-US" dirty="0" smtClean="0"/>
              <a:t>9, 8, 7, 5, 5, 5, 3, 2, 0</a:t>
            </a:r>
          </a:p>
          <a:p>
            <a:r>
              <a:rPr lang="en-US" dirty="0" smtClean="0"/>
              <a:t>5 was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193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</a:t>
            </a:r>
            <a:r>
              <a:rPr lang="en-US" dirty="0" err="1" smtClean="0"/>
              <a:t>IndexOf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IndexOf</a:t>
            </a:r>
            <a:r>
              <a:rPr lang="en-US" dirty="0" smtClean="0"/>
              <a:t> method returns the index of the located item, or -1 if it is not found.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01" y="3492500"/>
            <a:ext cx="7822974" cy="602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3429" y="2567214"/>
            <a:ext cx="2400229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0, 2, 3, 5, 5, 5, 7, 9, 9, 9,</a:t>
            </a:r>
          </a:p>
          <a:p>
            <a:r>
              <a:rPr lang="en-US" dirty="0" err="1" smtClean="0"/>
              <a:t>IndexOf</a:t>
            </a:r>
            <a:r>
              <a:rPr lang="en-US" dirty="0" smtClean="0"/>
              <a:t> 5 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146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- </a:t>
            </a:r>
            <a:r>
              <a:rPr lang="en-US" dirty="0" err="1" smtClean="0"/>
              <a:t>LastIndexOf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LastIndexOf</a:t>
            </a:r>
            <a:r>
              <a:rPr lang="en-US" dirty="0" smtClean="0"/>
              <a:t> method will return the index of the last instance found, or -1 if it is not found.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37643"/>
            <a:ext cx="7394762" cy="551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3429" y="2567214"/>
            <a:ext cx="2400229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0, 2, 3, 5, 5, 5, 7, 9, 9, 9,</a:t>
            </a:r>
          </a:p>
          <a:p>
            <a:r>
              <a:rPr lang="en-US" dirty="0" err="1" smtClean="0"/>
              <a:t>IndexOf</a:t>
            </a:r>
            <a:r>
              <a:rPr lang="en-US" dirty="0" smtClean="0"/>
              <a:t> 5 :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97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predicate is a method that defines a set of criteria, and determines if an object meets that criteria.</a:t>
            </a:r>
          </a:p>
          <a:p>
            <a:r>
              <a:rPr lang="en-US" dirty="0" smtClean="0"/>
              <a:t>In this course, predicates will return true or false, depending on the predicate criteria.</a:t>
            </a:r>
          </a:p>
          <a:p>
            <a:r>
              <a:rPr lang="en-US" dirty="0" smtClean="0"/>
              <a:t>A predicate is defined within the class of the tested object.</a:t>
            </a:r>
          </a:p>
          <a:p>
            <a:r>
              <a:rPr lang="en-US" dirty="0" smtClean="0"/>
              <a:t>The following static predicate will test if the data in </a:t>
            </a:r>
            <a:r>
              <a:rPr lang="en-US" dirty="0" err="1" smtClean="0"/>
              <a:t>CInt</a:t>
            </a:r>
            <a:r>
              <a:rPr lang="en-US" dirty="0" smtClean="0"/>
              <a:t> is odd or even.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4597295"/>
            <a:ext cx="3670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6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List operations include: Add, </a:t>
            </a:r>
            <a:r>
              <a:rPr lang="en-US" dirty="0" err="1" smtClean="0"/>
              <a:t>AddRange</a:t>
            </a:r>
            <a:r>
              <a:rPr lang="en-US" dirty="0" smtClean="0"/>
              <a:t>, </a:t>
            </a:r>
            <a:r>
              <a:rPr lang="en-US" dirty="0" err="1" smtClean="0"/>
              <a:t>BinarySearch</a:t>
            </a:r>
            <a:r>
              <a:rPr lang="en-US" dirty="0" smtClean="0"/>
              <a:t>, Clear, Contains, </a:t>
            </a:r>
            <a:r>
              <a:rPr lang="en-US" dirty="0" err="1" smtClean="0"/>
              <a:t>CopyTo</a:t>
            </a:r>
            <a:r>
              <a:rPr lang="en-US" dirty="0" smtClean="0"/>
              <a:t>, Exists, Find, </a:t>
            </a:r>
            <a:r>
              <a:rPr lang="en-US" dirty="0" err="1" smtClean="0"/>
              <a:t>FindAll</a:t>
            </a:r>
            <a:r>
              <a:rPr lang="en-US" dirty="0" smtClean="0"/>
              <a:t>, </a:t>
            </a:r>
            <a:r>
              <a:rPr lang="en-US" dirty="0" err="1" smtClean="0"/>
              <a:t>FindIndex</a:t>
            </a:r>
            <a:r>
              <a:rPr lang="en-US" dirty="0" smtClean="0"/>
              <a:t>, </a:t>
            </a:r>
            <a:r>
              <a:rPr lang="en-US" dirty="0" err="1" smtClean="0"/>
              <a:t>FindLast</a:t>
            </a:r>
            <a:r>
              <a:rPr lang="en-US" dirty="0" smtClean="0"/>
              <a:t>, </a:t>
            </a:r>
            <a:r>
              <a:rPr lang="en-US" dirty="0" err="1" smtClean="0"/>
              <a:t>FindLastIndex</a:t>
            </a:r>
            <a:r>
              <a:rPr lang="en-US" dirty="0" smtClean="0"/>
              <a:t>, </a:t>
            </a:r>
            <a:r>
              <a:rPr lang="en-US" dirty="0" err="1" smtClean="0"/>
              <a:t>GetRange</a:t>
            </a:r>
            <a:r>
              <a:rPr lang="en-US" dirty="0" smtClean="0"/>
              <a:t>, </a:t>
            </a:r>
            <a:r>
              <a:rPr lang="en-US" dirty="0" err="1" smtClean="0"/>
              <a:t>IndexOf</a:t>
            </a:r>
            <a:r>
              <a:rPr lang="en-US" dirty="0" smtClean="0"/>
              <a:t>, Insert, </a:t>
            </a:r>
            <a:r>
              <a:rPr lang="en-US" dirty="0" err="1" smtClean="0"/>
              <a:t>InsertRange</a:t>
            </a:r>
            <a:r>
              <a:rPr lang="en-US" dirty="0" smtClean="0"/>
              <a:t>, </a:t>
            </a:r>
            <a:r>
              <a:rPr lang="en-US" dirty="0" err="1" smtClean="0"/>
              <a:t>LastIndexOf</a:t>
            </a:r>
            <a:r>
              <a:rPr lang="en-US" dirty="0" smtClean="0"/>
              <a:t>, Remove, </a:t>
            </a:r>
            <a:r>
              <a:rPr lang="en-US" dirty="0" err="1" smtClean="0"/>
              <a:t>RemoveAll</a:t>
            </a:r>
            <a:r>
              <a:rPr lang="en-US" dirty="0" smtClean="0"/>
              <a:t>, </a:t>
            </a:r>
            <a:r>
              <a:rPr lang="en-US" dirty="0" err="1" smtClean="0"/>
              <a:t>RemoveAt</a:t>
            </a:r>
            <a:r>
              <a:rPr lang="en-US" dirty="0" smtClean="0"/>
              <a:t>, </a:t>
            </a:r>
            <a:r>
              <a:rPr lang="en-US" dirty="0" err="1" smtClean="0"/>
              <a:t>RemoveRange</a:t>
            </a:r>
            <a:r>
              <a:rPr lang="en-US" dirty="0" smtClean="0"/>
              <a:t>, Reverse, Sort, </a:t>
            </a:r>
            <a:r>
              <a:rPr lang="en-US" dirty="0" err="1" smtClean="0"/>
              <a:t>ToArray</a:t>
            </a:r>
            <a:r>
              <a:rPr lang="en-US" dirty="0" smtClean="0"/>
              <a:t> and </a:t>
            </a:r>
            <a:r>
              <a:rPr lang="en-US" dirty="0" err="1" smtClean="0"/>
              <a:t>TrueForAll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.NET 3.5 there are extension methods that include: Aggregate, All, Any, Average, </a:t>
            </a:r>
            <a:r>
              <a:rPr lang="en-US" dirty="0" err="1" smtClean="0"/>
              <a:t>Concat</a:t>
            </a:r>
            <a:r>
              <a:rPr lang="en-US" dirty="0" smtClean="0"/>
              <a:t>, Count, Distinct, Except, Intersect, Max, Min, Single, Sum, Take, and Union.</a:t>
            </a:r>
          </a:p>
        </p:txBody>
      </p:sp>
    </p:spTree>
    <p:extLst>
      <p:ext uri="{BB962C8B-B14F-4D97-AF65-F5344CB8AC3E}">
        <p14:creationId xmlns:p14="http://schemas.microsoft.com/office/powerpoint/2010/main" val="42308623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with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operations in the generic collections use predicates as a selection criteria.</a:t>
            </a:r>
          </a:p>
          <a:p>
            <a:r>
              <a:rPr lang="en-US" dirty="0" smtClean="0"/>
              <a:t>The Find method uses a predicate to locate the first item that meets its criteria.</a:t>
            </a:r>
          </a:p>
          <a:p>
            <a:r>
              <a:rPr lang="en-US" dirty="0" smtClean="0"/>
              <a:t>If a matching element cannot be found, Find will return null for reference types, or the default value for value types.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0" y="4800416"/>
            <a:ext cx="8222106" cy="4789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9914" y="4068423"/>
            <a:ext cx="2400229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1, 2, 3, 4, 5, 5, 7, 7, 7, 9,</a:t>
            </a:r>
          </a:p>
          <a:p>
            <a:r>
              <a:rPr lang="en-US" dirty="0" smtClean="0"/>
              <a:t>Find Even 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66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FindLast</a:t>
            </a:r>
            <a:r>
              <a:rPr lang="en-US" dirty="0" smtClean="0"/>
              <a:t> </a:t>
            </a:r>
            <a:r>
              <a:rPr lang="en-US" dirty="0"/>
              <a:t>with Predicate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FindLast</a:t>
            </a:r>
            <a:r>
              <a:rPr lang="en-US" dirty="0" smtClean="0"/>
              <a:t> method works just like Find, except it locates the last matching element.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0" y="3692386"/>
            <a:ext cx="8046549" cy="5300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0204" y="2684816"/>
            <a:ext cx="2342634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2, 9, 4, 5, 4, 2, 9, 7, 6, 7</a:t>
            </a:r>
          </a:p>
          <a:p>
            <a:r>
              <a:rPr lang="en-US" dirty="0" smtClean="0"/>
              <a:t>Find Last Even :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489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FindIndex</a:t>
            </a:r>
            <a:r>
              <a:rPr lang="en-US" dirty="0" smtClean="0"/>
              <a:t> with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FindIndex</a:t>
            </a:r>
            <a:r>
              <a:rPr lang="en-US" dirty="0" smtClean="0"/>
              <a:t> method uses a predicate to locate the first matching element, and returns the index of the matching element.</a:t>
            </a:r>
          </a:p>
          <a:p>
            <a:r>
              <a:rPr lang="en-US" dirty="0" smtClean="0"/>
              <a:t>If a matching element could not be found, then -1 is returned.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09" y="4266651"/>
            <a:ext cx="7896209" cy="71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5776" y="3409290"/>
            <a:ext cx="3209608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1, 2, 3, 3, 4, 6, 8, 9, 9, 10</a:t>
            </a:r>
          </a:p>
          <a:p>
            <a:r>
              <a:rPr lang="en-US" dirty="0" smtClean="0"/>
              <a:t>Found an even value at index 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447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FindLastIndex</a:t>
            </a:r>
            <a:r>
              <a:rPr lang="en-US" dirty="0" smtClean="0"/>
              <a:t> </a:t>
            </a:r>
            <a:r>
              <a:rPr lang="en-US" dirty="0"/>
              <a:t>with Predicate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FindLastIndex</a:t>
            </a:r>
            <a:r>
              <a:rPr lang="en-US" dirty="0" smtClean="0"/>
              <a:t> method works just like </a:t>
            </a:r>
            <a:r>
              <a:rPr lang="en-US" dirty="0" err="1" smtClean="0"/>
              <a:t>FindIndex</a:t>
            </a:r>
            <a:r>
              <a:rPr lang="en-US" dirty="0" smtClean="0"/>
              <a:t>, except it finds the last matching element.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3429000"/>
            <a:ext cx="8052442" cy="68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3634" y="2625153"/>
            <a:ext cx="3308906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5, 9, 8, 6, 9, 8, 7, 5, 6, 2</a:t>
            </a:r>
          </a:p>
          <a:p>
            <a:r>
              <a:rPr lang="en-US" dirty="0" smtClean="0"/>
              <a:t>Found last even value at index :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329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FindAll</a:t>
            </a:r>
            <a:r>
              <a:rPr lang="en-US" dirty="0" smtClean="0"/>
              <a:t> </a:t>
            </a:r>
            <a:r>
              <a:rPr lang="en-US" dirty="0"/>
              <a:t>with Predicate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FindAll</a:t>
            </a:r>
            <a:r>
              <a:rPr lang="en-US" dirty="0" smtClean="0"/>
              <a:t> method returns all of the value that match the predicate in a new List&lt;T&gt;.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37" y="4543062"/>
            <a:ext cx="4864100" cy="52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3693" y="2778568"/>
            <a:ext cx="1079705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 is even!</a:t>
            </a:r>
          </a:p>
          <a:p>
            <a:r>
              <a:rPr lang="en-US" dirty="0" smtClean="0"/>
              <a:t>2 is even!</a:t>
            </a:r>
          </a:p>
          <a:p>
            <a:r>
              <a:rPr lang="en-US" dirty="0" smtClean="0"/>
              <a:t>4</a:t>
            </a:r>
            <a:r>
              <a:rPr lang="en-US" dirty="0"/>
              <a:t> </a:t>
            </a:r>
            <a:r>
              <a:rPr lang="en-US" dirty="0" smtClean="0"/>
              <a:t>is even!</a:t>
            </a:r>
          </a:p>
          <a:p>
            <a:r>
              <a:rPr lang="en-US" dirty="0" smtClean="0"/>
              <a:t>6 is even!</a:t>
            </a:r>
          </a:p>
          <a:p>
            <a:r>
              <a:rPr lang="en-US" dirty="0" smtClean="0"/>
              <a:t>8 is even!</a:t>
            </a:r>
          </a:p>
        </p:txBody>
      </p:sp>
    </p:spTree>
    <p:extLst>
      <p:ext uri="{BB962C8B-B14F-4D97-AF65-F5344CB8AC3E}">
        <p14:creationId xmlns:p14="http://schemas.microsoft.com/office/powerpoint/2010/main" val="24562827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RemoveAll</a:t>
            </a:r>
            <a:r>
              <a:rPr lang="en-US" dirty="0" smtClean="0"/>
              <a:t> </a:t>
            </a:r>
            <a:r>
              <a:rPr lang="en-US" dirty="0"/>
              <a:t>with Predicate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RemoveAll</a:t>
            </a:r>
            <a:r>
              <a:rPr lang="en-US" dirty="0" smtClean="0"/>
              <a:t> method will remove all the elements that match a predicate’s criteria, returning the number of elements removed.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4273817"/>
            <a:ext cx="7823156" cy="29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0929" y="3076884"/>
            <a:ext cx="2342634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0, 2, 9, 0, 0, 8, 2, 3, 1, 2</a:t>
            </a:r>
          </a:p>
          <a:p>
            <a:r>
              <a:rPr lang="en-US" dirty="0" smtClean="0"/>
              <a:t>Removed : 7 elements</a:t>
            </a:r>
          </a:p>
          <a:p>
            <a:r>
              <a:rPr lang="en-US" dirty="0" smtClean="0"/>
              <a:t>9, 3, 1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229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Exists </a:t>
            </a:r>
            <a:r>
              <a:rPr lang="en-US" dirty="0"/>
              <a:t>with Predicate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Exists method is similar to Contains, except a predicate is used to determine if any of the elements are a match.</a:t>
            </a:r>
          </a:p>
          <a:p>
            <a:r>
              <a:rPr lang="en-US" dirty="0" smtClean="0"/>
              <a:t>If an element is found to exist, the return value is true, otherwise it is false.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363563"/>
            <a:ext cx="6858000" cy="38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5067" y="3434860"/>
            <a:ext cx="2342634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1, 2, 3, 4, 5, 6, 7, 8, 8, 9</a:t>
            </a:r>
          </a:p>
          <a:p>
            <a:r>
              <a:rPr lang="en-US" dirty="0" smtClean="0"/>
              <a:t>Do Evens Exist :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744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TrueForAll</a:t>
            </a:r>
            <a:r>
              <a:rPr lang="en-US" dirty="0" smtClean="0"/>
              <a:t> </a:t>
            </a:r>
            <a:r>
              <a:rPr lang="en-US" dirty="0"/>
              <a:t>with Predicate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TrueForAll</a:t>
            </a:r>
            <a:r>
              <a:rPr lang="en-US" dirty="0" smtClean="0"/>
              <a:t> method returns true is all elements in the list meet a predicate’s criteria.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511073"/>
            <a:ext cx="7730766" cy="33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2926" y="2744478"/>
            <a:ext cx="2853553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8, 0, 8, 6, 7, 5, 9, 2, 1, 6</a:t>
            </a:r>
          </a:p>
          <a:p>
            <a:r>
              <a:rPr lang="en-US" dirty="0" smtClean="0"/>
              <a:t>All elements are even :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135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Lamda</a:t>
            </a:r>
            <a:r>
              <a:rPr lang="en-US" dirty="0" smtClean="0"/>
              <a:t>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Predicates are simply a system-defined delegate: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Anything that wants a predicate wants a method that matches the delegate form.</a:t>
            </a:r>
          </a:p>
          <a:p>
            <a:r>
              <a:rPr lang="en-US" dirty="0" smtClean="0"/>
              <a:t>In the case of a predicate, this means a target method that returns a </a:t>
            </a:r>
            <a:r>
              <a:rPr lang="en-US" dirty="0" err="1" smtClean="0"/>
              <a:t>bool</a:t>
            </a:r>
            <a:r>
              <a:rPr lang="en-US" dirty="0" smtClean="0"/>
              <a:t> and accepts an instance of the type being checked by the predicate.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36" y="2194320"/>
            <a:ext cx="4826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861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Lamda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predicate, being a delegate, may be created as a formal and complete delegate instance: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language allows for a shorter form: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8873"/>
            <a:ext cx="7620000" cy="2089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70" y="5296774"/>
            <a:ext cx="5969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6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Add(object)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Add() method adds an object to the end of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11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Lamda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to create a separate method can be extra overhead, especially if the method is only used once.</a:t>
            </a:r>
          </a:p>
          <a:p>
            <a:r>
              <a:rPr lang="en-US" dirty="0" smtClean="0"/>
              <a:t>C# supports a mechanism known as anonymous methods.</a:t>
            </a:r>
          </a:p>
          <a:p>
            <a:r>
              <a:rPr lang="en-US" dirty="0" smtClean="0"/>
              <a:t>By using an anonymous method, the creation of a target method can be skipped and an inline version can be used.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88277"/>
            <a:ext cx="76200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553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Lamda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extension of anonymous methods for use with delegates is the lambda expression, which uses the new C# operator =&gt; .</a:t>
            </a:r>
          </a:p>
          <a:p>
            <a:r>
              <a:rPr lang="en-US" dirty="0" smtClean="0"/>
              <a:t>This operator uses arguments to the left of the lambda operator and statements that manipulate the arguments to the right of the lambda operator.</a:t>
            </a:r>
          </a:p>
          <a:p>
            <a:r>
              <a:rPr lang="en-US" dirty="0" smtClean="0"/>
              <a:t>The language uses context and the expected delegate type to deduce argument types as well as the return values.</a:t>
            </a:r>
          </a:p>
          <a:p>
            <a:r>
              <a:rPr lang="en-US" dirty="0" smtClean="0"/>
              <a:t>By using the lambda operator, the previous example can be simplified: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092387"/>
            <a:ext cx="57912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223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Lamda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underlying delegate in the </a:t>
            </a:r>
            <a:r>
              <a:rPr lang="en-US" dirty="0" err="1" smtClean="0"/>
              <a:t>FindAll</a:t>
            </a:r>
            <a:r>
              <a:rPr lang="en-US" dirty="0" smtClean="0"/>
              <a:t> call is expecting a method that accepts a string, it may be deduced that the s to the left of the lambda operator is a string variable.</a:t>
            </a:r>
          </a:p>
          <a:p>
            <a:r>
              <a:rPr lang="en-US" dirty="0" smtClean="0"/>
              <a:t>The expression to the right results in a </a:t>
            </a:r>
            <a:r>
              <a:rPr lang="en-US" dirty="0" err="1" smtClean="0"/>
              <a:t>bool</a:t>
            </a:r>
            <a:r>
              <a:rPr lang="en-US" dirty="0" smtClean="0"/>
              <a:t>, so it is deduced that a </a:t>
            </a:r>
            <a:r>
              <a:rPr lang="en-US" dirty="0" err="1" smtClean="0"/>
              <a:t>bool</a:t>
            </a:r>
            <a:r>
              <a:rPr lang="en-US" dirty="0" smtClean="0"/>
              <a:t> is the return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762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lambda expression may explicitly indicate the argument types by placing them in round brackets to the left of the lambda operator.</a:t>
            </a:r>
          </a:p>
          <a:p>
            <a:r>
              <a:rPr lang="en-US" dirty="0" smtClean="0"/>
              <a:t>This is also permitted if the data type is being deduced.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429000"/>
            <a:ext cx="67183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670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statements may be included in the statements portion of the </a:t>
            </a:r>
            <a:r>
              <a:rPr lang="en-US" smtClean="0"/>
              <a:t>lambda expression: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730500"/>
            <a:ext cx="49657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70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FindAll</a:t>
            </a:r>
            <a:r>
              <a:rPr lang="en-US" dirty="0" smtClean="0"/>
              <a:t> method returns a List&lt;&gt;, which will contain the objects which match the lambda expression.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05" y="2686773"/>
            <a:ext cx="6616700" cy="309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5076" y="3620408"/>
            <a:ext cx="2400229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2, 0, 1, 2, 8, 2, 6, 5, 5, 1,</a:t>
            </a:r>
          </a:p>
          <a:p>
            <a:r>
              <a:rPr lang="en-US" dirty="0"/>
              <a:t>6, 5, 5,</a:t>
            </a:r>
          </a:p>
        </p:txBody>
      </p:sp>
    </p:spTree>
    <p:extLst>
      <p:ext uri="{BB962C8B-B14F-4D97-AF65-F5344CB8AC3E}">
        <p14:creationId xmlns:p14="http://schemas.microsoft.com/office/powerpoint/2010/main" val="36119443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and 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Add method adds a new item to the end of the list.</a:t>
            </a:r>
          </a:p>
          <a:p>
            <a:r>
              <a:rPr lang="en-US" dirty="0" smtClean="0"/>
              <a:t>If you need to insert a new item at any other position, the Insert method will insert a new element at the index specified.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4423229"/>
            <a:ext cx="4787900" cy="40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5429" y="3302000"/>
            <a:ext cx="2803397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3, 4, 0, 0, 8, 1, 5, 4, 6, 2,</a:t>
            </a:r>
          </a:p>
          <a:p>
            <a:r>
              <a:rPr lang="en-US" dirty="0" smtClean="0"/>
              <a:t>3, 4, 0, 0, 8, 100, 1, 5, 4, 6, 2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27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and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insert a number elements at a position, the </a:t>
            </a:r>
            <a:r>
              <a:rPr lang="en-US" dirty="0" err="1" smtClean="0"/>
              <a:t>InsertRange</a:t>
            </a:r>
            <a:r>
              <a:rPr lang="en-US" dirty="0" smtClean="0"/>
              <a:t> method will insert elements from anything that is enumerable.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761014"/>
            <a:ext cx="4800600" cy="218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4286" y="2930071"/>
            <a:ext cx="5816391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6, 2, 1, 6, 8, 3, 4, 4, 5, 7,</a:t>
            </a:r>
          </a:p>
          <a:p>
            <a:r>
              <a:rPr lang="en-US" dirty="0" smtClean="0"/>
              <a:t>6, 2, 1, 6, 8, 3, 4, 100, 1000, 10000, 100000, 1000000, 4, 5, 7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306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and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AddRange</a:t>
            </a:r>
            <a:r>
              <a:rPr lang="en-US" dirty="0" smtClean="0"/>
              <a:t> method adds a range of elements to the end of the list.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3722914"/>
            <a:ext cx="4546600" cy="226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8429" y="2730500"/>
            <a:ext cx="5816391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8, 8, 4, 8, 4, 0, 3, 6, 6, 0</a:t>
            </a:r>
          </a:p>
          <a:p>
            <a:r>
              <a:rPr lang="en-US" dirty="0"/>
              <a:t>8, 8, 4, 8, 4, 0, 3, 6, 6, </a:t>
            </a:r>
            <a:r>
              <a:rPr lang="en-US" dirty="0" smtClean="0"/>
              <a:t>0, 100, 1000, 10000, 100000, 1000000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266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extension methods that were implemented in .NET 3.5 allow for even more sophisticated operations.</a:t>
            </a:r>
          </a:p>
          <a:p>
            <a:r>
              <a:rPr lang="en-US" dirty="0" smtClean="0"/>
              <a:t>Extension methods allow you to "add" methods to an existing type without creating a new derived type, recompiling, or otherwise modifying the original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8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BinarySearch</a:t>
            </a:r>
            <a:r>
              <a:rPr lang="en-CA" dirty="0" smtClean="0"/>
              <a:t>( object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method assumes that the list has been previously sorted.</a:t>
            </a:r>
          </a:p>
          <a:p>
            <a:r>
              <a:rPr lang="en-CA" dirty="0" smtClean="0"/>
              <a:t>It returns the index if the element is found (which is not necessarily the first one in the list) or a negative value if the object is not found in the list.</a:t>
            </a:r>
          </a:p>
          <a:p>
            <a:r>
              <a:rPr lang="en-CA" dirty="0" smtClean="0"/>
              <a:t>If the list has not been previously sorted, it returns an incorrect result (and does not crash).</a:t>
            </a:r>
          </a:p>
          <a:p>
            <a:r>
              <a:rPr lang="en-CA" dirty="0" err="1" smtClean="0"/>
              <a:t>Equivalance</a:t>
            </a:r>
            <a:r>
              <a:rPr lang="en-CA" dirty="0" smtClean="0"/>
              <a:t> requirements are included, so a reference type must override Equals for correct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230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Distinct extension method will return an enumerable interface of unique values from the list.</a:t>
            </a:r>
          </a:p>
          <a:p>
            <a:r>
              <a:rPr lang="en-US" dirty="0" smtClean="0"/>
              <a:t>Distinct returns an </a:t>
            </a:r>
            <a:r>
              <a:rPr lang="en-US" dirty="0" err="1"/>
              <a:t>I</a:t>
            </a:r>
            <a:r>
              <a:rPr lang="en-US" dirty="0" err="1" smtClean="0"/>
              <a:t>Enumerable</a:t>
            </a:r>
            <a:r>
              <a:rPr lang="en-US" dirty="0" smtClean="0"/>
              <a:t> interface that can be converted back to a List by calling the </a:t>
            </a:r>
            <a:r>
              <a:rPr lang="en-US" dirty="0" err="1" smtClean="0"/>
              <a:t>ToList</a:t>
            </a:r>
            <a:r>
              <a:rPr lang="en-US" dirty="0" smtClean="0"/>
              <a:t> method.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43" y="4764314"/>
            <a:ext cx="5600700" cy="54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7929" y="3692071"/>
            <a:ext cx="2400229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7, 2, 0, 9, 8, 6, 3, 3, 2, 3,</a:t>
            </a:r>
          </a:p>
          <a:p>
            <a:r>
              <a:rPr lang="en-US" dirty="0" smtClean="0"/>
              <a:t>7, 2, 0, 9, 8, 6, 3,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62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Distinct makes use of the Equals and </a:t>
            </a:r>
            <a:r>
              <a:rPr lang="en-US" dirty="0" err="1" smtClean="0"/>
              <a:t>GetHashCode</a:t>
            </a:r>
            <a:r>
              <a:rPr lang="en-US" dirty="0" smtClean="0"/>
              <a:t> methods to determine what values are unique.</a:t>
            </a:r>
          </a:p>
          <a:p>
            <a:r>
              <a:rPr lang="en-US" dirty="0" smtClean="0"/>
              <a:t>The better the hashing algorithm in </a:t>
            </a:r>
            <a:r>
              <a:rPr lang="en-US" dirty="0" err="1" smtClean="0"/>
              <a:t>GetHashCode</a:t>
            </a:r>
            <a:r>
              <a:rPr lang="en-US" dirty="0" smtClean="0"/>
              <a:t> the fewer calls to Equals.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GethashCode</a:t>
            </a:r>
            <a:r>
              <a:rPr lang="en-US" dirty="0" smtClean="0"/>
              <a:t> method that returns 1 will resolve distinctness almost entirely with Equals, while a perfect </a:t>
            </a:r>
            <a:r>
              <a:rPr lang="en-US" dirty="0" err="1" smtClean="0"/>
              <a:t>GetHashCode</a:t>
            </a:r>
            <a:r>
              <a:rPr lang="en-US" dirty="0" smtClean="0"/>
              <a:t> method will resolve distinctness almost entirely using </a:t>
            </a:r>
            <a:r>
              <a:rPr lang="en-US" dirty="0" err="1" smtClean="0"/>
              <a:t>GetHashCode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159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Concat</a:t>
            </a:r>
            <a:r>
              <a:rPr lang="en-US" dirty="0"/>
              <a:t> extension method will return an </a:t>
            </a:r>
            <a:r>
              <a:rPr lang="en-US" dirty="0" err="1"/>
              <a:t>IEnumerable</a:t>
            </a:r>
            <a:r>
              <a:rPr lang="en-US" dirty="0"/>
              <a:t> interface that is the concatenation of the invoking collection and a supplied sequence collection. </a:t>
            </a:r>
          </a:p>
          <a:p>
            <a:r>
              <a:rPr lang="en-US" dirty="0"/>
              <a:t>This method is very similar to </a:t>
            </a:r>
            <a:r>
              <a:rPr lang="en-US" dirty="0" err="1"/>
              <a:t>AddRange</a:t>
            </a:r>
            <a:r>
              <a:rPr lang="en-US" dirty="0"/>
              <a:t>, except no collections are modified, and the return value is an interface. </a:t>
            </a:r>
          </a:p>
          <a:p>
            <a:r>
              <a:rPr lang="en-US" dirty="0"/>
              <a:t>As with Distinct, the returned interface can be turned into a list with a call to </a:t>
            </a:r>
            <a:r>
              <a:rPr lang="en-US" dirty="0" err="1"/>
              <a:t>ToList</a:t>
            </a:r>
            <a:r>
              <a:rPr lang="en-US" dirty="0"/>
              <a:t>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763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7349" b="-37349"/>
          <a:stretch>
            <a:fillRect/>
          </a:stretch>
        </p:blipFill>
        <p:spPr>
          <a:xfrm>
            <a:off x="2062843" y="2534557"/>
            <a:ext cx="5595487" cy="3525157"/>
          </a:xfrm>
        </p:spPr>
      </p:pic>
      <p:sp>
        <p:nvSpPr>
          <p:cNvPr id="5" name="TextBox 4"/>
          <p:cNvSpPr txBox="1"/>
          <p:nvPr/>
        </p:nvSpPr>
        <p:spPr>
          <a:xfrm>
            <a:off x="1460499" y="2117271"/>
            <a:ext cx="5816391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3, 9, 7, 2, 0, 9, 0, 0, 2, 6,</a:t>
            </a:r>
          </a:p>
          <a:p>
            <a:r>
              <a:rPr lang="en-US" dirty="0"/>
              <a:t>3, 9, 7, 2, 0, 9, 0, 0, 2, 6</a:t>
            </a:r>
            <a:r>
              <a:rPr lang="en-US" dirty="0" smtClean="0"/>
              <a:t>, 100, 1000, 10000, 100000, 1000000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111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Except extension method will return an enumerable interface that contains the </a:t>
            </a:r>
            <a:r>
              <a:rPr lang="en-US" i="1" dirty="0"/>
              <a:t>unique </a:t>
            </a:r>
            <a:r>
              <a:rPr lang="en-US" dirty="0"/>
              <a:t>elements in the invoking collection that are not in a provided collection. </a:t>
            </a:r>
          </a:p>
          <a:p>
            <a:r>
              <a:rPr lang="en-US" dirty="0"/>
              <a:t>Since Except takes any enumerable interface, any sequence collection will do: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260522"/>
            <a:ext cx="7177763" cy="382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0786" y="4200071"/>
            <a:ext cx="2400229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7, 4, 7, 4, 5, 5, 9, 3, 6, 1, </a:t>
            </a:r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/>
              <a:t>, 5, 9, 3, 1, </a:t>
            </a:r>
          </a:p>
        </p:txBody>
      </p:sp>
    </p:spTree>
    <p:extLst>
      <p:ext uri="{BB962C8B-B14F-4D97-AF65-F5344CB8AC3E}">
        <p14:creationId xmlns:p14="http://schemas.microsoft.com/office/powerpoint/2010/main" val="7372439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Intersect extension method will produce an enumerable interface of unique elements that exist in the invoking collection and a provided sequence collection: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5116286"/>
            <a:ext cx="5867400" cy="36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6714" y="3746500"/>
            <a:ext cx="2647743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A: 6, 4, 7, 7, 3, 8, 4, 7, 9, 2,</a:t>
            </a:r>
          </a:p>
          <a:p>
            <a:r>
              <a:rPr lang="en-US" dirty="0" smtClean="0"/>
              <a:t>B: 6, 0, 4, 4, 7, 0, 3, 5, 8, 6,</a:t>
            </a:r>
          </a:p>
          <a:p>
            <a:r>
              <a:rPr lang="en-US" dirty="0" smtClean="0"/>
              <a:t>Result: 6, 4, 7, 3, 8,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361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Union extension method will provide an enumerable interface that is the set union between the invoking instance and another sequence collection. </a:t>
            </a:r>
          </a:p>
          <a:p>
            <a:r>
              <a:rPr lang="en-US" dirty="0"/>
              <a:t>The resultant collection will be a distinct set of the elements from both collections: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5163457"/>
            <a:ext cx="5295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6786" y="3982357"/>
            <a:ext cx="2811850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A: 4, 3, 3, 0, 8, 7, 2, 1, 1, 2,</a:t>
            </a:r>
          </a:p>
          <a:p>
            <a:r>
              <a:rPr lang="en-US" dirty="0" smtClean="0"/>
              <a:t>B: 3, 6, 8, 4, 1, 3, 4, 9, 1, 7,</a:t>
            </a:r>
          </a:p>
          <a:p>
            <a:r>
              <a:rPr lang="en-US" dirty="0" smtClean="0"/>
              <a:t>Result: 4, 3, 0, 8, 7, 2, 1, 6,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999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 Using </a:t>
            </a:r>
            <a:r>
              <a:rPr lang="en-US" dirty="0" err="1" smtClean="0"/>
              <a:t>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extension methods that use the </a:t>
            </a:r>
            <a:r>
              <a:rPr lang="en-US" dirty="0" err="1"/>
              <a:t>Func</a:t>
            </a:r>
            <a:r>
              <a:rPr lang="en-US" dirty="0"/>
              <a:t> delegate type as well, and in many cases, the </a:t>
            </a:r>
            <a:r>
              <a:rPr lang="en-US" dirty="0" err="1"/>
              <a:t>Func</a:t>
            </a:r>
            <a:r>
              <a:rPr lang="en-US" dirty="0"/>
              <a:t> delegate is used as a predicate. </a:t>
            </a:r>
          </a:p>
          <a:p>
            <a:r>
              <a:rPr lang="en-US" dirty="0"/>
              <a:t>The </a:t>
            </a:r>
            <a:r>
              <a:rPr lang="en-US" dirty="0" err="1"/>
              <a:t>Func</a:t>
            </a:r>
            <a:r>
              <a:rPr lang="en-US" dirty="0"/>
              <a:t> delegate type is admittedly more complicated than using predicates, but if you can learn them, the benefit of the additional functionality you can leverage is significant. </a:t>
            </a:r>
          </a:p>
          <a:p>
            <a:r>
              <a:rPr lang="en-US" dirty="0"/>
              <a:t>The </a:t>
            </a:r>
            <a:r>
              <a:rPr lang="en-US" dirty="0" err="1"/>
              <a:t>Func</a:t>
            </a:r>
            <a:r>
              <a:rPr lang="en-US" dirty="0"/>
              <a:t> delegate has seventeen different forms, so the precise type you will use depends on the usage. </a:t>
            </a:r>
          </a:p>
          <a:p>
            <a:r>
              <a:rPr lang="en-US" dirty="0"/>
              <a:t>Interesting enough, the simplest form of the </a:t>
            </a:r>
            <a:r>
              <a:rPr lang="en-US" dirty="0" err="1"/>
              <a:t>Func</a:t>
            </a:r>
            <a:r>
              <a:rPr lang="en-US" dirty="0"/>
              <a:t> delegate is directly compatible with the Predicate delegate, and therefore may use the same target methods.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317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simplest extension methods requiring the </a:t>
            </a:r>
            <a:r>
              <a:rPr lang="en-US" dirty="0" err="1"/>
              <a:t>Func</a:t>
            </a:r>
            <a:r>
              <a:rPr lang="en-US" dirty="0"/>
              <a:t> delegate is Aggregate. </a:t>
            </a:r>
          </a:p>
          <a:p>
            <a:r>
              <a:rPr lang="en-US" dirty="0"/>
              <a:t>The Aggregate method expects a target method that will accept an aggregation value and an element instance. </a:t>
            </a:r>
            <a:endParaRPr lang="en-US" dirty="0" smtClean="0"/>
          </a:p>
          <a:p>
            <a:r>
              <a:rPr lang="en-US" dirty="0"/>
              <a:t>The first call will contain the first element as the aggregation value, and the second element as the element. </a:t>
            </a:r>
          </a:p>
          <a:p>
            <a:r>
              <a:rPr lang="en-US" dirty="0"/>
              <a:t>Subsequent calls will contain the aggregate of the operation and the next element in the collection until all values have been visited: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481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sample use of Aggregate produces the sum of the elements in the collection.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24007"/>
            <a:ext cx="6997700" cy="195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4946" y="2414670"/>
            <a:ext cx="996524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 : 2</a:t>
            </a:r>
          </a:p>
          <a:p>
            <a:r>
              <a:rPr lang="en-US" dirty="0" smtClean="0"/>
              <a:t>3 : 3</a:t>
            </a:r>
          </a:p>
          <a:p>
            <a:r>
              <a:rPr lang="en-US" dirty="0" smtClean="0"/>
              <a:t>6 : 4</a:t>
            </a:r>
          </a:p>
          <a:p>
            <a:r>
              <a:rPr lang="en-US" dirty="0" smtClean="0"/>
              <a:t>10 : 5</a:t>
            </a:r>
          </a:p>
          <a:p>
            <a:r>
              <a:rPr lang="en-US" dirty="0" smtClean="0"/>
              <a:t>Sum :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3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Clear(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Clears the list of all contents.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748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Sum extension method provides the sum of the elements in a collection.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lamba</a:t>
            </a:r>
            <a:r>
              <a:rPr lang="en-US" dirty="0" smtClean="0"/>
              <a:t> may be provided for further processing.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70" y="3963334"/>
            <a:ext cx="6980150" cy="969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6891" y="3260336"/>
            <a:ext cx="41865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371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Min extension method provides the minimum value of a set of elements.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79" y="3612323"/>
            <a:ext cx="7163951" cy="932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1139" y="2894006"/>
            <a:ext cx="30166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519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Min extension method can also use the lambda operator.</a:t>
            </a:r>
          </a:p>
          <a:p>
            <a:r>
              <a:rPr lang="en-US" dirty="0" smtClean="0"/>
              <a:t>In this example, a list of strings will be evaluated for the name with the minimum length.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23056"/>
            <a:ext cx="7759700" cy="72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1050" y="3467923"/>
            <a:ext cx="30166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631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Max extension method determines the maximum element in a collection.</a:t>
            </a:r>
          </a:p>
          <a:p>
            <a:r>
              <a:rPr lang="en-US" dirty="0" smtClean="0"/>
              <a:t>In this example, Max can be used with the lambda operator to evaluate a property of a class, namely, the Point 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99" y="3949062"/>
            <a:ext cx="4007793" cy="2191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5208" y="3565611"/>
            <a:ext cx="41865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207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Average extension method calculates the average of a set of elements in a collection.</a:t>
            </a:r>
          </a:p>
          <a:p>
            <a:r>
              <a:rPr lang="en-US" dirty="0" smtClean="0"/>
              <a:t>In this example, Average will be used to calculate the average grade of the list of students.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3188133"/>
            <a:ext cx="4292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469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lambda operator is used to specify the property for which the average will be calculated.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3953542"/>
            <a:ext cx="4445000" cy="191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4235" y="3101593"/>
            <a:ext cx="59392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72.9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522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ForEach</a:t>
            </a:r>
            <a:r>
              <a:rPr lang="en-US" dirty="0" smtClean="0"/>
              <a:t> extension method performs the specified action on each element of the List&lt;T&gt;.</a:t>
            </a:r>
          </a:p>
          <a:p>
            <a:r>
              <a:rPr lang="en-US" dirty="0" smtClean="0"/>
              <a:t>In the example shown below, </a:t>
            </a:r>
            <a:r>
              <a:rPr lang="en-US" dirty="0" err="1" smtClean="0"/>
              <a:t>ForEach</a:t>
            </a:r>
            <a:r>
              <a:rPr lang="en-US" dirty="0" smtClean="0"/>
              <a:t> is used to display the name and grade for all students in the list.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4532837"/>
            <a:ext cx="4445000" cy="163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1316" y="3332508"/>
            <a:ext cx="1286643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Bill : 67.1</a:t>
            </a:r>
          </a:p>
          <a:p>
            <a:r>
              <a:rPr lang="en-US" dirty="0" smtClean="0"/>
              <a:t>Marc : 90.2</a:t>
            </a:r>
          </a:p>
          <a:p>
            <a:r>
              <a:rPr lang="en-US" dirty="0" smtClean="0"/>
              <a:t>JD : 56.7</a:t>
            </a:r>
          </a:p>
          <a:p>
            <a:r>
              <a:rPr lang="en-US" dirty="0" smtClean="0"/>
              <a:t>Olivia : 77.6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846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queue is a collection that operates as a FIFO (First In, First Out).</a:t>
            </a:r>
          </a:p>
          <a:p>
            <a:r>
              <a:rPr lang="en-US" dirty="0" smtClean="0"/>
              <a:t>The queue makes use of </a:t>
            </a:r>
            <a:r>
              <a:rPr lang="en-US" dirty="0" err="1" smtClean="0"/>
              <a:t>Enqueue</a:t>
            </a:r>
            <a:r>
              <a:rPr lang="en-US" dirty="0" smtClean="0"/>
              <a:t>, </a:t>
            </a:r>
            <a:r>
              <a:rPr lang="en-US" dirty="0" err="1" smtClean="0"/>
              <a:t>Dequeue</a:t>
            </a:r>
            <a:r>
              <a:rPr lang="en-US" dirty="0" smtClean="0"/>
              <a:t> and Peek.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 will add an object to the end of the queue.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 will remove an object from the front of the queue.</a:t>
            </a:r>
          </a:p>
          <a:p>
            <a:r>
              <a:rPr lang="en-US" dirty="0" smtClean="0"/>
              <a:t>Peek allows you to see the next value in the queue without altering the queue.</a:t>
            </a:r>
          </a:p>
          <a:p>
            <a:r>
              <a:rPr lang="en-US" dirty="0" smtClean="0"/>
              <a:t>The Queue collection also supports many of the extension methods found in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59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421" b="-2421"/>
          <a:stretch>
            <a:fillRect/>
          </a:stretch>
        </p:blipFill>
        <p:spPr>
          <a:xfrm>
            <a:off x="457200" y="1999343"/>
            <a:ext cx="6113856" cy="3851729"/>
          </a:xfrm>
        </p:spPr>
      </p:pic>
      <p:sp>
        <p:nvSpPr>
          <p:cNvPr id="5" name="TextBox 4"/>
          <p:cNvSpPr txBox="1"/>
          <p:nvPr/>
        </p:nvSpPr>
        <p:spPr>
          <a:xfrm>
            <a:off x="6041571" y="1886858"/>
            <a:ext cx="2130398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Enqueue</a:t>
            </a:r>
            <a:r>
              <a:rPr lang="en-US" dirty="0"/>
              <a:t> : 0</a:t>
            </a:r>
          </a:p>
          <a:p>
            <a:r>
              <a:rPr lang="en-US" dirty="0" err="1"/>
              <a:t>Enqueue</a:t>
            </a:r>
            <a:r>
              <a:rPr lang="en-US" dirty="0"/>
              <a:t> : 8</a:t>
            </a:r>
          </a:p>
          <a:p>
            <a:r>
              <a:rPr lang="en-US" dirty="0" err="1"/>
              <a:t>Enqueue</a:t>
            </a:r>
            <a:r>
              <a:rPr lang="en-US" dirty="0"/>
              <a:t> : 6</a:t>
            </a:r>
          </a:p>
          <a:p>
            <a:r>
              <a:rPr lang="en-US" dirty="0" err="1"/>
              <a:t>Enqueue</a:t>
            </a:r>
            <a:r>
              <a:rPr lang="en-US" dirty="0"/>
              <a:t> : 8</a:t>
            </a:r>
          </a:p>
          <a:p>
            <a:r>
              <a:rPr lang="en-US" dirty="0" err="1"/>
              <a:t>Enqueue</a:t>
            </a:r>
            <a:r>
              <a:rPr lang="en-US" dirty="0"/>
              <a:t> : 9</a:t>
            </a:r>
          </a:p>
          <a:p>
            <a:r>
              <a:rPr lang="en-US" dirty="0"/>
              <a:t>0, 8, 6, 8, 9, Sum : 31</a:t>
            </a:r>
          </a:p>
          <a:p>
            <a:r>
              <a:rPr lang="en-US" dirty="0" err="1"/>
              <a:t>Dequeue</a:t>
            </a:r>
            <a:r>
              <a:rPr lang="en-US" dirty="0"/>
              <a:t> : 0</a:t>
            </a:r>
          </a:p>
          <a:p>
            <a:r>
              <a:rPr lang="en-US" dirty="0" err="1"/>
              <a:t>Dequeue</a:t>
            </a:r>
            <a:r>
              <a:rPr lang="en-US" dirty="0"/>
              <a:t> : 8</a:t>
            </a:r>
          </a:p>
          <a:p>
            <a:r>
              <a:rPr lang="en-US" dirty="0" err="1"/>
              <a:t>Dequeue</a:t>
            </a:r>
            <a:r>
              <a:rPr lang="en-US" dirty="0"/>
              <a:t> : 6</a:t>
            </a:r>
          </a:p>
          <a:p>
            <a:r>
              <a:rPr lang="en-US" dirty="0" err="1"/>
              <a:t>Dequeue</a:t>
            </a:r>
            <a:r>
              <a:rPr lang="en-US" dirty="0"/>
              <a:t> : 8</a:t>
            </a:r>
          </a:p>
          <a:p>
            <a:r>
              <a:rPr lang="en-US" dirty="0" err="1"/>
              <a:t>Dequeue</a:t>
            </a:r>
            <a:r>
              <a:rPr lang="en-US" dirty="0"/>
              <a:t> : 9</a:t>
            </a:r>
          </a:p>
        </p:txBody>
      </p:sp>
    </p:spTree>
    <p:extLst>
      <p:ext uri="{BB962C8B-B14F-4D97-AF65-F5344CB8AC3E}">
        <p14:creationId xmlns:p14="http://schemas.microsoft.com/office/powerpoint/2010/main" val="34561692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queue does not support indexing or sorting.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16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1864</TotalTime>
  <Words>6583</Words>
  <Application>Microsoft Macintosh PowerPoint</Application>
  <PresentationFormat>On-screen Show (4:3)</PresentationFormat>
  <Paragraphs>608</Paragraphs>
  <Slides>148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148</vt:i4>
      </vt:variant>
    </vt:vector>
  </HeadingPairs>
  <TitlesOfParts>
    <vt:vector size="149" baseType="lpstr">
      <vt:lpstr>Adjacency</vt:lpstr>
      <vt:lpstr>Collections</vt:lpstr>
      <vt:lpstr>Collection Classes</vt:lpstr>
      <vt:lpstr>Collection Types</vt:lpstr>
      <vt:lpstr>List</vt:lpstr>
      <vt:lpstr>List </vt:lpstr>
      <vt:lpstr>List Operations</vt:lpstr>
      <vt:lpstr>Add(object)</vt:lpstr>
      <vt:lpstr>BinarySearch( object )</vt:lpstr>
      <vt:lpstr>Clear( )</vt:lpstr>
      <vt:lpstr>Contains( object )</vt:lpstr>
      <vt:lpstr>GetRange( )</vt:lpstr>
      <vt:lpstr>IndexOf( object )</vt:lpstr>
      <vt:lpstr>Insert( index, object )</vt:lpstr>
      <vt:lpstr>Remove( object )</vt:lpstr>
      <vt:lpstr>RemoveAt( index )</vt:lpstr>
      <vt:lpstr>RemoveRange( )</vt:lpstr>
      <vt:lpstr>Reverse( )</vt:lpstr>
      <vt:lpstr>Sort( )</vt:lpstr>
      <vt:lpstr>Equivalence Considerations</vt:lpstr>
      <vt:lpstr>Contains( object )</vt:lpstr>
      <vt:lpstr>IndexOf( object )</vt:lpstr>
      <vt:lpstr>Remove( object )</vt:lpstr>
      <vt:lpstr>BinarySearch( object )</vt:lpstr>
      <vt:lpstr>Generic Extension Methods</vt:lpstr>
      <vt:lpstr>Concat( collection )</vt:lpstr>
      <vt:lpstr>Distinct( )</vt:lpstr>
      <vt:lpstr>ElementAt( index )</vt:lpstr>
      <vt:lpstr>Except( collection )</vt:lpstr>
      <vt:lpstr>Intersect( collection )</vt:lpstr>
      <vt:lpstr>Union( collection )</vt:lpstr>
      <vt:lpstr>Deferred Execution</vt:lpstr>
      <vt:lpstr>Creating Extension Methods</vt:lpstr>
      <vt:lpstr>Creating Extension Methods</vt:lpstr>
      <vt:lpstr>Creating Extension Methods</vt:lpstr>
      <vt:lpstr>Comparison&lt;&gt;</vt:lpstr>
      <vt:lpstr>Comparison&lt;&gt;</vt:lpstr>
      <vt:lpstr>Comparison&lt;&gt;</vt:lpstr>
      <vt:lpstr>List Operations</vt:lpstr>
      <vt:lpstr>List Operations</vt:lpstr>
      <vt:lpstr>List Operations - Add</vt:lpstr>
      <vt:lpstr>List Operations - Add</vt:lpstr>
      <vt:lpstr>List Operations - Sorting</vt:lpstr>
      <vt:lpstr>List Operations - Sorting</vt:lpstr>
      <vt:lpstr>List Operations - Sorting</vt:lpstr>
      <vt:lpstr>List Operations - Sorting</vt:lpstr>
      <vt:lpstr>List Operations - Sorting</vt:lpstr>
      <vt:lpstr>List Operations </vt:lpstr>
      <vt:lpstr>List Operations - Reverse </vt:lpstr>
      <vt:lpstr>List Operations - Clear</vt:lpstr>
      <vt:lpstr>List Operations - Searching</vt:lpstr>
      <vt:lpstr>List Operations - Searching</vt:lpstr>
      <vt:lpstr>List Operations - Searching</vt:lpstr>
      <vt:lpstr>List Operations - Searching</vt:lpstr>
      <vt:lpstr>List Operations - Remove</vt:lpstr>
      <vt:lpstr>List Operations - RemoveAt</vt:lpstr>
      <vt:lpstr>List Operations - Contains</vt:lpstr>
      <vt:lpstr>List Operations - IndexOf</vt:lpstr>
      <vt:lpstr>List Operations - LastIndexOf</vt:lpstr>
      <vt:lpstr>Predicates</vt:lpstr>
      <vt:lpstr>Find with Predicate</vt:lpstr>
      <vt:lpstr>FindLast with Predicate</vt:lpstr>
      <vt:lpstr>FindIndex with Predicate</vt:lpstr>
      <vt:lpstr>FindLastIndex with Predicate</vt:lpstr>
      <vt:lpstr>FindAll with Predicate</vt:lpstr>
      <vt:lpstr>RemoveAll with Predicate</vt:lpstr>
      <vt:lpstr>Exists with Predicate</vt:lpstr>
      <vt:lpstr>TrueForAll with Predicate</vt:lpstr>
      <vt:lpstr>Lamda Expressions</vt:lpstr>
      <vt:lpstr>Lamda Expressions</vt:lpstr>
      <vt:lpstr>Lamda Expressions</vt:lpstr>
      <vt:lpstr>Lamda Expressions</vt:lpstr>
      <vt:lpstr>Lamda Expressions</vt:lpstr>
      <vt:lpstr>Lambda Expressions</vt:lpstr>
      <vt:lpstr>Lambda Expressions</vt:lpstr>
      <vt:lpstr>Lambda Expressions</vt:lpstr>
      <vt:lpstr>Insertion and Ranges</vt:lpstr>
      <vt:lpstr>Insertion and Ranges</vt:lpstr>
      <vt:lpstr>Insertion and Ranges</vt:lpstr>
      <vt:lpstr>Extension Methods</vt:lpstr>
      <vt:lpstr>Distinct</vt:lpstr>
      <vt:lpstr>Distinct</vt:lpstr>
      <vt:lpstr>Concat</vt:lpstr>
      <vt:lpstr>Concat</vt:lpstr>
      <vt:lpstr>Except</vt:lpstr>
      <vt:lpstr>Intersect</vt:lpstr>
      <vt:lpstr>Union</vt:lpstr>
      <vt:lpstr>Extension Methods Using Func</vt:lpstr>
      <vt:lpstr>Aggregate</vt:lpstr>
      <vt:lpstr>Aggregate</vt:lpstr>
      <vt:lpstr>Sum</vt:lpstr>
      <vt:lpstr>Min</vt:lpstr>
      <vt:lpstr>Min</vt:lpstr>
      <vt:lpstr>Max</vt:lpstr>
      <vt:lpstr>Average</vt:lpstr>
      <vt:lpstr>Average</vt:lpstr>
      <vt:lpstr>ForEach</vt:lpstr>
      <vt:lpstr>Queue</vt:lpstr>
      <vt:lpstr>Queue</vt:lpstr>
      <vt:lpstr>Queue</vt:lpstr>
      <vt:lpstr>Stack</vt:lpstr>
      <vt:lpstr>Stack</vt:lpstr>
      <vt:lpstr>Stack</vt:lpstr>
      <vt:lpstr>LinkedList</vt:lpstr>
      <vt:lpstr>LinkedList</vt:lpstr>
      <vt:lpstr>LinkedList</vt:lpstr>
      <vt:lpstr>LinkedList Add Remove Nodes</vt:lpstr>
      <vt:lpstr>LinkList Properties</vt:lpstr>
      <vt:lpstr>LinkedList</vt:lpstr>
      <vt:lpstr>LinkedListNode</vt:lpstr>
      <vt:lpstr>LinkedListNode Properties</vt:lpstr>
      <vt:lpstr>Traversing a Linked List</vt:lpstr>
      <vt:lpstr>Traversing a Linked List</vt:lpstr>
      <vt:lpstr>Traversing a Linked List</vt:lpstr>
      <vt:lpstr>HashSet</vt:lpstr>
      <vt:lpstr>HashSet</vt:lpstr>
      <vt:lpstr>HashSet</vt:lpstr>
      <vt:lpstr>HashSet</vt:lpstr>
      <vt:lpstr>HashSet</vt:lpstr>
      <vt:lpstr>HashSet Performance</vt:lpstr>
      <vt:lpstr>HashSet Performance</vt:lpstr>
      <vt:lpstr>HashSet Performance</vt:lpstr>
      <vt:lpstr>HashSet Performance</vt:lpstr>
      <vt:lpstr>HashSet Performance</vt:lpstr>
      <vt:lpstr>HashSet Performance</vt:lpstr>
      <vt:lpstr>HashSet Performance</vt:lpstr>
      <vt:lpstr>HashSet Performance</vt:lpstr>
      <vt:lpstr>HashSet Performance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Predicates and KeyValuePair</vt:lpstr>
      <vt:lpstr>Predicates and KeyValuePair</vt:lpstr>
      <vt:lpstr>Extension Methods</vt:lpstr>
      <vt:lpstr>Extension Methods</vt:lpstr>
      <vt:lpstr>Lambda Expressions</vt:lpstr>
      <vt:lpstr>Lambda Expressions</vt:lpstr>
      <vt:lpstr>Creating Extension Methods</vt:lpstr>
      <vt:lpstr>Creating Extension Methods</vt:lpstr>
      <vt:lpstr>Creating Extension Methods</vt:lpstr>
      <vt:lpstr>Creating Extension Methods</vt:lpstr>
    </vt:vector>
  </TitlesOfParts>
  <Company>NAIT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JD Silver</dc:creator>
  <cp:lastModifiedBy>JD Silver</cp:lastModifiedBy>
  <cp:revision>124</cp:revision>
  <dcterms:created xsi:type="dcterms:W3CDTF">2014-01-30T20:03:27Z</dcterms:created>
  <dcterms:modified xsi:type="dcterms:W3CDTF">2014-10-01T15:05:23Z</dcterms:modified>
</cp:coreProperties>
</file>