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140A9318-C677-C34B-A84A-30E9EF34C01E}"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40A9318-C677-C34B-A84A-30E9EF34C01E}"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40A9318-C677-C34B-A84A-30E9EF34C01E}"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40A9318-C677-C34B-A84A-30E9EF34C01E}"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40A9318-C677-C34B-A84A-30E9EF34C01E}"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40A9318-C677-C34B-A84A-30E9EF34C01E}"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40A9318-C677-C34B-A84A-30E9EF34C01E}" type="datetimeFigureOut">
              <a:rPr lang="en-US" smtClean="0"/>
              <a:t>2014-04-04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40A9318-C677-C34B-A84A-30E9EF34C01E}" type="datetimeFigureOut">
              <a:rPr lang="en-US" smtClean="0"/>
              <a:t>2014-04-04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9318-C677-C34B-A84A-30E9EF34C01E}" type="datetimeFigureOut">
              <a:rPr lang="en-US" smtClean="0"/>
              <a:t>2014-04-04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71E35-DED7-AA4F-8362-13617CB480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CA"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40A9318-C677-C34B-A84A-30E9EF34C01E}"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71E35-DED7-AA4F-8362-13617CB480F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CA"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8" name="Date Placeholder 7"/>
          <p:cNvSpPr>
            <a:spLocks noGrp="1"/>
          </p:cNvSpPr>
          <p:nvPr>
            <p:ph type="dt" sz="half" idx="10"/>
          </p:nvPr>
        </p:nvSpPr>
        <p:spPr/>
        <p:txBody>
          <a:bodyPr/>
          <a:lstStyle/>
          <a:p>
            <a:fld id="{140A9318-C677-C34B-A84A-30E9EF34C01E}" type="datetimeFigureOut">
              <a:rPr lang="en-US" smtClean="0"/>
              <a:t>2014-04-04</a:t>
            </a:fld>
            <a:endParaRPr lang="en-US"/>
          </a:p>
        </p:txBody>
      </p:sp>
      <p:sp>
        <p:nvSpPr>
          <p:cNvPr id="9" name="Slide Number Placeholder 8"/>
          <p:cNvSpPr>
            <a:spLocks noGrp="1"/>
          </p:cNvSpPr>
          <p:nvPr>
            <p:ph type="sldNum" sz="quarter" idx="11"/>
          </p:nvPr>
        </p:nvSpPr>
        <p:spPr/>
        <p:txBody>
          <a:bodyPr/>
          <a:lstStyle/>
          <a:p>
            <a:fld id="{C3C71E35-DED7-AA4F-8362-13617CB480F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C71E35-DED7-AA4F-8362-13617CB480F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40A9318-C677-C34B-A84A-30E9EF34C01E}" type="datetimeFigureOut">
              <a:rPr lang="en-US" smtClean="0"/>
              <a:t>2014-04-04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normAutofit lnSpcReduction="10000"/>
          </a:bodyPr>
          <a:lstStyle/>
          <a:p>
            <a:r>
              <a:rPr lang="en-US" dirty="0" smtClean="0"/>
              <a:t>CMPE2300</a:t>
            </a:r>
          </a:p>
          <a:p>
            <a:r>
              <a:rPr lang="en-US" dirty="0" smtClean="0"/>
              <a:t>Winter 2014</a:t>
            </a:r>
          </a:p>
          <a:p>
            <a:r>
              <a:rPr lang="en-US" dirty="0" smtClean="0"/>
              <a:t>JD Silver</a:t>
            </a:r>
            <a:endParaRPr lang="en-US" dirty="0"/>
          </a:p>
        </p:txBody>
      </p:sp>
    </p:spTree>
    <p:extLst>
      <p:ext uri="{BB962C8B-B14F-4D97-AF65-F5344CB8AC3E}">
        <p14:creationId xmlns:p14="http://schemas.microsoft.com/office/powerpoint/2010/main" val="310759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smtClean="0"/>
              <a:t>The derived class must call at least one base class constructor, which may be the default constructor.</a:t>
            </a:r>
          </a:p>
          <a:p>
            <a:r>
              <a:rPr lang="en-US" dirty="0" smtClean="0"/>
              <a:t>In this case, since a base class constructor was created, the default constructor does not exist.</a:t>
            </a:r>
          </a:p>
          <a:p>
            <a:r>
              <a:rPr lang="en-US" dirty="0" smtClean="0"/>
              <a:t>The derived class calls the base class constructor by using the keyword </a:t>
            </a:r>
            <a:r>
              <a:rPr lang="en-US" i="1" dirty="0" smtClean="0"/>
              <a:t>base</a:t>
            </a:r>
            <a:r>
              <a:rPr lang="en-US" dirty="0"/>
              <a:t> </a:t>
            </a:r>
            <a:r>
              <a:rPr lang="en-US" dirty="0" smtClean="0"/>
              <a:t>in the constructor initializer.</a:t>
            </a:r>
          </a:p>
          <a:p>
            <a:r>
              <a:rPr lang="en-US" dirty="0" smtClean="0"/>
              <a:t>A base class constructor initializer is placed after a colon following the parameter list in a class's constructor declaration.</a:t>
            </a:r>
          </a:p>
          <a:p>
            <a:r>
              <a:rPr lang="en-US" dirty="0" smtClean="0"/>
              <a:t>The constructor initializer will be executed prior to the rest of the constructor, and is used to initialize the base class members.</a:t>
            </a:r>
            <a:endParaRPr lang="en-US" dirty="0"/>
          </a:p>
        </p:txBody>
      </p:sp>
    </p:spTree>
    <p:extLst>
      <p:ext uri="{BB962C8B-B14F-4D97-AF65-F5344CB8AC3E}">
        <p14:creationId xmlns:p14="http://schemas.microsoft.com/office/powerpoint/2010/main" val="282724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rcRect l="-18136" r="-18136"/>
          <a:stretch>
            <a:fillRect/>
          </a:stretch>
        </p:blipFill>
        <p:spPr>
          <a:xfrm>
            <a:off x="-495364" y="1600200"/>
            <a:ext cx="7620000" cy="4800600"/>
          </a:xfrm>
        </p:spPr>
      </p:pic>
      <p:sp>
        <p:nvSpPr>
          <p:cNvPr id="5" name="TextBox 4"/>
          <p:cNvSpPr txBox="1"/>
          <p:nvPr/>
        </p:nvSpPr>
        <p:spPr>
          <a:xfrm>
            <a:off x="6277150" y="2197979"/>
            <a:ext cx="1497300" cy="1477328"/>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smtClean="0"/>
          </a:p>
          <a:p>
            <a:r>
              <a:rPr lang="en-US" dirty="0" smtClean="0"/>
              <a:t>Base</a:t>
            </a:r>
            <a:endParaRPr lang="en-US" dirty="0"/>
          </a:p>
          <a:p>
            <a:r>
              <a:rPr lang="en-US" dirty="0"/>
              <a:t>0007: Derived</a:t>
            </a:r>
          </a:p>
          <a:p>
            <a:r>
              <a:rPr lang="en-US" dirty="0"/>
              <a:t>Derived</a:t>
            </a:r>
          </a:p>
        </p:txBody>
      </p:sp>
    </p:spTree>
    <p:extLst>
      <p:ext uri="{BB962C8B-B14F-4D97-AF65-F5344CB8AC3E}">
        <p14:creationId xmlns:p14="http://schemas.microsoft.com/office/powerpoint/2010/main" val="63054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endParaRPr lang="en-US" dirty="0"/>
          </a:p>
        </p:txBody>
      </p:sp>
      <p:sp>
        <p:nvSpPr>
          <p:cNvPr id="3" name="Content Placeholder 2"/>
          <p:cNvSpPr>
            <a:spLocks noGrp="1"/>
          </p:cNvSpPr>
          <p:nvPr>
            <p:ph idx="1"/>
          </p:nvPr>
        </p:nvSpPr>
        <p:spPr/>
        <p:txBody>
          <a:bodyPr/>
          <a:lstStyle/>
          <a:p>
            <a:r>
              <a:rPr lang="en-US" dirty="0" smtClean="0"/>
              <a:t>Derived classes can be bound to base class object references, but only base class members will be visible.</a:t>
            </a:r>
          </a:p>
          <a:p>
            <a:r>
              <a:rPr lang="en-US" dirty="0" smtClean="0"/>
              <a:t>This is known as an </a:t>
            </a:r>
            <a:r>
              <a:rPr lang="en-US" dirty="0" err="1" smtClean="0"/>
              <a:t>upcast</a:t>
            </a:r>
            <a:r>
              <a:rPr lang="en-US" dirty="0" smtClean="0"/>
              <a:t>.</a:t>
            </a:r>
            <a:endParaRPr lang="en-US" dirty="0"/>
          </a:p>
        </p:txBody>
      </p:sp>
      <p:pic>
        <p:nvPicPr>
          <p:cNvPr id="4" name="Picture 3"/>
          <p:cNvPicPr>
            <a:picLocks noChangeAspect="1"/>
          </p:cNvPicPr>
          <p:nvPr/>
        </p:nvPicPr>
        <p:blipFill>
          <a:blip r:embed="rId2"/>
          <a:stretch>
            <a:fillRect/>
          </a:stretch>
        </p:blipFill>
        <p:spPr>
          <a:xfrm>
            <a:off x="2095500" y="2981523"/>
            <a:ext cx="4953000" cy="2946400"/>
          </a:xfrm>
          <a:prstGeom prst="rect">
            <a:avLst/>
          </a:prstGeom>
        </p:spPr>
      </p:pic>
    </p:spTree>
    <p:extLst>
      <p:ext uri="{BB962C8B-B14F-4D97-AF65-F5344CB8AC3E}">
        <p14:creationId xmlns:p14="http://schemas.microsoft.com/office/powerpoint/2010/main" val="55252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Hiding</a:t>
            </a:r>
            <a:endParaRPr lang="en-US" dirty="0"/>
          </a:p>
        </p:txBody>
      </p:sp>
      <p:sp>
        <p:nvSpPr>
          <p:cNvPr id="3" name="Content Placeholder 2"/>
          <p:cNvSpPr>
            <a:spLocks noGrp="1"/>
          </p:cNvSpPr>
          <p:nvPr>
            <p:ph idx="1"/>
          </p:nvPr>
        </p:nvSpPr>
        <p:spPr/>
        <p:txBody>
          <a:bodyPr/>
          <a:lstStyle/>
          <a:p>
            <a:r>
              <a:rPr lang="en-US" dirty="0"/>
              <a:t>By default the compiler will issue a warning if you have a function with the same name in both the base and derived classes </a:t>
            </a:r>
          </a:p>
          <a:p>
            <a:endParaRPr lang="en-US" dirty="0"/>
          </a:p>
        </p:txBody>
      </p:sp>
      <p:pic>
        <p:nvPicPr>
          <p:cNvPr id="4" name="Picture 3"/>
          <p:cNvPicPr>
            <a:picLocks noChangeAspect="1"/>
          </p:cNvPicPr>
          <p:nvPr/>
        </p:nvPicPr>
        <p:blipFill>
          <a:blip r:embed="rId2"/>
          <a:stretch>
            <a:fillRect/>
          </a:stretch>
        </p:blipFill>
        <p:spPr>
          <a:xfrm>
            <a:off x="1979206" y="2973224"/>
            <a:ext cx="4591039" cy="3148141"/>
          </a:xfrm>
          <a:prstGeom prst="rect">
            <a:avLst/>
          </a:prstGeom>
        </p:spPr>
      </p:pic>
    </p:spTree>
    <p:extLst>
      <p:ext uri="{BB962C8B-B14F-4D97-AF65-F5344CB8AC3E}">
        <p14:creationId xmlns:p14="http://schemas.microsoft.com/office/powerpoint/2010/main" val="318446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Hiding</a:t>
            </a:r>
          </a:p>
        </p:txBody>
      </p:sp>
      <p:sp>
        <p:nvSpPr>
          <p:cNvPr id="3" name="Content Placeholder 2"/>
          <p:cNvSpPr>
            <a:spLocks noGrp="1"/>
          </p:cNvSpPr>
          <p:nvPr>
            <p:ph idx="1"/>
          </p:nvPr>
        </p:nvSpPr>
        <p:spPr/>
        <p:txBody>
          <a:bodyPr/>
          <a:lstStyle/>
          <a:p>
            <a:r>
              <a:rPr lang="en-US" dirty="0" smtClean="0"/>
              <a:t>If </a:t>
            </a:r>
            <a:r>
              <a:rPr lang="en-US" dirty="0"/>
              <a:t>you actually intend to hide the base version, use the new keyword in the signature of the derived </a:t>
            </a:r>
            <a:r>
              <a:rPr lang="en-US" dirty="0" smtClean="0"/>
              <a:t>version</a:t>
            </a:r>
            <a:r>
              <a:rPr lang="en-US" dirty="0"/>
              <a:t>: </a:t>
            </a:r>
          </a:p>
          <a:p>
            <a:endParaRPr lang="en-US" dirty="0"/>
          </a:p>
        </p:txBody>
      </p:sp>
      <p:pic>
        <p:nvPicPr>
          <p:cNvPr id="4" name="Picture 3"/>
          <p:cNvPicPr>
            <a:picLocks noChangeAspect="1"/>
          </p:cNvPicPr>
          <p:nvPr/>
        </p:nvPicPr>
        <p:blipFill>
          <a:blip r:embed="rId2"/>
          <a:stretch>
            <a:fillRect/>
          </a:stretch>
        </p:blipFill>
        <p:spPr>
          <a:xfrm>
            <a:off x="1942568" y="2835969"/>
            <a:ext cx="4639889" cy="3347768"/>
          </a:xfrm>
          <a:prstGeom prst="rect">
            <a:avLst/>
          </a:prstGeom>
        </p:spPr>
      </p:pic>
    </p:spTree>
    <p:extLst>
      <p:ext uri="{BB962C8B-B14F-4D97-AF65-F5344CB8AC3E}">
        <p14:creationId xmlns:p14="http://schemas.microsoft.com/office/powerpoint/2010/main" val="35690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Hiding</a:t>
            </a:r>
          </a:p>
        </p:txBody>
      </p:sp>
      <p:sp>
        <p:nvSpPr>
          <p:cNvPr id="3" name="Content Placeholder 2"/>
          <p:cNvSpPr>
            <a:spLocks noGrp="1"/>
          </p:cNvSpPr>
          <p:nvPr>
            <p:ph idx="1"/>
          </p:nvPr>
        </p:nvSpPr>
        <p:spPr/>
        <p:txBody>
          <a:bodyPr/>
          <a:lstStyle/>
          <a:p>
            <a:r>
              <a:rPr lang="en-US" dirty="0"/>
              <a:t>You may still use the hidden base class version if you cast the object reference to a more base class type: </a:t>
            </a:r>
          </a:p>
          <a:p>
            <a:endParaRPr lang="en-US" dirty="0"/>
          </a:p>
        </p:txBody>
      </p:sp>
      <p:pic>
        <p:nvPicPr>
          <p:cNvPr id="4" name="Picture 3"/>
          <p:cNvPicPr>
            <a:picLocks noChangeAspect="1"/>
          </p:cNvPicPr>
          <p:nvPr/>
        </p:nvPicPr>
        <p:blipFill>
          <a:blip r:embed="rId2"/>
          <a:stretch>
            <a:fillRect/>
          </a:stretch>
        </p:blipFill>
        <p:spPr>
          <a:xfrm>
            <a:off x="993397" y="2951779"/>
            <a:ext cx="4631069" cy="992372"/>
          </a:xfrm>
          <a:prstGeom prst="rect">
            <a:avLst/>
          </a:prstGeom>
        </p:spPr>
      </p:pic>
      <p:sp>
        <p:nvSpPr>
          <p:cNvPr id="5" name="TextBox 4"/>
          <p:cNvSpPr txBox="1"/>
          <p:nvPr/>
        </p:nvSpPr>
        <p:spPr>
          <a:xfrm>
            <a:off x="6216088" y="3101593"/>
            <a:ext cx="1356636" cy="1200329"/>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a:p>
          <a:p>
            <a:r>
              <a:rPr lang="en-US" dirty="0" smtClean="0"/>
              <a:t>Derived foo!</a:t>
            </a:r>
          </a:p>
          <a:p>
            <a:r>
              <a:rPr lang="en-US" dirty="0" smtClean="0"/>
              <a:t>Base foo!</a:t>
            </a:r>
            <a:endParaRPr lang="en-US" dirty="0"/>
          </a:p>
        </p:txBody>
      </p:sp>
    </p:spTree>
    <p:extLst>
      <p:ext uri="{BB962C8B-B14F-4D97-AF65-F5344CB8AC3E}">
        <p14:creationId xmlns:p14="http://schemas.microsoft.com/office/powerpoint/2010/main" val="12508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Keyword</a:t>
            </a:r>
            <a:endParaRPr lang="en-US" dirty="0"/>
          </a:p>
        </p:txBody>
      </p:sp>
      <p:sp>
        <p:nvSpPr>
          <p:cNvPr id="3" name="Content Placeholder 2"/>
          <p:cNvSpPr>
            <a:spLocks noGrp="1"/>
          </p:cNvSpPr>
          <p:nvPr>
            <p:ph idx="1"/>
          </p:nvPr>
        </p:nvSpPr>
        <p:spPr/>
        <p:txBody>
          <a:bodyPr/>
          <a:lstStyle/>
          <a:p>
            <a:r>
              <a:rPr lang="en-US" dirty="0"/>
              <a:t>If a class were to foolishly create methods and/or fields that had the same name as in its base class, you </a:t>
            </a:r>
            <a:r>
              <a:rPr lang="en-US" dirty="0" smtClean="0"/>
              <a:t>would </a:t>
            </a:r>
            <a:r>
              <a:rPr lang="en-US" dirty="0"/>
              <a:t>need some way to resolve which version you wanted to use. </a:t>
            </a:r>
          </a:p>
          <a:p>
            <a:r>
              <a:rPr lang="en-US" dirty="0"/>
              <a:t>The base keyword is used in derived classes to </a:t>
            </a:r>
            <a:r>
              <a:rPr lang="en-US" dirty="0" smtClean="0"/>
              <a:t>access available </a:t>
            </a:r>
            <a:r>
              <a:rPr lang="en-US" dirty="0"/>
              <a:t>members in the immediate parent class (the class this class is derived from). </a:t>
            </a:r>
          </a:p>
          <a:p>
            <a:r>
              <a:rPr lang="en-US" dirty="0"/>
              <a:t>The base keyword is used to satisfy constructor calls in the base class, and to resolve base/derived class field/method usage. </a:t>
            </a:r>
          </a:p>
          <a:p>
            <a:endParaRPr lang="en-US" dirty="0"/>
          </a:p>
        </p:txBody>
      </p:sp>
    </p:spTree>
    <p:extLst>
      <p:ext uri="{BB962C8B-B14F-4D97-AF65-F5344CB8AC3E}">
        <p14:creationId xmlns:p14="http://schemas.microsoft.com/office/powerpoint/2010/main" val="71018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 Keyword</a:t>
            </a:r>
          </a:p>
        </p:txBody>
      </p:sp>
      <p:pic>
        <p:nvPicPr>
          <p:cNvPr id="4" name="Content Placeholder 3"/>
          <p:cNvPicPr>
            <a:picLocks noGrp="1" noChangeAspect="1"/>
          </p:cNvPicPr>
          <p:nvPr>
            <p:ph idx="1"/>
          </p:nvPr>
        </p:nvPicPr>
        <p:blipFill>
          <a:blip r:embed="rId2"/>
          <a:srcRect t="-2914" b="-2914"/>
          <a:stretch>
            <a:fillRect/>
          </a:stretch>
        </p:blipFill>
        <p:spPr>
          <a:xfrm>
            <a:off x="457200" y="1600200"/>
            <a:ext cx="6320656" cy="3982013"/>
          </a:xfrm>
        </p:spPr>
      </p:pic>
    </p:spTree>
    <p:extLst>
      <p:ext uri="{BB962C8B-B14F-4D97-AF65-F5344CB8AC3E}">
        <p14:creationId xmlns:p14="http://schemas.microsoft.com/office/powerpoint/2010/main" val="327071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 Keyword</a:t>
            </a:r>
          </a:p>
        </p:txBody>
      </p:sp>
      <p:pic>
        <p:nvPicPr>
          <p:cNvPr id="4" name="Content Placeholder 3"/>
          <p:cNvPicPr>
            <a:picLocks noGrp="1" noChangeAspect="1"/>
          </p:cNvPicPr>
          <p:nvPr>
            <p:ph idx="1"/>
          </p:nvPr>
        </p:nvPicPr>
        <p:blipFill>
          <a:blip r:embed="rId2"/>
          <a:srcRect t="-17079" b="-17079"/>
          <a:stretch>
            <a:fillRect/>
          </a:stretch>
        </p:blipFill>
        <p:spPr/>
      </p:pic>
    </p:spTree>
    <p:extLst>
      <p:ext uri="{BB962C8B-B14F-4D97-AF65-F5344CB8AC3E}">
        <p14:creationId xmlns:p14="http://schemas.microsoft.com/office/powerpoint/2010/main" val="232758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 Keyword</a:t>
            </a:r>
          </a:p>
        </p:txBody>
      </p:sp>
      <p:pic>
        <p:nvPicPr>
          <p:cNvPr id="4" name="Content Placeholder 3"/>
          <p:cNvPicPr>
            <a:picLocks noGrp="1" noChangeAspect="1"/>
          </p:cNvPicPr>
          <p:nvPr>
            <p:ph idx="1"/>
          </p:nvPr>
        </p:nvPicPr>
        <p:blipFill>
          <a:blip r:embed="rId2"/>
          <a:srcRect t="-15549" b="-15549"/>
          <a:stretch>
            <a:fillRect/>
          </a:stretch>
        </p:blipFill>
        <p:spPr>
          <a:xfrm>
            <a:off x="457200" y="1417638"/>
            <a:ext cx="6162757" cy="3882537"/>
          </a:xfrm>
        </p:spPr>
      </p:pic>
      <p:sp>
        <p:nvSpPr>
          <p:cNvPr id="5" name="TextBox 4"/>
          <p:cNvSpPr txBox="1"/>
          <p:nvPr/>
        </p:nvSpPr>
        <p:spPr>
          <a:xfrm>
            <a:off x="4091139" y="4457616"/>
            <a:ext cx="3104786" cy="1477328"/>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smtClean="0"/>
          </a:p>
          <a:p>
            <a:r>
              <a:rPr lang="en-US" dirty="0"/>
              <a:t>Derived : 10</a:t>
            </a:r>
          </a:p>
          <a:p>
            <a:r>
              <a:rPr lang="en-US" dirty="0"/>
              <a:t>Derived says base should be : 5</a:t>
            </a:r>
          </a:p>
          <a:p>
            <a:r>
              <a:rPr lang="en-US" dirty="0"/>
              <a:t>Base : 5</a:t>
            </a:r>
          </a:p>
        </p:txBody>
      </p:sp>
    </p:spTree>
    <p:extLst>
      <p:ext uri="{BB962C8B-B14F-4D97-AF65-F5344CB8AC3E}">
        <p14:creationId xmlns:p14="http://schemas.microsoft.com/office/powerpoint/2010/main" val="364514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allows you to create a new derived class from a base class.</a:t>
            </a:r>
          </a:p>
          <a:p>
            <a:r>
              <a:rPr lang="en-US" dirty="0" smtClean="0"/>
              <a:t>The derived class benefits from all of the functionality that the base class has, plus any functionality that you add.</a:t>
            </a:r>
          </a:p>
          <a:p>
            <a:r>
              <a:rPr lang="en-US" dirty="0" smtClean="0"/>
              <a:t>Inheritance allows you to build a set of classes that share common roots, freeing you from having to rewrite the same code in each class.</a:t>
            </a:r>
          </a:p>
          <a:p>
            <a:r>
              <a:rPr lang="en-US" dirty="0"/>
              <a:t>For example, apples and oranges are quite different; however, they are both fruit, both have a peel, both have seeds, etc... </a:t>
            </a:r>
          </a:p>
          <a:p>
            <a:endParaRPr lang="en-US" dirty="0"/>
          </a:p>
        </p:txBody>
      </p:sp>
    </p:spTree>
    <p:extLst>
      <p:ext uri="{BB962C8B-B14F-4D97-AF65-F5344CB8AC3E}">
        <p14:creationId xmlns:p14="http://schemas.microsoft.com/office/powerpoint/2010/main" val="328923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Responsibility</a:t>
            </a:r>
            <a:endParaRPr lang="en-US" dirty="0"/>
          </a:p>
        </p:txBody>
      </p:sp>
      <p:sp>
        <p:nvSpPr>
          <p:cNvPr id="3" name="Content Placeholder 2"/>
          <p:cNvSpPr>
            <a:spLocks noGrp="1"/>
          </p:cNvSpPr>
          <p:nvPr>
            <p:ph idx="1"/>
          </p:nvPr>
        </p:nvSpPr>
        <p:spPr/>
        <p:txBody>
          <a:bodyPr/>
          <a:lstStyle/>
          <a:p>
            <a:r>
              <a:rPr lang="en-US" dirty="0" smtClean="0"/>
              <a:t>A constructor should be responsible for initializing its members that it adds to the class hierarchy, leaving the base class constructors to initialize their own members.</a:t>
            </a:r>
          </a:p>
          <a:p>
            <a:r>
              <a:rPr lang="en-US" dirty="0" smtClean="0"/>
              <a:t>In the following example, the base class contains a single private member.</a:t>
            </a:r>
          </a:p>
          <a:p>
            <a:r>
              <a:rPr lang="en-US" dirty="0" smtClean="0"/>
              <a:t>The derived class constructor could not directly initialize it, since it does not have access to the private member.</a:t>
            </a:r>
          </a:p>
          <a:p>
            <a:r>
              <a:rPr lang="en-US" dirty="0" smtClean="0"/>
              <a:t>The derived class construction uses the </a:t>
            </a:r>
            <a:r>
              <a:rPr lang="en-US" i="1" dirty="0" smtClean="0"/>
              <a:t>base</a:t>
            </a:r>
            <a:r>
              <a:rPr lang="en-US" dirty="0" smtClean="0"/>
              <a:t> keyword to call the base class constructor and pass it the required data.</a:t>
            </a:r>
          </a:p>
          <a:p>
            <a:r>
              <a:rPr lang="en-US" dirty="0" smtClean="0"/>
              <a:t>The base class constructor is invoked in the derived class's initialization list, so the base class constructor is invoked before the derived class member is initialized.</a:t>
            </a:r>
            <a:endParaRPr lang="en-US" dirty="0"/>
          </a:p>
        </p:txBody>
      </p:sp>
    </p:spTree>
    <p:extLst>
      <p:ext uri="{BB962C8B-B14F-4D97-AF65-F5344CB8AC3E}">
        <p14:creationId xmlns:p14="http://schemas.microsoft.com/office/powerpoint/2010/main" val="185929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Responsibility</a:t>
            </a:r>
          </a:p>
        </p:txBody>
      </p:sp>
      <p:pic>
        <p:nvPicPr>
          <p:cNvPr id="4" name="Content Placeholder 3"/>
          <p:cNvPicPr>
            <a:picLocks noGrp="1" noChangeAspect="1"/>
          </p:cNvPicPr>
          <p:nvPr>
            <p:ph idx="1"/>
          </p:nvPr>
        </p:nvPicPr>
        <p:blipFill>
          <a:blip r:embed="rId2"/>
          <a:srcRect l="-17811" r="-17811"/>
          <a:stretch>
            <a:fillRect/>
          </a:stretch>
        </p:blipFill>
        <p:spPr/>
      </p:pic>
    </p:spTree>
    <p:extLst>
      <p:ext uri="{BB962C8B-B14F-4D97-AF65-F5344CB8AC3E}">
        <p14:creationId xmlns:p14="http://schemas.microsoft.com/office/powerpoint/2010/main" val="304940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Responsibility</a:t>
            </a:r>
          </a:p>
        </p:txBody>
      </p:sp>
      <p:pic>
        <p:nvPicPr>
          <p:cNvPr id="4" name="Content Placeholder 3"/>
          <p:cNvPicPr>
            <a:picLocks noGrp="1" noChangeAspect="1"/>
          </p:cNvPicPr>
          <p:nvPr>
            <p:ph idx="1"/>
          </p:nvPr>
        </p:nvPicPr>
        <p:blipFill>
          <a:blip r:embed="rId2"/>
          <a:srcRect t="-20424" b="-20424"/>
          <a:stretch>
            <a:fillRect/>
          </a:stretch>
        </p:blipFill>
        <p:spPr>
          <a:xfrm>
            <a:off x="457200" y="1600200"/>
            <a:ext cx="4670302" cy="2942290"/>
          </a:xfrm>
        </p:spPr>
      </p:pic>
      <p:sp>
        <p:nvSpPr>
          <p:cNvPr id="5" name="TextBox 4"/>
          <p:cNvSpPr txBox="1"/>
          <p:nvPr/>
        </p:nvSpPr>
        <p:spPr>
          <a:xfrm>
            <a:off x="5397860" y="2320089"/>
            <a:ext cx="2634054" cy="1477328"/>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smtClean="0"/>
          </a:p>
          <a:p>
            <a:r>
              <a:rPr lang="en-US" dirty="0"/>
              <a:t>In the base constructor</a:t>
            </a:r>
          </a:p>
          <a:p>
            <a:r>
              <a:rPr lang="en-US" dirty="0"/>
              <a:t>In the derived constructor</a:t>
            </a:r>
          </a:p>
          <a:p>
            <a:endParaRPr lang="en-US" dirty="0"/>
          </a:p>
        </p:txBody>
      </p:sp>
    </p:spTree>
    <p:extLst>
      <p:ext uri="{BB962C8B-B14F-4D97-AF65-F5344CB8AC3E}">
        <p14:creationId xmlns:p14="http://schemas.microsoft.com/office/powerpoint/2010/main" val="288596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Methods</a:t>
            </a:r>
            <a:endParaRPr lang="en-US" dirty="0"/>
          </a:p>
        </p:txBody>
      </p:sp>
      <p:sp>
        <p:nvSpPr>
          <p:cNvPr id="3" name="Content Placeholder 2"/>
          <p:cNvSpPr>
            <a:spLocks noGrp="1"/>
          </p:cNvSpPr>
          <p:nvPr>
            <p:ph idx="1"/>
          </p:nvPr>
        </p:nvSpPr>
        <p:spPr/>
        <p:txBody>
          <a:bodyPr/>
          <a:lstStyle/>
          <a:p>
            <a:r>
              <a:rPr lang="en-US" dirty="0" smtClean="0"/>
              <a:t>A base object reference may be bound to a derived class type.</a:t>
            </a:r>
          </a:p>
          <a:p>
            <a:r>
              <a:rPr lang="en-US" dirty="0" smtClean="0"/>
              <a:t>Through the base class object reference, you can only see base class things.</a:t>
            </a:r>
            <a:endParaRPr lang="en-US" dirty="0"/>
          </a:p>
        </p:txBody>
      </p:sp>
    </p:spTree>
    <p:extLst>
      <p:ext uri="{BB962C8B-B14F-4D97-AF65-F5344CB8AC3E}">
        <p14:creationId xmlns:p14="http://schemas.microsoft.com/office/powerpoint/2010/main" val="1511733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pic>
        <p:nvPicPr>
          <p:cNvPr id="4" name="Content Placeholder 3"/>
          <p:cNvPicPr>
            <a:picLocks noGrp="1" noChangeAspect="1"/>
          </p:cNvPicPr>
          <p:nvPr>
            <p:ph idx="1"/>
          </p:nvPr>
        </p:nvPicPr>
        <p:blipFill>
          <a:blip r:embed="rId2"/>
          <a:srcRect l="-10994" r="-10994"/>
          <a:stretch>
            <a:fillRect/>
          </a:stretch>
        </p:blipFill>
        <p:spPr>
          <a:xfrm>
            <a:off x="457200" y="1417638"/>
            <a:ext cx="4786597" cy="3015556"/>
          </a:xfrm>
        </p:spPr>
      </p:pic>
      <p:pic>
        <p:nvPicPr>
          <p:cNvPr id="5" name="Picture 4"/>
          <p:cNvPicPr>
            <a:picLocks noChangeAspect="1"/>
          </p:cNvPicPr>
          <p:nvPr/>
        </p:nvPicPr>
        <p:blipFill>
          <a:blip r:embed="rId3"/>
          <a:stretch>
            <a:fillRect/>
          </a:stretch>
        </p:blipFill>
        <p:spPr>
          <a:xfrm>
            <a:off x="815132" y="4433194"/>
            <a:ext cx="4203700" cy="1714500"/>
          </a:xfrm>
          <a:prstGeom prst="rect">
            <a:avLst/>
          </a:prstGeom>
        </p:spPr>
      </p:pic>
      <p:sp>
        <p:nvSpPr>
          <p:cNvPr id="6" name="TextBox 5"/>
          <p:cNvSpPr txBox="1"/>
          <p:nvPr/>
        </p:nvSpPr>
        <p:spPr>
          <a:xfrm>
            <a:off x="5556621" y="3113804"/>
            <a:ext cx="1406906" cy="1200329"/>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a:p>
          <a:p>
            <a:r>
              <a:rPr lang="en-US" dirty="0" err="1"/>
              <a:t>CDerived</a:t>
            </a:r>
            <a:endParaRPr lang="en-US" dirty="0"/>
          </a:p>
          <a:p>
            <a:r>
              <a:rPr lang="en-US" dirty="0"/>
              <a:t>Who in base.</a:t>
            </a:r>
          </a:p>
        </p:txBody>
      </p:sp>
    </p:spTree>
    <p:extLst>
      <p:ext uri="{BB962C8B-B14F-4D97-AF65-F5344CB8AC3E}">
        <p14:creationId xmlns:p14="http://schemas.microsoft.com/office/powerpoint/2010/main" val="17338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lstStyle/>
          <a:p>
            <a:r>
              <a:rPr lang="en-US" dirty="0" smtClean="0"/>
              <a:t>When a base class object reference is used to access a derived object, the compiler ensures that the base class version of the Who() method is executed.</a:t>
            </a:r>
          </a:p>
          <a:p>
            <a:r>
              <a:rPr lang="en-US" dirty="0" smtClean="0"/>
              <a:t>From the output provided by the </a:t>
            </a:r>
            <a:r>
              <a:rPr lang="en-US" dirty="0" err="1" smtClean="0"/>
              <a:t>GetType</a:t>
            </a:r>
            <a:r>
              <a:rPr lang="en-US" dirty="0" smtClean="0"/>
              <a:t>() method call, the compiler is aware that the base class reference variable is referring to a derived class data type.</a:t>
            </a:r>
          </a:p>
          <a:p>
            <a:r>
              <a:rPr lang="en-US" dirty="0" smtClean="0"/>
              <a:t>We can use a virtual method and an override to allow the base class reference to invoke the derived class version of the Who() method.</a:t>
            </a:r>
          </a:p>
          <a:p>
            <a:r>
              <a:rPr lang="en-US" dirty="0" smtClean="0"/>
              <a:t>In the base class, the Who() method is declared as virtual, and in the derived class, the Who() method is declared with an override. </a:t>
            </a:r>
            <a:endParaRPr lang="en-US" dirty="0"/>
          </a:p>
        </p:txBody>
      </p:sp>
    </p:spTree>
    <p:extLst>
      <p:ext uri="{BB962C8B-B14F-4D97-AF65-F5344CB8AC3E}">
        <p14:creationId xmlns:p14="http://schemas.microsoft.com/office/powerpoint/2010/main" val="1871313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pic>
        <p:nvPicPr>
          <p:cNvPr id="4" name="Content Placeholder 3"/>
          <p:cNvPicPr>
            <a:picLocks noGrp="1" noChangeAspect="1"/>
          </p:cNvPicPr>
          <p:nvPr>
            <p:ph idx="1"/>
          </p:nvPr>
        </p:nvPicPr>
        <p:blipFill>
          <a:blip r:embed="rId2"/>
          <a:srcRect l="-9704" r="-9704"/>
          <a:stretch>
            <a:fillRect/>
          </a:stretch>
        </p:blipFill>
        <p:spPr>
          <a:xfrm>
            <a:off x="457200" y="1417638"/>
            <a:ext cx="5154865" cy="3247565"/>
          </a:xfrm>
        </p:spPr>
      </p:pic>
      <p:pic>
        <p:nvPicPr>
          <p:cNvPr id="5" name="Picture 4"/>
          <p:cNvPicPr>
            <a:picLocks noChangeAspect="1"/>
          </p:cNvPicPr>
          <p:nvPr/>
        </p:nvPicPr>
        <p:blipFill>
          <a:blip r:embed="rId3"/>
          <a:stretch>
            <a:fillRect/>
          </a:stretch>
        </p:blipFill>
        <p:spPr>
          <a:xfrm>
            <a:off x="875706" y="4665203"/>
            <a:ext cx="4241800" cy="1778000"/>
          </a:xfrm>
          <a:prstGeom prst="rect">
            <a:avLst/>
          </a:prstGeom>
        </p:spPr>
      </p:pic>
      <p:sp>
        <p:nvSpPr>
          <p:cNvPr id="6" name="TextBox 5"/>
          <p:cNvSpPr txBox="1"/>
          <p:nvPr/>
        </p:nvSpPr>
        <p:spPr>
          <a:xfrm>
            <a:off x="5556621" y="3113804"/>
            <a:ext cx="1679892" cy="1200329"/>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a:p>
          <a:p>
            <a:r>
              <a:rPr lang="en-US" dirty="0" err="1"/>
              <a:t>CDerived</a:t>
            </a:r>
            <a:endParaRPr lang="en-US" dirty="0"/>
          </a:p>
          <a:p>
            <a:r>
              <a:rPr lang="en-US" dirty="0"/>
              <a:t>Who in </a:t>
            </a:r>
            <a:r>
              <a:rPr lang="en-US" dirty="0" smtClean="0"/>
              <a:t>derived.</a:t>
            </a:r>
            <a:endParaRPr lang="en-US" dirty="0"/>
          </a:p>
        </p:txBody>
      </p:sp>
    </p:spTree>
    <p:extLst>
      <p:ext uri="{BB962C8B-B14F-4D97-AF65-F5344CB8AC3E}">
        <p14:creationId xmlns:p14="http://schemas.microsoft.com/office/powerpoint/2010/main" val="175383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allows different objects to respond appropriately to the same message in a class hierarchy.</a:t>
            </a:r>
          </a:p>
          <a:p>
            <a:r>
              <a:rPr lang="en-US" dirty="0" smtClean="0"/>
              <a:t>A generic base class can be defined, from which multiple classes can be inherited.</a:t>
            </a:r>
          </a:p>
          <a:p>
            <a:r>
              <a:rPr lang="en-US" dirty="0" smtClean="0"/>
              <a:t>Virtual methods can be used such that a base class reference can be used to access the object, but the actual behavior of the object can be determined by an overridden method.</a:t>
            </a:r>
          </a:p>
          <a:p>
            <a:r>
              <a:rPr lang="en-US" dirty="0" smtClean="0"/>
              <a:t>In the following example, the base class, </a:t>
            </a:r>
            <a:r>
              <a:rPr lang="en-US" dirty="0" err="1" smtClean="0"/>
              <a:t>CShape</a:t>
            </a:r>
            <a:r>
              <a:rPr lang="en-US" dirty="0" smtClean="0"/>
              <a:t>, contains a virtual method </a:t>
            </a:r>
            <a:r>
              <a:rPr lang="en-US" dirty="0" err="1" smtClean="0"/>
              <a:t>ShowArea</a:t>
            </a:r>
            <a:r>
              <a:rPr lang="en-US" dirty="0" smtClean="0"/>
              <a:t>, which is </a:t>
            </a:r>
            <a:r>
              <a:rPr lang="en-US" dirty="0" smtClean="0"/>
              <a:t>not </a:t>
            </a:r>
            <a:r>
              <a:rPr lang="en-US" dirty="0" smtClean="0"/>
              <a:t>fully implemented.</a:t>
            </a:r>
          </a:p>
          <a:p>
            <a:r>
              <a:rPr lang="en-US" dirty="0" smtClean="0"/>
              <a:t>The </a:t>
            </a:r>
            <a:r>
              <a:rPr lang="en-US" dirty="0" err="1" smtClean="0"/>
              <a:t>CSquare</a:t>
            </a:r>
            <a:r>
              <a:rPr lang="en-US" dirty="0" smtClean="0"/>
              <a:t> and </a:t>
            </a:r>
            <a:r>
              <a:rPr lang="en-US" dirty="0" err="1" smtClean="0"/>
              <a:t>CCircle</a:t>
            </a:r>
            <a:r>
              <a:rPr lang="en-US" dirty="0" smtClean="0"/>
              <a:t> classes inherit from </a:t>
            </a:r>
            <a:r>
              <a:rPr lang="en-US" dirty="0" err="1" smtClean="0"/>
              <a:t>CShape</a:t>
            </a:r>
            <a:r>
              <a:rPr lang="en-US" dirty="0" smtClean="0"/>
              <a:t>, and both implement overridden versions of </a:t>
            </a:r>
            <a:r>
              <a:rPr lang="en-US" dirty="0" err="1" smtClean="0"/>
              <a:t>ShowArea</a:t>
            </a:r>
            <a:r>
              <a:rPr lang="en-US" dirty="0" smtClean="0"/>
              <a:t> for their shape.</a:t>
            </a:r>
            <a:endParaRPr lang="en-US" dirty="0"/>
          </a:p>
        </p:txBody>
      </p:sp>
    </p:spTree>
    <p:extLst>
      <p:ext uri="{BB962C8B-B14F-4D97-AF65-F5344CB8AC3E}">
        <p14:creationId xmlns:p14="http://schemas.microsoft.com/office/powerpoint/2010/main" val="2442137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4" name="Content Placeholder 3"/>
          <p:cNvPicPr>
            <a:picLocks noGrp="1" noChangeAspect="1"/>
          </p:cNvPicPr>
          <p:nvPr>
            <p:ph idx="1"/>
          </p:nvPr>
        </p:nvPicPr>
        <p:blipFill>
          <a:blip r:embed="rId2"/>
          <a:srcRect l="-16046" r="-16046"/>
          <a:stretch>
            <a:fillRect/>
          </a:stretch>
        </p:blipFill>
        <p:spPr/>
      </p:pic>
    </p:spTree>
    <p:extLst>
      <p:ext uri="{BB962C8B-B14F-4D97-AF65-F5344CB8AC3E}">
        <p14:creationId xmlns:p14="http://schemas.microsoft.com/office/powerpoint/2010/main" val="2343543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4" name="Content Placeholder 3"/>
          <p:cNvPicPr>
            <a:picLocks noGrp="1" noChangeAspect="1"/>
          </p:cNvPicPr>
          <p:nvPr>
            <p:ph idx="1"/>
          </p:nvPr>
        </p:nvPicPr>
        <p:blipFill>
          <a:blip r:embed="rId2"/>
          <a:srcRect t="-15268" b="-15268"/>
          <a:stretch>
            <a:fillRect/>
          </a:stretch>
        </p:blipFill>
        <p:spPr/>
      </p:pic>
    </p:spTree>
    <p:extLst>
      <p:ext uri="{BB962C8B-B14F-4D97-AF65-F5344CB8AC3E}">
        <p14:creationId xmlns:p14="http://schemas.microsoft.com/office/powerpoint/2010/main" val="280538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smtClean="0"/>
              <a:t>To declare a derived class, you add a colon and the base class specification after the class name.</a:t>
            </a:r>
            <a:endParaRPr lang="en-US" dirty="0"/>
          </a:p>
        </p:txBody>
      </p:sp>
      <p:pic>
        <p:nvPicPr>
          <p:cNvPr id="4" name="Picture 3"/>
          <p:cNvPicPr>
            <a:picLocks noChangeAspect="1"/>
          </p:cNvPicPr>
          <p:nvPr/>
        </p:nvPicPr>
        <p:blipFill>
          <a:blip r:embed="rId2"/>
          <a:stretch>
            <a:fillRect/>
          </a:stretch>
        </p:blipFill>
        <p:spPr>
          <a:xfrm>
            <a:off x="2273300" y="3025016"/>
            <a:ext cx="4597400" cy="1943100"/>
          </a:xfrm>
          <a:prstGeom prst="rect">
            <a:avLst/>
          </a:prstGeom>
        </p:spPr>
      </p:pic>
    </p:spTree>
    <p:extLst>
      <p:ext uri="{BB962C8B-B14F-4D97-AF65-F5344CB8AC3E}">
        <p14:creationId xmlns:p14="http://schemas.microsoft.com/office/powerpoint/2010/main" val="85735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r>
              <a:rPr lang="en-US" dirty="0" smtClean="0"/>
              <a:t>In the main program, a list is created to contain references to </a:t>
            </a:r>
            <a:r>
              <a:rPr lang="en-US" dirty="0" err="1" smtClean="0"/>
              <a:t>CShape</a:t>
            </a:r>
            <a:r>
              <a:rPr lang="en-US" dirty="0" smtClean="0"/>
              <a:t> objects.</a:t>
            </a:r>
          </a:p>
          <a:p>
            <a:r>
              <a:rPr lang="en-US" dirty="0" smtClean="0"/>
              <a:t>Several shapes of each type (</a:t>
            </a:r>
            <a:r>
              <a:rPr lang="en-US" dirty="0" err="1" smtClean="0"/>
              <a:t>CSquare</a:t>
            </a:r>
            <a:r>
              <a:rPr lang="en-US" dirty="0" smtClean="0"/>
              <a:t> and </a:t>
            </a:r>
            <a:r>
              <a:rPr lang="en-US" dirty="0" err="1" smtClean="0"/>
              <a:t>CCircle</a:t>
            </a:r>
            <a:r>
              <a:rPr lang="en-US" dirty="0" smtClean="0"/>
              <a:t>) are added to the list of </a:t>
            </a:r>
            <a:r>
              <a:rPr lang="en-US" dirty="0" err="1" smtClean="0"/>
              <a:t>CShapes</a:t>
            </a:r>
            <a:r>
              <a:rPr lang="en-US" dirty="0" smtClean="0"/>
              <a:t>.</a:t>
            </a:r>
          </a:p>
          <a:p>
            <a:r>
              <a:rPr lang="en-US" dirty="0" smtClean="0"/>
              <a:t>Through the use of virtual methods, the inherited versions of </a:t>
            </a:r>
            <a:r>
              <a:rPr lang="en-US" dirty="0" err="1" smtClean="0"/>
              <a:t>ShowArea</a:t>
            </a:r>
            <a:r>
              <a:rPr lang="en-US" dirty="0" smtClean="0"/>
              <a:t> are executed, correctly showing the area for each shape in the list.</a:t>
            </a:r>
            <a:endParaRPr lang="en-US" dirty="0"/>
          </a:p>
        </p:txBody>
      </p:sp>
    </p:spTree>
    <p:extLst>
      <p:ext uri="{BB962C8B-B14F-4D97-AF65-F5344CB8AC3E}">
        <p14:creationId xmlns:p14="http://schemas.microsoft.com/office/powerpoint/2010/main" val="311638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pPr marL="11430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669559" y="1968500"/>
            <a:ext cx="4165600" cy="2921000"/>
          </a:xfrm>
          <a:prstGeom prst="rect">
            <a:avLst/>
          </a:prstGeom>
        </p:spPr>
      </p:pic>
      <p:sp>
        <p:nvSpPr>
          <p:cNvPr id="5" name="TextBox 4"/>
          <p:cNvSpPr txBox="1"/>
          <p:nvPr/>
        </p:nvSpPr>
        <p:spPr>
          <a:xfrm>
            <a:off x="4835159" y="2185768"/>
            <a:ext cx="3134191" cy="1754327"/>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a:p>
          <a:p>
            <a:r>
              <a:rPr lang="en-US" dirty="0"/>
              <a:t>Area of a square is 25.00 units</a:t>
            </a:r>
          </a:p>
          <a:p>
            <a:r>
              <a:rPr lang="en-US" dirty="0"/>
              <a:t>Area of a circle is 314.16 units</a:t>
            </a:r>
          </a:p>
          <a:p>
            <a:r>
              <a:rPr lang="en-US" dirty="0"/>
              <a:t>Area of a square is 225.00 units</a:t>
            </a:r>
          </a:p>
          <a:p>
            <a:r>
              <a:rPr lang="en-US" dirty="0"/>
              <a:t>Area of a circle is 1256.64 units</a:t>
            </a:r>
          </a:p>
        </p:txBody>
      </p:sp>
    </p:spTree>
    <p:extLst>
      <p:ext uri="{BB962C8B-B14F-4D97-AF65-F5344CB8AC3E}">
        <p14:creationId xmlns:p14="http://schemas.microsoft.com/office/powerpoint/2010/main" val="564405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lstStyle/>
          <a:p>
            <a:r>
              <a:rPr lang="en-US" dirty="0" smtClean="0"/>
              <a:t>A base class is often just a placeholder in the class hierarchy, and is not designed to be instantiated.</a:t>
            </a:r>
          </a:p>
          <a:p>
            <a:r>
              <a:rPr lang="en-US" dirty="0" smtClean="0"/>
              <a:t>For example, the </a:t>
            </a:r>
            <a:r>
              <a:rPr lang="en-US" dirty="0" err="1" smtClean="0"/>
              <a:t>CShape</a:t>
            </a:r>
            <a:r>
              <a:rPr lang="en-US" dirty="0" smtClean="0"/>
              <a:t> base class does not contain a dimension, and its </a:t>
            </a:r>
            <a:r>
              <a:rPr lang="en-US" dirty="0" err="1" smtClean="0"/>
              <a:t>ShowArea</a:t>
            </a:r>
            <a:r>
              <a:rPr lang="en-US" dirty="0" smtClean="0"/>
              <a:t> method is empty.</a:t>
            </a:r>
          </a:p>
          <a:p>
            <a:r>
              <a:rPr lang="en-US" dirty="0" smtClean="0"/>
              <a:t>The </a:t>
            </a:r>
            <a:r>
              <a:rPr lang="en-US" dirty="0" err="1" smtClean="0"/>
              <a:t>CShape</a:t>
            </a:r>
            <a:r>
              <a:rPr lang="en-US" dirty="0" smtClean="0"/>
              <a:t> class should not be instantiated at all; it is used to create references to other shapes.</a:t>
            </a:r>
          </a:p>
          <a:p>
            <a:r>
              <a:rPr lang="en-US" dirty="0" smtClean="0"/>
              <a:t>When a base class is not designed to be instantiated, it should be declared as </a:t>
            </a:r>
            <a:r>
              <a:rPr lang="en-US" i="1" dirty="0" smtClean="0"/>
              <a:t>abstract</a:t>
            </a:r>
            <a:r>
              <a:rPr lang="en-US" dirty="0" smtClean="0"/>
              <a:t>.</a:t>
            </a:r>
          </a:p>
          <a:p>
            <a:r>
              <a:rPr lang="en-US" dirty="0" smtClean="0"/>
              <a:t>Abstract classes are created with the sole intent of being derived from.</a:t>
            </a:r>
            <a:endParaRPr lang="en-US" dirty="0"/>
          </a:p>
        </p:txBody>
      </p:sp>
    </p:spTree>
    <p:extLst>
      <p:ext uri="{BB962C8B-B14F-4D97-AF65-F5344CB8AC3E}">
        <p14:creationId xmlns:p14="http://schemas.microsoft.com/office/powerpoint/2010/main" val="133747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smtClean="0"/>
              <a:t>A class is marked as abstract with the abstract keyword.</a:t>
            </a:r>
          </a:p>
          <a:p>
            <a:r>
              <a:rPr lang="en-US" dirty="0" smtClean="0"/>
              <a:t>Once a class is marked as abstract, it can't be instantiated.</a:t>
            </a:r>
          </a:p>
          <a:p>
            <a:r>
              <a:rPr lang="en-US" dirty="0" smtClean="0"/>
              <a:t>Attempting to instantiate an abstract class will result in an error.</a:t>
            </a:r>
            <a:endParaRPr lang="en-US" dirty="0"/>
          </a:p>
        </p:txBody>
      </p:sp>
      <p:pic>
        <p:nvPicPr>
          <p:cNvPr id="4" name="Picture 3"/>
          <p:cNvPicPr>
            <a:picLocks noChangeAspect="1"/>
          </p:cNvPicPr>
          <p:nvPr/>
        </p:nvPicPr>
        <p:blipFill>
          <a:blip r:embed="rId2"/>
          <a:stretch>
            <a:fillRect/>
          </a:stretch>
        </p:blipFill>
        <p:spPr>
          <a:xfrm>
            <a:off x="2188258" y="3429000"/>
            <a:ext cx="4193071" cy="1748462"/>
          </a:xfrm>
          <a:prstGeom prst="rect">
            <a:avLst/>
          </a:prstGeom>
        </p:spPr>
      </p:pic>
    </p:spTree>
    <p:extLst>
      <p:ext uri="{BB962C8B-B14F-4D97-AF65-F5344CB8AC3E}">
        <p14:creationId xmlns:p14="http://schemas.microsoft.com/office/powerpoint/2010/main" val="769349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smtClean="0"/>
              <a:t>Operable methods and fields may be added to an abstract base class.</a:t>
            </a:r>
          </a:p>
          <a:p>
            <a:r>
              <a:rPr lang="en-US" dirty="0" smtClean="0"/>
              <a:t>Since the abstract base class can't be instantiated, the implication is that these members will operated from derived classes.</a:t>
            </a:r>
            <a:endParaRPr lang="en-US" dirty="0"/>
          </a:p>
        </p:txBody>
      </p:sp>
    </p:spTree>
    <p:extLst>
      <p:ext uri="{BB962C8B-B14F-4D97-AF65-F5344CB8AC3E}">
        <p14:creationId xmlns:p14="http://schemas.microsoft.com/office/powerpoint/2010/main" val="22859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Methods</a:t>
            </a:r>
            <a:endParaRPr lang="en-US" dirty="0"/>
          </a:p>
        </p:txBody>
      </p:sp>
      <p:sp>
        <p:nvSpPr>
          <p:cNvPr id="3" name="Content Placeholder 2"/>
          <p:cNvSpPr>
            <a:spLocks noGrp="1"/>
          </p:cNvSpPr>
          <p:nvPr>
            <p:ph idx="1"/>
          </p:nvPr>
        </p:nvSpPr>
        <p:spPr/>
        <p:txBody>
          <a:bodyPr/>
          <a:lstStyle/>
          <a:p>
            <a:r>
              <a:rPr lang="en-US" dirty="0" smtClean="0"/>
              <a:t>Methods may be marked as abstract.</a:t>
            </a:r>
          </a:p>
          <a:p>
            <a:r>
              <a:rPr lang="en-US" dirty="0" smtClean="0"/>
              <a:t>An abstract method does not have a definition and must be overridden in every derived class.</a:t>
            </a:r>
          </a:p>
          <a:p>
            <a:r>
              <a:rPr lang="en-US" dirty="0" smtClean="0"/>
              <a:t>In the following example, the Show() method in the base class is abstract, so it must be overridden in the derived class.</a:t>
            </a:r>
            <a:endParaRPr lang="en-US" dirty="0"/>
          </a:p>
        </p:txBody>
      </p:sp>
    </p:spTree>
    <p:extLst>
      <p:ext uri="{BB962C8B-B14F-4D97-AF65-F5344CB8AC3E}">
        <p14:creationId xmlns:p14="http://schemas.microsoft.com/office/powerpoint/2010/main" val="280668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pic>
        <p:nvPicPr>
          <p:cNvPr id="4" name="Content Placeholder 3"/>
          <p:cNvPicPr>
            <a:picLocks noGrp="1" noChangeAspect="1"/>
          </p:cNvPicPr>
          <p:nvPr>
            <p:ph idx="1"/>
          </p:nvPr>
        </p:nvPicPr>
        <p:blipFill>
          <a:blip r:embed="rId2"/>
          <a:srcRect l="-49080" r="-49080"/>
          <a:stretch>
            <a:fillRect/>
          </a:stretch>
        </p:blipFill>
        <p:spPr/>
      </p:pic>
    </p:spTree>
    <p:extLst>
      <p:ext uri="{BB962C8B-B14F-4D97-AF65-F5344CB8AC3E}">
        <p14:creationId xmlns:p14="http://schemas.microsoft.com/office/powerpoint/2010/main" val="1372324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IComparable</a:t>
            </a:r>
            <a:endParaRPr lang="en-US" dirty="0"/>
          </a:p>
        </p:txBody>
      </p:sp>
      <p:sp>
        <p:nvSpPr>
          <p:cNvPr id="3" name="Content Placeholder 2"/>
          <p:cNvSpPr>
            <a:spLocks noGrp="1"/>
          </p:cNvSpPr>
          <p:nvPr>
            <p:ph idx="1"/>
          </p:nvPr>
        </p:nvSpPr>
        <p:spPr/>
        <p:txBody>
          <a:bodyPr/>
          <a:lstStyle/>
          <a:p>
            <a:r>
              <a:rPr lang="en-US" dirty="0" smtClean="0"/>
              <a:t>Interfaces are inherited, so if an interface is used in a base class, then you must implement them properly in derived classes.</a:t>
            </a:r>
          </a:p>
          <a:p>
            <a:r>
              <a:rPr lang="en-US" dirty="0" smtClean="0"/>
              <a:t>In the following example, the </a:t>
            </a:r>
            <a:r>
              <a:rPr lang="en-US" dirty="0" err="1" smtClean="0"/>
              <a:t>CShape</a:t>
            </a:r>
            <a:r>
              <a:rPr lang="en-US" dirty="0" smtClean="0"/>
              <a:t> base class implements the </a:t>
            </a:r>
            <a:r>
              <a:rPr lang="en-US" dirty="0" err="1" smtClean="0"/>
              <a:t>IComparable</a:t>
            </a:r>
            <a:r>
              <a:rPr lang="en-US" dirty="0" smtClean="0"/>
              <a:t> interface using an abstract method </a:t>
            </a:r>
            <a:r>
              <a:rPr lang="en-US" dirty="0" err="1" smtClean="0"/>
              <a:t>CompareTo</a:t>
            </a:r>
            <a:r>
              <a:rPr lang="en-US" dirty="0" smtClean="0"/>
              <a:t>, which must be implemented in any derived classes.</a:t>
            </a:r>
          </a:p>
          <a:p>
            <a:r>
              <a:rPr lang="en-US" dirty="0" smtClean="0"/>
              <a:t>The </a:t>
            </a:r>
            <a:r>
              <a:rPr lang="en-US" dirty="0" err="1" smtClean="0"/>
              <a:t>GetArea</a:t>
            </a:r>
            <a:r>
              <a:rPr lang="en-US" dirty="0" smtClean="0"/>
              <a:t>() methods calculate the area of each shape, and used to  provide a comparison between objects.</a:t>
            </a:r>
          </a:p>
          <a:p>
            <a:r>
              <a:rPr lang="en-US" dirty="0" smtClean="0"/>
              <a:t>Shapes with the same area are considered to be equal.</a:t>
            </a:r>
            <a:endParaRPr lang="en-US" dirty="0"/>
          </a:p>
        </p:txBody>
      </p:sp>
    </p:spTree>
    <p:extLst>
      <p:ext uri="{BB962C8B-B14F-4D97-AF65-F5344CB8AC3E}">
        <p14:creationId xmlns:p14="http://schemas.microsoft.com/office/powerpoint/2010/main" val="424078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CShape</a:t>
            </a:r>
            <a:r>
              <a:rPr lang="en-US" dirty="0" smtClean="0"/>
              <a:t> abstract base class defines two abstract methods, </a:t>
            </a:r>
            <a:r>
              <a:rPr lang="en-US" dirty="0" err="1" smtClean="0"/>
              <a:t>GetArea</a:t>
            </a:r>
            <a:r>
              <a:rPr lang="en-US" dirty="0" smtClean="0"/>
              <a:t>() and </a:t>
            </a:r>
            <a:r>
              <a:rPr lang="en-US" dirty="0" err="1" smtClean="0"/>
              <a:t>CompareTo</a:t>
            </a:r>
            <a:r>
              <a:rPr lang="en-US" dirty="0" smtClean="0"/>
              <a:t>().</a:t>
            </a:r>
          </a:p>
          <a:p>
            <a:r>
              <a:rPr lang="en-US" dirty="0" smtClean="0"/>
              <a:t>Both methods must be implemented in derived classes.</a:t>
            </a:r>
            <a:endParaRPr lang="en-US" dirty="0"/>
          </a:p>
        </p:txBody>
      </p:sp>
      <p:pic>
        <p:nvPicPr>
          <p:cNvPr id="4" name="Picture 3"/>
          <p:cNvPicPr>
            <a:picLocks noChangeAspect="1"/>
          </p:cNvPicPr>
          <p:nvPr/>
        </p:nvPicPr>
        <p:blipFill>
          <a:blip r:embed="rId2"/>
          <a:stretch>
            <a:fillRect/>
          </a:stretch>
        </p:blipFill>
        <p:spPr>
          <a:xfrm>
            <a:off x="1744733" y="3422649"/>
            <a:ext cx="5264139" cy="1473959"/>
          </a:xfrm>
          <a:prstGeom prst="rect">
            <a:avLst/>
          </a:prstGeom>
        </p:spPr>
      </p:pic>
    </p:spTree>
    <p:extLst>
      <p:ext uri="{BB962C8B-B14F-4D97-AF65-F5344CB8AC3E}">
        <p14:creationId xmlns:p14="http://schemas.microsoft.com/office/powerpoint/2010/main" val="2717979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pic>
        <p:nvPicPr>
          <p:cNvPr id="4" name="Content Placeholder 3"/>
          <p:cNvPicPr>
            <a:picLocks noGrp="1" noChangeAspect="1"/>
          </p:cNvPicPr>
          <p:nvPr>
            <p:ph idx="1"/>
          </p:nvPr>
        </p:nvPicPr>
        <p:blipFill>
          <a:blip r:embed="rId2"/>
          <a:srcRect l="-492" r="-492"/>
          <a:stretch>
            <a:fillRect/>
          </a:stretch>
        </p:blipFill>
        <p:spPr/>
      </p:pic>
    </p:spTree>
    <p:extLst>
      <p:ext uri="{BB962C8B-B14F-4D97-AF65-F5344CB8AC3E}">
        <p14:creationId xmlns:p14="http://schemas.microsoft.com/office/powerpoint/2010/main" val="304303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The purpose of building derived classes is to extend functionality. </a:t>
            </a:r>
            <a:endParaRPr lang="en-US" dirty="0" smtClean="0"/>
          </a:p>
          <a:p>
            <a:r>
              <a:rPr lang="en-US" dirty="0" smtClean="0"/>
              <a:t>Derived </a:t>
            </a:r>
            <a:r>
              <a:rPr lang="en-US" dirty="0"/>
              <a:t>types should always follow the ‘is a’ rule, meaning, regardless how far down a derived type exists in a hierarchy, it still ‘is a’ base type. </a:t>
            </a:r>
            <a:endParaRPr lang="en-US" dirty="0" smtClean="0"/>
          </a:p>
          <a:p>
            <a:r>
              <a:rPr lang="en-US" dirty="0" smtClean="0"/>
              <a:t>Consider </a:t>
            </a:r>
            <a:r>
              <a:rPr lang="en-US" dirty="0"/>
              <a:t>the following hierarchy: </a:t>
            </a:r>
          </a:p>
        </p:txBody>
      </p:sp>
      <p:pic>
        <p:nvPicPr>
          <p:cNvPr id="4" name="Picture 3"/>
          <p:cNvPicPr>
            <a:picLocks noChangeAspect="1"/>
          </p:cNvPicPr>
          <p:nvPr/>
        </p:nvPicPr>
        <p:blipFill>
          <a:blip r:embed="rId2"/>
          <a:stretch>
            <a:fillRect/>
          </a:stretch>
        </p:blipFill>
        <p:spPr>
          <a:xfrm>
            <a:off x="2946400" y="4216400"/>
            <a:ext cx="1625600" cy="1587500"/>
          </a:xfrm>
          <a:prstGeom prst="rect">
            <a:avLst/>
          </a:prstGeom>
        </p:spPr>
      </p:pic>
    </p:spTree>
    <p:extLst>
      <p:ext uri="{BB962C8B-B14F-4D97-AF65-F5344CB8AC3E}">
        <p14:creationId xmlns:p14="http://schemas.microsoft.com/office/powerpoint/2010/main" val="2090749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pic>
        <p:nvPicPr>
          <p:cNvPr id="4" name="Content Placeholder 3"/>
          <p:cNvPicPr>
            <a:picLocks noGrp="1" noChangeAspect="1"/>
          </p:cNvPicPr>
          <p:nvPr>
            <p:ph idx="1"/>
          </p:nvPr>
        </p:nvPicPr>
        <p:blipFill>
          <a:blip r:embed="rId2"/>
          <a:srcRect t="624" b="624"/>
          <a:stretch>
            <a:fillRect/>
          </a:stretch>
        </p:blipFill>
        <p:spPr/>
      </p:pic>
    </p:spTree>
    <p:extLst>
      <p:ext uri="{BB962C8B-B14F-4D97-AF65-F5344CB8AC3E}">
        <p14:creationId xmlns:p14="http://schemas.microsoft.com/office/powerpoint/2010/main" val="1681526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sp>
        <p:nvSpPr>
          <p:cNvPr id="3" name="Content Placeholder 2"/>
          <p:cNvSpPr>
            <a:spLocks noGrp="1"/>
          </p:cNvSpPr>
          <p:nvPr>
            <p:ph idx="1"/>
          </p:nvPr>
        </p:nvSpPr>
        <p:spPr/>
        <p:txBody>
          <a:bodyPr/>
          <a:lstStyle/>
          <a:p>
            <a:r>
              <a:rPr lang="en-US" dirty="0" smtClean="0"/>
              <a:t>Since the derived classes both implement </a:t>
            </a:r>
            <a:r>
              <a:rPr lang="en-US" dirty="0" err="1" smtClean="0"/>
              <a:t>CompareTo</a:t>
            </a:r>
            <a:r>
              <a:rPr lang="en-US" dirty="0" smtClean="0"/>
              <a:t>(), an List of </a:t>
            </a:r>
            <a:r>
              <a:rPr lang="en-US" dirty="0" err="1" smtClean="0"/>
              <a:t>CShape</a:t>
            </a:r>
            <a:r>
              <a:rPr lang="en-US" dirty="0" smtClean="0"/>
              <a:t> references can be created and sorted, the order being from smallest area to largest area.</a:t>
            </a:r>
            <a:endParaRPr lang="en-US" dirty="0"/>
          </a:p>
        </p:txBody>
      </p:sp>
      <p:pic>
        <p:nvPicPr>
          <p:cNvPr id="4" name="Picture 3"/>
          <p:cNvPicPr>
            <a:picLocks noChangeAspect="1"/>
          </p:cNvPicPr>
          <p:nvPr/>
        </p:nvPicPr>
        <p:blipFill>
          <a:blip r:embed="rId2"/>
          <a:stretch>
            <a:fillRect/>
          </a:stretch>
        </p:blipFill>
        <p:spPr>
          <a:xfrm>
            <a:off x="301366" y="2898967"/>
            <a:ext cx="8064500" cy="3416300"/>
          </a:xfrm>
          <a:prstGeom prst="rect">
            <a:avLst/>
          </a:prstGeom>
        </p:spPr>
      </p:pic>
      <p:sp>
        <p:nvSpPr>
          <p:cNvPr id="5" name="TextBox 4"/>
          <p:cNvSpPr txBox="1"/>
          <p:nvPr/>
        </p:nvSpPr>
        <p:spPr>
          <a:xfrm>
            <a:off x="5202463" y="3296969"/>
            <a:ext cx="1771639" cy="1754327"/>
          </a:xfrm>
          <a:prstGeom prst="rect">
            <a:avLst/>
          </a:prstGeom>
          <a:solidFill>
            <a:schemeClr val="bg2">
              <a:lumMod val="60000"/>
              <a:lumOff val="40000"/>
            </a:schemeClr>
          </a:solidFill>
        </p:spPr>
        <p:txBody>
          <a:bodyPr wrap="none" rtlCol="0">
            <a:spAutoFit/>
          </a:bodyPr>
          <a:lstStyle/>
          <a:p>
            <a:r>
              <a:rPr lang="en-US" dirty="0" smtClean="0"/>
              <a:t>Displays…</a:t>
            </a:r>
          </a:p>
          <a:p>
            <a:endParaRPr lang="en-US" dirty="0"/>
          </a:p>
          <a:p>
            <a:r>
              <a:rPr lang="fr-FR" dirty="0" err="1"/>
              <a:t>CSquare</a:t>
            </a:r>
            <a:r>
              <a:rPr lang="fr-FR" dirty="0"/>
              <a:t> : 1.00</a:t>
            </a:r>
          </a:p>
          <a:p>
            <a:r>
              <a:rPr lang="fr-FR" dirty="0" err="1"/>
              <a:t>CCircle</a:t>
            </a:r>
            <a:r>
              <a:rPr lang="fr-FR" dirty="0"/>
              <a:t> : 3.14</a:t>
            </a:r>
          </a:p>
          <a:p>
            <a:r>
              <a:rPr lang="fr-FR" dirty="0" err="1"/>
              <a:t>CSquare</a:t>
            </a:r>
            <a:r>
              <a:rPr lang="fr-FR" dirty="0"/>
              <a:t> : 225.00</a:t>
            </a:r>
          </a:p>
          <a:p>
            <a:r>
              <a:rPr lang="fr-FR" dirty="0" err="1"/>
              <a:t>CCircle</a:t>
            </a:r>
            <a:r>
              <a:rPr lang="fr-FR" dirty="0"/>
              <a:t> : 314.16</a:t>
            </a:r>
            <a:endParaRPr lang="en-US" dirty="0"/>
          </a:p>
        </p:txBody>
      </p:sp>
    </p:spTree>
    <p:extLst>
      <p:ext uri="{BB962C8B-B14F-4D97-AF65-F5344CB8AC3E}">
        <p14:creationId xmlns:p14="http://schemas.microsoft.com/office/powerpoint/2010/main" val="95264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sp>
        <p:nvSpPr>
          <p:cNvPr id="3" name="Content Placeholder 2"/>
          <p:cNvSpPr>
            <a:spLocks noGrp="1"/>
          </p:cNvSpPr>
          <p:nvPr>
            <p:ph idx="1"/>
          </p:nvPr>
        </p:nvSpPr>
        <p:spPr/>
        <p:txBody>
          <a:bodyPr/>
          <a:lstStyle/>
          <a:p>
            <a:r>
              <a:rPr lang="en-US" dirty="0" smtClean="0"/>
              <a:t>A careful observation of the derived classes will note that the </a:t>
            </a:r>
            <a:r>
              <a:rPr lang="en-US" dirty="0" err="1" smtClean="0"/>
              <a:t>CompareTo</a:t>
            </a:r>
            <a:r>
              <a:rPr lang="en-US" dirty="0" smtClean="0"/>
              <a:t>() methods are identical.</a:t>
            </a:r>
          </a:p>
          <a:p>
            <a:r>
              <a:rPr lang="en-US" dirty="0" smtClean="0"/>
              <a:t>Common behavior belongs in the base class, so the implementation of </a:t>
            </a:r>
            <a:r>
              <a:rPr lang="en-US" dirty="0" err="1" smtClean="0"/>
              <a:t>CompareTo</a:t>
            </a:r>
            <a:r>
              <a:rPr lang="en-US" dirty="0" smtClean="0"/>
              <a:t>() should be placed in the base class.</a:t>
            </a:r>
          </a:p>
          <a:p>
            <a:r>
              <a:rPr lang="en-US" dirty="0" smtClean="0"/>
              <a:t>This new version uses polymorphism to select the correct version of </a:t>
            </a:r>
            <a:r>
              <a:rPr lang="en-US" dirty="0" err="1" smtClean="0"/>
              <a:t>GetArea</a:t>
            </a:r>
            <a:r>
              <a:rPr lang="en-US" dirty="0" smtClean="0"/>
              <a:t>() when </a:t>
            </a:r>
            <a:r>
              <a:rPr lang="en-US" dirty="0" err="1" smtClean="0"/>
              <a:t>CompareTo</a:t>
            </a:r>
            <a:r>
              <a:rPr lang="en-US" dirty="0" smtClean="0"/>
              <a:t>() is invoked for a particular shape.</a:t>
            </a:r>
            <a:endParaRPr lang="en-US" dirty="0"/>
          </a:p>
        </p:txBody>
      </p:sp>
    </p:spTree>
    <p:extLst>
      <p:ext uri="{BB962C8B-B14F-4D97-AF65-F5344CB8AC3E}">
        <p14:creationId xmlns:p14="http://schemas.microsoft.com/office/powerpoint/2010/main" val="221358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sp>
        <p:nvSpPr>
          <p:cNvPr id="3" name="Content Placeholder 2"/>
          <p:cNvSpPr>
            <a:spLocks noGrp="1"/>
          </p:cNvSpPr>
          <p:nvPr>
            <p:ph idx="1"/>
          </p:nvPr>
        </p:nvSpPr>
        <p:spPr/>
        <p:txBody>
          <a:bodyPr/>
          <a:lstStyle/>
          <a:p>
            <a:r>
              <a:rPr lang="en-US" dirty="0" smtClean="0"/>
              <a:t>The base class now implements </a:t>
            </a:r>
            <a:r>
              <a:rPr lang="en-US" dirty="0" err="1" smtClean="0"/>
              <a:t>CompareTo</a:t>
            </a:r>
            <a:r>
              <a:rPr lang="en-US" dirty="0" smtClean="0"/>
              <a:t>().</a:t>
            </a:r>
            <a:endParaRPr lang="en-US" dirty="0"/>
          </a:p>
        </p:txBody>
      </p:sp>
      <p:pic>
        <p:nvPicPr>
          <p:cNvPr id="4" name="Picture 3"/>
          <p:cNvPicPr>
            <a:picLocks noChangeAspect="1"/>
          </p:cNvPicPr>
          <p:nvPr/>
        </p:nvPicPr>
        <p:blipFill>
          <a:blip r:embed="rId2"/>
          <a:stretch>
            <a:fillRect/>
          </a:stretch>
        </p:blipFill>
        <p:spPr>
          <a:xfrm>
            <a:off x="1003300" y="2756360"/>
            <a:ext cx="7124700" cy="2590800"/>
          </a:xfrm>
          <a:prstGeom prst="rect">
            <a:avLst/>
          </a:prstGeom>
        </p:spPr>
      </p:pic>
    </p:spTree>
    <p:extLst>
      <p:ext uri="{BB962C8B-B14F-4D97-AF65-F5344CB8AC3E}">
        <p14:creationId xmlns:p14="http://schemas.microsoft.com/office/powerpoint/2010/main" val="2124798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CompareTo</a:t>
            </a:r>
            <a:r>
              <a:rPr lang="en-US" dirty="0" smtClean="0"/>
              <a:t>() override in each derived class is no longer required.</a:t>
            </a:r>
            <a:endParaRPr lang="en-US" dirty="0"/>
          </a:p>
        </p:txBody>
      </p:sp>
      <p:pic>
        <p:nvPicPr>
          <p:cNvPr id="4" name="Picture 3"/>
          <p:cNvPicPr>
            <a:picLocks noChangeAspect="1"/>
          </p:cNvPicPr>
          <p:nvPr/>
        </p:nvPicPr>
        <p:blipFill>
          <a:blip r:embed="rId2"/>
          <a:stretch>
            <a:fillRect/>
          </a:stretch>
        </p:blipFill>
        <p:spPr>
          <a:xfrm>
            <a:off x="2667000" y="2650359"/>
            <a:ext cx="3797300" cy="3009900"/>
          </a:xfrm>
          <a:prstGeom prst="rect">
            <a:avLst/>
          </a:prstGeom>
        </p:spPr>
      </p:pic>
    </p:spTree>
    <p:extLst>
      <p:ext uri="{BB962C8B-B14F-4D97-AF65-F5344CB8AC3E}">
        <p14:creationId xmlns:p14="http://schemas.microsoft.com/office/powerpoint/2010/main" val="4195892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IComparable</a:t>
            </a:r>
            <a:endParaRPr lang="en-US" dirty="0"/>
          </a:p>
        </p:txBody>
      </p:sp>
      <p:pic>
        <p:nvPicPr>
          <p:cNvPr id="4" name="Content Placeholder 3"/>
          <p:cNvPicPr>
            <a:picLocks noGrp="1" noChangeAspect="1"/>
          </p:cNvPicPr>
          <p:nvPr>
            <p:ph idx="1"/>
          </p:nvPr>
        </p:nvPicPr>
        <p:blipFill>
          <a:blip r:embed="rId2"/>
          <a:srcRect l="-2613" r="-2613"/>
          <a:stretch>
            <a:fillRect/>
          </a:stretch>
        </p:blipFill>
        <p:spPr>
          <a:xfrm>
            <a:off x="457200" y="1600200"/>
            <a:ext cx="5966498" cy="3758894"/>
          </a:xfrm>
        </p:spPr>
      </p:pic>
    </p:spTree>
    <p:extLst>
      <p:ext uri="{BB962C8B-B14F-4D97-AF65-F5344CB8AC3E}">
        <p14:creationId xmlns:p14="http://schemas.microsoft.com/office/powerpoint/2010/main" val="396136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This hierarchy is sound, as an apple is a fruit, a fruit is a food, and an apple is a food. </a:t>
            </a:r>
            <a:endParaRPr lang="en-US" dirty="0" smtClean="0"/>
          </a:p>
          <a:p>
            <a:r>
              <a:rPr lang="en-US"/>
              <a:t>N</a:t>
            </a:r>
            <a:r>
              <a:rPr lang="en-US" smtClean="0"/>
              <a:t>ot </a:t>
            </a:r>
            <a:r>
              <a:rPr lang="en-US" dirty="0"/>
              <a:t>all foods are fruit, nor are all fruits apples. </a:t>
            </a:r>
          </a:p>
          <a:p>
            <a:endParaRPr lang="en-US" dirty="0"/>
          </a:p>
        </p:txBody>
      </p:sp>
    </p:spTree>
    <p:extLst>
      <p:ext uri="{BB962C8B-B14F-4D97-AF65-F5344CB8AC3E}">
        <p14:creationId xmlns:p14="http://schemas.microsoft.com/office/powerpoint/2010/main" val="35345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You must be careful not to apply class level access modifiers that are inconsistent with existing access modifiers in the class hierarchy (you can make the class less accessible, not more): </a:t>
            </a:r>
          </a:p>
        </p:txBody>
      </p:sp>
      <p:pic>
        <p:nvPicPr>
          <p:cNvPr id="4" name="Picture 3"/>
          <p:cNvPicPr>
            <a:picLocks noChangeAspect="1"/>
          </p:cNvPicPr>
          <p:nvPr/>
        </p:nvPicPr>
        <p:blipFill>
          <a:blip r:embed="rId2"/>
          <a:stretch>
            <a:fillRect/>
          </a:stretch>
        </p:blipFill>
        <p:spPr>
          <a:xfrm>
            <a:off x="2540000" y="3422650"/>
            <a:ext cx="4051300" cy="1841500"/>
          </a:xfrm>
          <a:prstGeom prst="rect">
            <a:avLst/>
          </a:prstGeom>
        </p:spPr>
      </p:pic>
    </p:spTree>
    <p:extLst>
      <p:ext uri="{BB962C8B-B14F-4D97-AF65-F5344CB8AC3E}">
        <p14:creationId xmlns:p14="http://schemas.microsoft.com/office/powerpoint/2010/main" val="256753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smtClean="0"/>
              <a:t>Any non-private methods and fields defined in the base class will be visible in the derived class.</a:t>
            </a:r>
          </a:p>
          <a:p>
            <a:r>
              <a:rPr lang="en-US" dirty="0" smtClean="0"/>
              <a:t>Base class visibility in the derived class is based on the access modifiers applied to those base members.</a:t>
            </a:r>
          </a:p>
          <a:p>
            <a:r>
              <a:rPr lang="en-US" dirty="0"/>
              <a:t>Base class members that are marked public, protected, internal, or protected internal will be visible in the derived class. </a:t>
            </a:r>
          </a:p>
          <a:p>
            <a:r>
              <a:rPr lang="en-US" dirty="0"/>
              <a:t>Members marked protected and protected internal are specifically designed to be visible in derived classes only. </a:t>
            </a:r>
          </a:p>
          <a:p>
            <a:r>
              <a:rPr lang="en-US" dirty="0"/>
              <a:t>As usual, public means anyone can see the member, and private means no one can see the member, not even derived types. </a:t>
            </a:r>
          </a:p>
          <a:p>
            <a:endParaRPr lang="en-US" dirty="0"/>
          </a:p>
        </p:txBody>
      </p:sp>
    </p:spTree>
    <p:extLst>
      <p:ext uri="{BB962C8B-B14F-4D97-AF65-F5344CB8AC3E}">
        <p14:creationId xmlns:p14="http://schemas.microsoft.com/office/powerpoint/2010/main" val="346098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CBaseString</a:t>
            </a:r>
            <a:r>
              <a:rPr lang="en-US" dirty="0" smtClean="0"/>
              <a:t> class will act as the base class in the hierarchy and will contain a field member of type string.</a:t>
            </a:r>
          </a:p>
          <a:p>
            <a:r>
              <a:rPr lang="en-US" dirty="0" smtClean="0"/>
              <a:t>The method </a:t>
            </a:r>
            <a:r>
              <a:rPr lang="en-US" dirty="0" err="1" smtClean="0"/>
              <a:t>BaseShow</a:t>
            </a:r>
            <a:r>
              <a:rPr lang="en-US" dirty="0" smtClean="0"/>
              <a:t>() will display the string.</a:t>
            </a:r>
            <a:endParaRPr lang="en-US" dirty="0"/>
          </a:p>
        </p:txBody>
      </p:sp>
      <p:pic>
        <p:nvPicPr>
          <p:cNvPr id="4" name="Picture 3"/>
          <p:cNvPicPr>
            <a:picLocks noChangeAspect="1"/>
          </p:cNvPicPr>
          <p:nvPr/>
        </p:nvPicPr>
        <p:blipFill>
          <a:blip r:embed="rId2"/>
          <a:stretch>
            <a:fillRect/>
          </a:stretch>
        </p:blipFill>
        <p:spPr>
          <a:xfrm>
            <a:off x="2722677" y="3067001"/>
            <a:ext cx="3441700" cy="2946400"/>
          </a:xfrm>
          <a:prstGeom prst="rect">
            <a:avLst/>
          </a:prstGeom>
        </p:spPr>
      </p:pic>
    </p:spTree>
    <p:extLst>
      <p:ext uri="{BB962C8B-B14F-4D97-AF65-F5344CB8AC3E}">
        <p14:creationId xmlns:p14="http://schemas.microsoft.com/office/powerpoint/2010/main" val="33868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smtClean="0"/>
              <a:t>The derived class can access the base class protected field member, the string.</a:t>
            </a:r>
          </a:p>
          <a:p>
            <a:r>
              <a:rPr lang="en-US" dirty="0" smtClean="0"/>
              <a:t>The derived class </a:t>
            </a:r>
            <a:r>
              <a:rPr lang="en-US" dirty="0" err="1" smtClean="0"/>
              <a:t>DerivedShow</a:t>
            </a:r>
            <a:r>
              <a:rPr lang="en-US" dirty="0" smtClean="0"/>
              <a:t>() method displays the length of the string, and the contents of the string.</a:t>
            </a:r>
            <a:endParaRPr lang="en-US" dirty="0"/>
          </a:p>
        </p:txBody>
      </p:sp>
      <p:pic>
        <p:nvPicPr>
          <p:cNvPr id="4" name="Picture 3"/>
          <p:cNvPicPr>
            <a:picLocks noChangeAspect="1"/>
          </p:cNvPicPr>
          <p:nvPr/>
        </p:nvPicPr>
        <p:blipFill>
          <a:blip r:embed="rId2"/>
          <a:stretch>
            <a:fillRect/>
          </a:stretch>
        </p:blipFill>
        <p:spPr>
          <a:xfrm>
            <a:off x="1130300" y="3404033"/>
            <a:ext cx="6870700" cy="2565400"/>
          </a:xfrm>
          <a:prstGeom prst="rect">
            <a:avLst/>
          </a:prstGeom>
        </p:spPr>
      </p:pic>
    </p:spTree>
    <p:extLst>
      <p:ext uri="{BB962C8B-B14F-4D97-AF65-F5344CB8AC3E}">
        <p14:creationId xmlns:p14="http://schemas.microsoft.com/office/powerpoint/2010/main" val="2371755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991</TotalTime>
  <Words>1745</Words>
  <Application>Microsoft Macintosh PowerPoint</Application>
  <PresentationFormat>On-screen Show (4:3)</PresentationFormat>
  <Paragraphs>163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Adjacency</vt:lpstr>
      <vt:lpstr>Inheritance</vt:lpstr>
      <vt:lpstr>Inheritance</vt:lpstr>
      <vt:lpstr>Inheritance</vt:lpstr>
      <vt:lpstr>Inheritance</vt:lpstr>
      <vt:lpstr>Inheritance</vt:lpstr>
      <vt:lpstr>Inheritance</vt:lpstr>
      <vt:lpstr>Inheritance</vt:lpstr>
      <vt:lpstr>Example</vt:lpstr>
      <vt:lpstr>Example</vt:lpstr>
      <vt:lpstr>Example</vt:lpstr>
      <vt:lpstr>Example</vt:lpstr>
      <vt:lpstr>Upcasting</vt:lpstr>
      <vt:lpstr>Function Hiding</vt:lpstr>
      <vt:lpstr>Function Hiding</vt:lpstr>
      <vt:lpstr>Function Hiding</vt:lpstr>
      <vt:lpstr>The base Keyword</vt:lpstr>
      <vt:lpstr>The base Keyword</vt:lpstr>
      <vt:lpstr>The base Keyword</vt:lpstr>
      <vt:lpstr>The base Keyword</vt:lpstr>
      <vt:lpstr>Constructor Responsibility</vt:lpstr>
      <vt:lpstr>Constructor Responsibility</vt:lpstr>
      <vt:lpstr>Constructor Responsibility</vt:lpstr>
      <vt:lpstr>Virtual Methods</vt:lpstr>
      <vt:lpstr>Virtual Methods</vt:lpstr>
      <vt:lpstr>Virtual Methods</vt:lpstr>
      <vt:lpstr>Virtual Methods</vt:lpstr>
      <vt:lpstr>Polymorphism</vt:lpstr>
      <vt:lpstr>Polymorphism</vt:lpstr>
      <vt:lpstr>Polymorphism</vt:lpstr>
      <vt:lpstr>Polymorphism</vt:lpstr>
      <vt:lpstr>Polymorphism</vt:lpstr>
      <vt:lpstr>Abstract Classes</vt:lpstr>
      <vt:lpstr>Abstract Classes</vt:lpstr>
      <vt:lpstr>Abstract Classes</vt:lpstr>
      <vt:lpstr>Abstract Methods</vt:lpstr>
      <vt:lpstr>Abstract Methods</vt:lpstr>
      <vt:lpstr>IComparable</vt:lpstr>
      <vt:lpstr>IComparable</vt:lpstr>
      <vt:lpstr>IComparable</vt:lpstr>
      <vt:lpstr>IComparable</vt:lpstr>
      <vt:lpstr>IComparable</vt:lpstr>
      <vt:lpstr>IComparable</vt:lpstr>
      <vt:lpstr>IComparable</vt:lpstr>
      <vt:lpstr>IComparable</vt:lpstr>
      <vt:lpstr>IComparable</vt:lpstr>
    </vt:vector>
  </TitlesOfParts>
  <Company>NAIT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JD Silver</dc:creator>
  <cp:lastModifiedBy>JD Silver</cp:lastModifiedBy>
  <cp:revision>35</cp:revision>
  <dcterms:created xsi:type="dcterms:W3CDTF">2013-05-29T19:59:42Z</dcterms:created>
  <dcterms:modified xsi:type="dcterms:W3CDTF">2014-04-04T14:35:17Z</dcterms:modified>
</cp:coreProperties>
</file>