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9" r:id="rId5"/>
    <p:sldId id="27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4" r:id="rId14"/>
    <p:sldId id="278" r:id="rId15"/>
    <p:sldId id="280" r:id="rId16"/>
    <p:sldId id="283" r:id="rId17"/>
    <p:sldId id="281" r:id="rId18"/>
    <p:sldId id="282" r:id="rId19"/>
    <p:sldId id="262" r:id="rId20"/>
    <p:sldId id="285" r:id="rId21"/>
    <p:sldId id="270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CF14-CDC1-412E-AF3B-96D692F9DD1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9BDC47C-8849-4808-A469-F63DFD0ABC3F}">
      <dgm:prSet phldrT="[Text]"/>
      <dgm:spPr/>
      <dgm:t>
        <a:bodyPr/>
        <a:lstStyle/>
        <a:p>
          <a:r>
            <a:rPr lang="de-DE" smtClean="0"/>
            <a:t>Quantentheorie</a:t>
          </a:r>
          <a:endParaRPr lang="de-DE"/>
        </a:p>
      </dgm:t>
    </dgm:pt>
    <dgm:pt modelId="{85231033-84D8-42DD-BD79-AFE63EA3E94B}" type="parTrans" cxnId="{E13A0664-9CD7-4A7A-B0CD-75314CF1CD12}">
      <dgm:prSet/>
      <dgm:spPr/>
      <dgm:t>
        <a:bodyPr/>
        <a:lstStyle/>
        <a:p>
          <a:endParaRPr lang="de-DE"/>
        </a:p>
      </dgm:t>
    </dgm:pt>
    <dgm:pt modelId="{99E7AEF5-A2AD-4318-BC48-2868BA65BA7B}" type="sibTrans" cxnId="{E13A0664-9CD7-4A7A-B0CD-75314CF1CD12}">
      <dgm:prSet/>
      <dgm:spPr/>
      <dgm:t>
        <a:bodyPr/>
        <a:lstStyle/>
        <a:p>
          <a:endParaRPr lang="de-DE"/>
        </a:p>
      </dgm:t>
    </dgm:pt>
    <dgm:pt modelId="{03C05D07-B4F3-4C58-8163-CA8A8DF77776}">
      <dgm:prSet phldrT="[Text]"/>
      <dgm:spPr>
        <a:solidFill>
          <a:schemeClr val="accent1"/>
        </a:solidFill>
      </dgm:spPr>
      <dgm:t>
        <a:bodyPr/>
        <a:lstStyle/>
        <a:p>
          <a:r>
            <a:rPr lang="de-DE" smtClean="0"/>
            <a:t>Quanten-mechanik</a:t>
          </a:r>
          <a:endParaRPr lang="de-DE"/>
        </a:p>
      </dgm:t>
    </dgm:pt>
    <dgm:pt modelId="{1FFD1013-4D9A-4D81-B7BF-2334EB01EAC4}" type="parTrans" cxnId="{FAF63B97-47B9-4961-BEEF-37727D3ABD8F}">
      <dgm:prSet/>
      <dgm:spPr/>
      <dgm:t>
        <a:bodyPr/>
        <a:lstStyle/>
        <a:p>
          <a:endParaRPr lang="de-DE"/>
        </a:p>
      </dgm:t>
    </dgm:pt>
    <dgm:pt modelId="{03531937-4E67-4E7C-8427-0345F71FECFB}" type="sibTrans" cxnId="{FAF63B97-47B9-4961-BEEF-37727D3ABD8F}">
      <dgm:prSet/>
      <dgm:spPr/>
      <dgm:t>
        <a:bodyPr/>
        <a:lstStyle/>
        <a:p>
          <a:endParaRPr lang="de-DE"/>
        </a:p>
      </dgm:t>
    </dgm:pt>
    <dgm:pt modelId="{7C33D346-FBA0-47B2-8747-73745C5D640C}">
      <dgm:prSet phldrT="[Text]"/>
      <dgm:spPr/>
      <dgm:t>
        <a:bodyPr/>
        <a:lstStyle/>
        <a:p>
          <a:r>
            <a:rPr lang="de-DE" smtClean="0"/>
            <a:t>Quanten-feldtheorie</a:t>
          </a:r>
          <a:endParaRPr lang="de-DE"/>
        </a:p>
      </dgm:t>
    </dgm:pt>
    <dgm:pt modelId="{A5E530E2-38F2-42A8-94FB-2805269FE429}" type="parTrans" cxnId="{B91A8715-0654-44BE-8DBE-C6B452D6F3F0}">
      <dgm:prSet/>
      <dgm:spPr/>
      <dgm:t>
        <a:bodyPr/>
        <a:lstStyle/>
        <a:p>
          <a:endParaRPr lang="de-DE"/>
        </a:p>
      </dgm:t>
    </dgm:pt>
    <dgm:pt modelId="{6F55D76B-6DCB-4730-B03B-4732A178446E}" type="sibTrans" cxnId="{B91A8715-0654-44BE-8DBE-C6B452D6F3F0}">
      <dgm:prSet/>
      <dgm:spPr/>
      <dgm:t>
        <a:bodyPr/>
        <a:lstStyle/>
        <a:p>
          <a:endParaRPr lang="de-DE"/>
        </a:p>
      </dgm:t>
    </dgm:pt>
    <dgm:pt modelId="{FE875166-BB64-4082-939B-4EEA03720427}">
      <dgm:prSet phldrT="[Text]"/>
      <dgm:spPr/>
      <dgm:t>
        <a:bodyPr/>
        <a:lstStyle/>
        <a:p>
          <a:r>
            <a:rPr lang="de-DE" smtClean="0"/>
            <a:t>String-Theorie</a:t>
          </a:r>
          <a:endParaRPr lang="de-DE"/>
        </a:p>
      </dgm:t>
    </dgm:pt>
    <dgm:pt modelId="{97FA423A-CD52-4AE5-A8AA-0BE2D657950D}" type="parTrans" cxnId="{BD096D6E-3BA3-40E9-810D-6CBF5D2BAE59}">
      <dgm:prSet/>
      <dgm:spPr/>
      <dgm:t>
        <a:bodyPr/>
        <a:lstStyle/>
        <a:p>
          <a:endParaRPr lang="de-DE"/>
        </a:p>
      </dgm:t>
    </dgm:pt>
    <dgm:pt modelId="{1F9714A4-6B01-4D55-931B-706CAD0E9126}" type="sibTrans" cxnId="{BD096D6E-3BA3-40E9-810D-6CBF5D2BAE59}">
      <dgm:prSet/>
      <dgm:spPr/>
      <dgm:t>
        <a:bodyPr/>
        <a:lstStyle/>
        <a:p>
          <a:endParaRPr lang="de-DE"/>
        </a:p>
      </dgm:t>
    </dgm:pt>
    <dgm:pt modelId="{D4C0904F-2B40-45D0-86AF-D8B2324ED141}">
      <dgm:prSet phldrT="[Text]"/>
      <dgm:spPr/>
      <dgm:t>
        <a:bodyPr/>
        <a:lstStyle/>
        <a:p>
          <a:r>
            <a:rPr lang="de-DE" smtClean="0"/>
            <a:t>Schleifen-quanten-gravitation</a:t>
          </a:r>
          <a:endParaRPr lang="de-DE"/>
        </a:p>
      </dgm:t>
    </dgm:pt>
    <dgm:pt modelId="{D53E1A77-9D83-44E9-8250-973994FC4A7C}" type="parTrans" cxnId="{7C66E2B1-4497-4A07-A279-271CA5CD4016}">
      <dgm:prSet/>
      <dgm:spPr/>
      <dgm:t>
        <a:bodyPr/>
        <a:lstStyle/>
        <a:p>
          <a:endParaRPr lang="de-DE"/>
        </a:p>
      </dgm:t>
    </dgm:pt>
    <dgm:pt modelId="{E97F4B42-CC12-42A1-ADCB-C83F73D1F1F5}" type="sibTrans" cxnId="{7C66E2B1-4497-4A07-A279-271CA5CD4016}">
      <dgm:prSet/>
      <dgm:spPr/>
      <dgm:t>
        <a:bodyPr/>
        <a:lstStyle/>
        <a:p>
          <a:endParaRPr lang="de-DE"/>
        </a:p>
      </dgm:t>
    </dgm:pt>
    <dgm:pt modelId="{CBA3F4EE-7B59-4672-B51A-4BC215B7B346}">
      <dgm:prSet phldrT="[Text]"/>
      <dgm:spPr/>
      <dgm:t>
        <a:bodyPr/>
        <a:lstStyle/>
        <a:p>
          <a:r>
            <a:rPr lang="de-DE" smtClean="0"/>
            <a:t>…</a:t>
          </a:r>
          <a:endParaRPr lang="de-DE"/>
        </a:p>
      </dgm:t>
    </dgm:pt>
    <dgm:pt modelId="{435D7312-17F6-4465-87D1-CEE68E151B46}" type="parTrans" cxnId="{18A8E644-DBA9-4361-A8B5-C1B325A674B3}">
      <dgm:prSet/>
      <dgm:spPr/>
      <dgm:t>
        <a:bodyPr/>
        <a:lstStyle/>
        <a:p>
          <a:endParaRPr lang="de-DE"/>
        </a:p>
      </dgm:t>
    </dgm:pt>
    <dgm:pt modelId="{358B7B86-642A-415C-9B2A-96B89072612A}" type="sibTrans" cxnId="{18A8E644-DBA9-4361-A8B5-C1B325A674B3}">
      <dgm:prSet/>
      <dgm:spPr/>
      <dgm:t>
        <a:bodyPr/>
        <a:lstStyle/>
        <a:p>
          <a:endParaRPr lang="de-DE"/>
        </a:p>
      </dgm:t>
    </dgm:pt>
    <dgm:pt modelId="{B7439230-7180-43E4-9093-B8C2408D1498}" type="pres">
      <dgm:prSet presAssocID="{1768CF14-CDC1-412E-AF3B-96D692F9DD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3580C5D-2FA6-44CF-8A26-EEEE8FFDA1E5}" type="pres">
      <dgm:prSet presAssocID="{E9BDC47C-8849-4808-A469-F63DFD0ABC3F}" presName="hierRoot1" presStyleCnt="0">
        <dgm:presLayoutVars>
          <dgm:hierBranch val="init"/>
        </dgm:presLayoutVars>
      </dgm:prSet>
      <dgm:spPr/>
    </dgm:pt>
    <dgm:pt modelId="{620E4EC1-B22D-4492-BE01-00785F7CC7E7}" type="pres">
      <dgm:prSet presAssocID="{E9BDC47C-8849-4808-A469-F63DFD0ABC3F}" presName="rootComposite1" presStyleCnt="0"/>
      <dgm:spPr/>
    </dgm:pt>
    <dgm:pt modelId="{6476180F-7273-49DE-8DAC-8768F798324B}" type="pres">
      <dgm:prSet presAssocID="{E9BDC47C-8849-4808-A469-F63DFD0ABC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AD97273-D195-478C-97C9-7D3ED07763DD}" type="pres">
      <dgm:prSet presAssocID="{E9BDC47C-8849-4808-A469-F63DFD0ABC3F}" presName="rootConnector1" presStyleLbl="node1" presStyleIdx="0" presStyleCnt="0"/>
      <dgm:spPr/>
      <dgm:t>
        <a:bodyPr/>
        <a:lstStyle/>
        <a:p>
          <a:endParaRPr lang="de-DE"/>
        </a:p>
      </dgm:t>
    </dgm:pt>
    <dgm:pt modelId="{AD7FCEF1-DA20-416E-B17E-7A7A73F30A48}" type="pres">
      <dgm:prSet presAssocID="{E9BDC47C-8849-4808-A469-F63DFD0ABC3F}" presName="hierChild2" presStyleCnt="0"/>
      <dgm:spPr/>
    </dgm:pt>
    <dgm:pt modelId="{83F61404-A508-4F8E-9A05-D87E06B0EBF1}" type="pres">
      <dgm:prSet presAssocID="{1FFD1013-4D9A-4D81-B7BF-2334EB01EAC4}" presName="Name37" presStyleLbl="parChTrans1D2" presStyleIdx="0" presStyleCnt="5"/>
      <dgm:spPr/>
      <dgm:t>
        <a:bodyPr/>
        <a:lstStyle/>
        <a:p>
          <a:endParaRPr lang="de-DE"/>
        </a:p>
      </dgm:t>
    </dgm:pt>
    <dgm:pt modelId="{4E04BDCC-646C-4E58-BA23-984D5F3EC45C}" type="pres">
      <dgm:prSet presAssocID="{03C05D07-B4F3-4C58-8163-CA8A8DF77776}" presName="hierRoot2" presStyleCnt="0">
        <dgm:presLayoutVars>
          <dgm:hierBranch val="init"/>
        </dgm:presLayoutVars>
      </dgm:prSet>
      <dgm:spPr/>
    </dgm:pt>
    <dgm:pt modelId="{F120DD96-5C7B-4DB9-BE96-515D8578F2E0}" type="pres">
      <dgm:prSet presAssocID="{03C05D07-B4F3-4C58-8163-CA8A8DF77776}" presName="rootComposite" presStyleCnt="0"/>
      <dgm:spPr/>
    </dgm:pt>
    <dgm:pt modelId="{8FAE5D03-9F48-4B6E-B11B-70A5B2155BEE}" type="pres">
      <dgm:prSet presAssocID="{03C05D07-B4F3-4C58-8163-CA8A8DF7777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CE3276-F05A-4B71-80FC-89B480F3F2A8}" type="pres">
      <dgm:prSet presAssocID="{03C05D07-B4F3-4C58-8163-CA8A8DF77776}" presName="rootConnector" presStyleLbl="node2" presStyleIdx="0" presStyleCnt="5"/>
      <dgm:spPr/>
      <dgm:t>
        <a:bodyPr/>
        <a:lstStyle/>
        <a:p>
          <a:endParaRPr lang="de-DE"/>
        </a:p>
      </dgm:t>
    </dgm:pt>
    <dgm:pt modelId="{45CD90D2-B824-464C-9AF5-DA137464F4C6}" type="pres">
      <dgm:prSet presAssocID="{03C05D07-B4F3-4C58-8163-CA8A8DF77776}" presName="hierChild4" presStyleCnt="0"/>
      <dgm:spPr/>
    </dgm:pt>
    <dgm:pt modelId="{B1247A72-614C-489B-ADB6-025B285B5773}" type="pres">
      <dgm:prSet presAssocID="{03C05D07-B4F3-4C58-8163-CA8A8DF77776}" presName="hierChild5" presStyleCnt="0"/>
      <dgm:spPr/>
    </dgm:pt>
    <dgm:pt modelId="{01709A7C-EA68-4033-A051-F723CA61FED8}" type="pres">
      <dgm:prSet presAssocID="{A5E530E2-38F2-42A8-94FB-2805269FE429}" presName="Name37" presStyleLbl="parChTrans1D2" presStyleIdx="1" presStyleCnt="5"/>
      <dgm:spPr/>
      <dgm:t>
        <a:bodyPr/>
        <a:lstStyle/>
        <a:p>
          <a:endParaRPr lang="de-DE"/>
        </a:p>
      </dgm:t>
    </dgm:pt>
    <dgm:pt modelId="{C225B059-25C2-4496-9D12-37710094F6AD}" type="pres">
      <dgm:prSet presAssocID="{7C33D346-FBA0-47B2-8747-73745C5D640C}" presName="hierRoot2" presStyleCnt="0">
        <dgm:presLayoutVars>
          <dgm:hierBranch val="init"/>
        </dgm:presLayoutVars>
      </dgm:prSet>
      <dgm:spPr/>
    </dgm:pt>
    <dgm:pt modelId="{C7446D12-422E-4F68-963A-E57DA9430473}" type="pres">
      <dgm:prSet presAssocID="{7C33D346-FBA0-47B2-8747-73745C5D640C}" presName="rootComposite" presStyleCnt="0"/>
      <dgm:spPr/>
    </dgm:pt>
    <dgm:pt modelId="{8B327A1C-C5DD-49BE-B1E1-DDB6F8BE2562}" type="pres">
      <dgm:prSet presAssocID="{7C33D346-FBA0-47B2-8747-73745C5D640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E6E2B8-A6C2-4D15-BED6-98B796566097}" type="pres">
      <dgm:prSet presAssocID="{7C33D346-FBA0-47B2-8747-73745C5D640C}" presName="rootConnector" presStyleLbl="node2" presStyleIdx="1" presStyleCnt="5"/>
      <dgm:spPr/>
      <dgm:t>
        <a:bodyPr/>
        <a:lstStyle/>
        <a:p>
          <a:endParaRPr lang="de-DE"/>
        </a:p>
      </dgm:t>
    </dgm:pt>
    <dgm:pt modelId="{9D8DD32F-AF25-47D1-90A6-BB3CE6DFDF31}" type="pres">
      <dgm:prSet presAssocID="{7C33D346-FBA0-47B2-8747-73745C5D640C}" presName="hierChild4" presStyleCnt="0"/>
      <dgm:spPr/>
    </dgm:pt>
    <dgm:pt modelId="{C965AF95-C0BF-4D19-AA89-1A65CEB7BF48}" type="pres">
      <dgm:prSet presAssocID="{7C33D346-FBA0-47B2-8747-73745C5D640C}" presName="hierChild5" presStyleCnt="0"/>
      <dgm:spPr/>
    </dgm:pt>
    <dgm:pt modelId="{61045771-888B-49C1-9B0E-AFE41FA9766A}" type="pres">
      <dgm:prSet presAssocID="{97FA423A-CD52-4AE5-A8AA-0BE2D657950D}" presName="Name37" presStyleLbl="parChTrans1D2" presStyleIdx="2" presStyleCnt="5"/>
      <dgm:spPr/>
      <dgm:t>
        <a:bodyPr/>
        <a:lstStyle/>
        <a:p>
          <a:endParaRPr lang="de-DE"/>
        </a:p>
      </dgm:t>
    </dgm:pt>
    <dgm:pt modelId="{5E39A7B4-50EE-46F7-BFEF-DA31AA5E482C}" type="pres">
      <dgm:prSet presAssocID="{FE875166-BB64-4082-939B-4EEA03720427}" presName="hierRoot2" presStyleCnt="0">
        <dgm:presLayoutVars>
          <dgm:hierBranch val="init"/>
        </dgm:presLayoutVars>
      </dgm:prSet>
      <dgm:spPr/>
    </dgm:pt>
    <dgm:pt modelId="{81556BD9-D12F-4205-BE96-4116C23E8AF6}" type="pres">
      <dgm:prSet presAssocID="{FE875166-BB64-4082-939B-4EEA03720427}" presName="rootComposite" presStyleCnt="0"/>
      <dgm:spPr/>
    </dgm:pt>
    <dgm:pt modelId="{74E187B4-9ED9-4BEA-BCF3-E8E1505D07C8}" type="pres">
      <dgm:prSet presAssocID="{FE875166-BB64-4082-939B-4EEA0372042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FC28DF9-2B08-4F2B-9BD7-A39C0D178941}" type="pres">
      <dgm:prSet presAssocID="{FE875166-BB64-4082-939B-4EEA03720427}" presName="rootConnector" presStyleLbl="node2" presStyleIdx="2" presStyleCnt="5"/>
      <dgm:spPr/>
      <dgm:t>
        <a:bodyPr/>
        <a:lstStyle/>
        <a:p>
          <a:endParaRPr lang="de-DE"/>
        </a:p>
      </dgm:t>
    </dgm:pt>
    <dgm:pt modelId="{3AEC5A9F-F3F2-49A3-8FA4-86D578BB26D7}" type="pres">
      <dgm:prSet presAssocID="{FE875166-BB64-4082-939B-4EEA03720427}" presName="hierChild4" presStyleCnt="0"/>
      <dgm:spPr/>
    </dgm:pt>
    <dgm:pt modelId="{E2DB5E36-2C16-404E-9161-AF2CEB18844A}" type="pres">
      <dgm:prSet presAssocID="{FE875166-BB64-4082-939B-4EEA03720427}" presName="hierChild5" presStyleCnt="0"/>
      <dgm:spPr/>
    </dgm:pt>
    <dgm:pt modelId="{B699E823-BB83-4E40-805A-6B6013E2CE2F}" type="pres">
      <dgm:prSet presAssocID="{D53E1A77-9D83-44E9-8250-973994FC4A7C}" presName="Name37" presStyleLbl="parChTrans1D2" presStyleIdx="3" presStyleCnt="5"/>
      <dgm:spPr/>
      <dgm:t>
        <a:bodyPr/>
        <a:lstStyle/>
        <a:p>
          <a:endParaRPr lang="de-DE"/>
        </a:p>
      </dgm:t>
    </dgm:pt>
    <dgm:pt modelId="{F769B865-883D-4CCD-8472-7DA7C24C86A1}" type="pres">
      <dgm:prSet presAssocID="{D4C0904F-2B40-45D0-86AF-D8B2324ED141}" presName="hierRoot2" presStyleCnt="0">
        <dgm:presLayoutVars>
          <dgm:hierBranch val="init"/>
        </dgm:presLayoutVars>
      </dgm:prSet>
      <dgm:spPr/>
    </dgm:pt>
    <dgm:pt modelId="{A22F90AD-50DC-431D-BD94-0C02249B51B2}" type="pres">
      <dgm:prSet presAssocID="{D4C0904F-2B40-45D0-86AF-D8B2324ED141}" presName="rootComposite" presStyleCnt="0"/>
      <dgm:spPr/>
    </dgm:pt>
    <dgm:pt modelId="{660B5F51-6E0F-46A5-A08E-6196366BAACC}" type="pres">
      <dgm:prSet presAssocID="{D4C0904F-2B40-45D0-86AF-D8B2324ED14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1E708D0-BD7F-4AA9-8B06-8BE92C8F8CB1}" type="pres">
      <dgm:prSet presAssocID="{D4C0904F-2B40-45D0-86AF-D8B2324ED141}" presName="rootConnector" presStyleLbl="node2" presStyleIdx="3" presStyleCnt="5"/>
      <dgm:spPr/>
      <dgm:t>
        <a:bodyPr/>
        <a:lstStyle/>
        <a:p>
          <a:endParaRPr lang="de-DE"/>
        </a:p>
      </dgm:t>
    </dgm:pt>
    <dgm:pt modelId="{88E56D95-E057-4B97-8470-1A4288299827}" type="pres">
      <dgm:prSet presAssocID="{D4C0904F-2B40-45D0-86AF-D8B2324ED141}" presName="hierChild4" presStyleCnt="0"/>
      <dgm:spPr/>
    </dgm:pt>
    <dgm:pt modelId="{44B3B0D8-D4C9-4FE5-9D9C-AF5EAE58E77F}" type="pres">
      <dgm:prSet presAssocID="{D4C0904F-2B40-45D0-86AF-D8B2324ED141}" presName="hierChild5" presStyleCnt="0"/>
      <dgm:spPr/>
    </dgm:pt>
    <dgm:pt modelId="{04A00C93-7AE3-4ABE-92CA-6179A1CE1E77}" type="pres">
      <dgm:prSet presAssocID="{435D7312-17F6-4465-87D1-CEE68E151B46}" presName="Name37" presStyleLbl="parChTrans1D2" presStyleIdx="4" presStyleCnt="5"/>
      <dgm:spPr/>
      <dgm:t>
        <a:bodyPr/>
        <a:lstStyle/>
        <a:p>
          <a:endParaRPr lang="de-DE"/>
        </a:p>
      </dgm:t>
    </dgm:pt>
    <dgm:pt modelId="{35D54CF5-AD0C-4110-99EA-DAF190F6A988}" type="pres">
      <dgm:prSet presAssocID="{CBA3F4EE-7B59-4672-B51A-4BC215B7B346}" presName="hierRoot2" presStyleCnt="0">
        <dgm:presLayoutVars>
          <dgm:hierBranch val="init"/>
        </dgm:presLayoutVars>
      </dgm:prSet>
      <dgm:spPr/>
    </dgm:pt>
    <dgm:pt modelId="{822C229A-2DD0-43D3-90E6-FDA31EFF7E4D}" type="pres">
      <dgm:prSet presAssocID="{CBA3F4EE-7B59-4672-B51A-4BC215B7B346}" presName="rootComposite" presStyleCnt="0"/>
      <dgm:spPr/>
    </dgm:pt>
    <dgm:pt modelId="{5273C629-8CBC-47C6-A5AC-8F137C9641EB}" type="pres">
      <dgm:prSet presAssocID="{CBA3F4EE-7B59-4672-B51A-4BC215B7B34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9577BE-9476-4C0D-9E31-E40C82C0E80D}" type="pres">
      <dgm:prSet presAssocID="{CBA3F4EE-7B59-4672-B51A-4BC215B7B346}" presName="rootConnector" presStyleLbl="node2" presStyleIdx="4" presStyleCnt="5"/>
      <dgm:spPr/>
      <dgm:t>
        <a:bodyPr/>
        <a:lstStyle/>
        <a:p>
          <a:endParaRPr lang="de-DE"/>
        </a:p>
      </dgm:t>
    </dgm:pt>
    <dgm:pt modelId="{F8826116-F8F4-4143-905E-7121BC4639B8}" type="pres">
      <dgm:prSet presAssocID="{CBA3F4EE-7B59-4672-B51A-4BC215B7B346}" presName="hierChild4" presStyleCnt="0"/>
      <dgm:spPr/>
    </dgm:pt>
    <dgm:pt modelId="{494B3680-7C1E-4FF5-94FC-3795A7EE320A}" type="pres">
      <dgm:prSet presAssocID="{CBA3F4EE-7B59-4672-B51A-4BC215B7B346}" presName="hierChild5" presStyleCnt="0"/>
      <dgm:spPr/>
    </dgm:pt>
    <dgm:pt modelId="{E396A441-D7F5-4A9E-A413-16DA543173B2}" type="pres">
      <dgm:prSet presAssocID="{E9BDC47C-8849-4808-A469-F63DFD0ABC3F}" presName="hierChild3" presStyleCnt="0"/>
      <dgm:spPr/>
    </dgm:pt>
  </dgm:ptLst>
  <dgm:cxnLst>
    <dgm:cxn modelId="{E13A0664-9CD7-4A7A-B0CD-75314CF1CD12}" srcId="{1768CF14-CDC1-412E-AF3B-96D692F9DD16}" destId="{E9BDC47C-8849-4808-A469-F63DFD0ABC3F}" srcOrd="0" destOrd="0" parTransId="{85231033-84D8-42DD-BD79-AFE63EA3E94B}" sibTransId="{99E7AEF5-A2AD-4318-BC48-2868BA65BA7B}"/>
    <dgm:cxn modelId="{1BDC00E1-4B4D-421E-9463-1AE2C001D82F}" type="presOf" srcId="{CBA3F4EE-7B59-4672-B51A-4BC215B7B346}" destId="{749577BE-9476-4C0D-9E31-E40C82C0E80D}" srcOrd="1" destOrd="0" presId="urn:microsoft.com/office/officeart/2005/8/layout/orgChart1"/>
    <dgm:cxn modelId="{D9750CFB-754B-461A-ACAC-49B60258CFC8}" type="presOf" srcId="{1FFD1013-4D9A-4D81-B7BF-2334EB01EAC4}" destId="{83F61404-A508-4F8E-9A05-D87E06B0EBF1}" srcOrd="0" destOrd="0" presId="urn:microsoft.com/office/officeart/2005/8/layout/orgChart1"/>
    <dgm:cxn modelId="{52D5DB74-1BEB-450E-A483-9B67009958A6}" type="presOf" srcId="{FE875166-BB64-4082-939B-4EEA03720427}" destId="{74E187B4-9ED9-4BEA-BCF3-E8E1505D07C8}" srcOrd="0" destOrd="0" presId="urn:microsoft.com/office/officeart/2005/8/layout/orgChart1"/>
    <dgm:cxn modelId="{B3E47F03-4993-4F58-A1D7-F949AD20C524}" type="presOf" srcId="{435D7312-17F6-4465-87D1-CEE68E151B46}" destId="{04A00C93-7AE3-4ABE-92CA-6179A1CE1E77}" srcOrd="0" destOrd="0" presId="urn:microsoft.com/office/officeart/2005/8/layout/orgChart1"/>
    <dgm:cxn modelId="{4372BCA8-9923-4DBD-B8E5-2F1BBF680368}" type="presOf" srcId="{A5E530E2-38F2-42A8-94FB-2805269FE429}" destId="{01709A7C-EA68-4033-A051-F723CA61FED8}" srcOrd="0" destOrd="0" presId="urn:microsoft.com/office/officeart/2005/8/layout/orgChart1"/>
    <dgm:cxn modelId="{18A8E644-DBA9-4361-A8B5-C1B325A674B3}" srcId="{E9BDC47C-8849-4808-A469-F63DFD0ABC3F}" destId="{CBA3F4EE-7B59-4672-B51A-4BC215B7B346}" srcOrd="4" destOrd="0" parTransId="{435D7312-17F6-4465-87D1-CEE68E151B46}" sibTransId="{358B7B86-642A-415C-9B2A-96B89072612A}"/>
    <dgm:cxn modelId="{F0BE6981-079B-4C7C-A5A1-551F49D8C968}" type="presOf" srcId="{E9BDC47C-8849-4808-A469-F63DFD0ABC3F}" destId="{4AD97273-D195-478C-97C9-7D3ED07763DD}" srcOrd="1" destOrd="0" presId="urn:microsoft.com/office/officeart/2005/8/layout/orgChart1"/>
    <dgm:cxn modelId="{3E0A88B8-A4E2-4D38-9C87-0AE7D2E531E5}" type="presOf" srcId="{7C33D346-FBA0-47B2-8747-73745C5D640C}" destId="{27E6E2B8-A6C2-4D15-BED6-98B796566097}" srcOrd="1" destOrd="0" presId="urn:microsoft.com/office/officeart/2005/8/layout/orgChart1"/>
    <dgm:cxn modelId="{FB8B9A89-4D8C-4FB1-AB06-DA2E9B4BCD9C}" type="presOf" srcId="{D53E1A77-9D83-44E9-8250-973994FC4A7C}" destId="{B699E823-BB83-4E40-805A-6B6013E2CE2F}" srcOrd="0" destOrd="0" presId="urn:microsoft.com/office/officeart/2005/8/layout/orgChart1"/>
    <dgm:cxn modelId="{84E42495-E7B4-44EE-9AB3-60047CFEB61C}" type="presOf" srcId="{D4C0904F-2B40-45D0-86AF-D8B2324ED141}" destId="{660B5F51-6E0F-46A5-A08E-6196366BAACC}" srcOrd="0" destOrd="0" presId="urn:microsoft.com/office/officeart/2005/8/layout/orgChart1"/>
    <dgm:cxn modelId="{192FDBA5-B47B-47C6-A412-0C750089B2F0}" type="presOf" srcId="{97FA423A-CD52-4AE5-A8AA-0BE2D657950D}" destId="{61045771-888B-49C1-9B0E-AFE41FA9766A}" srcOrd="0" destOrd="0" presId="urn:microsoft.com/office/officeart/2005/8/layout/orgChart1"/>
    <dgm:cxn modelId="{1FC0DDC6-B6EB-4392-9E43-ACB2F2EC2CC7}" type="presOf" srcId="{D4C0904F-2B40-45D0-86AF-D8B2324ED141}" destId="{81E708D0-BD7F-4AA9-8B06-8BE92C8F8CB1}" srcOrd="1" destOrd="0" presId="urn:microsoft.com/office/officeart/2005/8/layout/orgChart1"/>
    <dgm:cxn modelId="{5DAC6A89-D4C6-4F50-9A1F-22F844B2FC36}" type="presOf" srcId="{7C33D346-FBA0-47B2-8747-73745C5D640C}" destId="{8B327A1C-C5DD-49BE-B1E1-DDB6F8BE2562}" srcOrd="0" destOrd="0" presId="urn:microsoft.com/office/officeart/2005/8/layout/orgChart1"/>
    <dgm:cxn modelId="{954D27B9-4F0D-4179-9FB0-F8BF5564EF69}" type="presOf" srcId="{E9BDC47C-8849-4808-A469-F63DFD0ABC3F}" destId="{6476180F-7273-49DE-8DAC-8768F798324B}" srcOrd="0" destOrd="0" presId="urn:microsoft.com/office/officeart/2005/8/layout/orgChart1"/>
    <dgm:cxn modelId="{D1BDF702-0715-41C8-809E-FA6C06BF1F2C}" type="presOf" srcId="{FE875166-BB64-4082-939B-4EEA03720427}" destId="{FFC28DF9-2B08-4F2B-9BD7-A39C0D178941}" srcOrd="1" destOrd="0" presId="urn:microsoft.com/office/officeart/2005/8/layout/orgChart1"/>
    <dgm:cxn modelId="{F3F38ED9-3BC9-492B-93E8-FD7B12DD3E85}" type="presOf" srcId="{CBA3F4EE-7B59-4672-B51A-4BC215B7B346}" destId="{5273C629-8CBC-47C6-A5AC-8F137C9641EB}" srcOrd="0" destOrd="0" presId="urn:microsoft.com/office/officeart/2005/8/layout/orgChart1"/>
    <dgm:cxn modelId="{C02104F2-43E9-4221-B8B0-13D40DB67474}" type="presOf" srcId="{03C05D07-B4F3-4C58-8163-CA8A8DF77776}" destId="{8FAE5D03-9F48-4B6E-B11B-70A5B2155BEE}" srcOrd="0" destOrd="0" presId="urn:microsoft.com/office/officeart/2005/8/layout/orgChart1"/>
    <dgm:cxn modelId="{124D2107-B5A0-41DE-AB30-99BEDDE54277}" type="presOf" srcId="{1768CF14-CDC1-412E-AF3B-96D692F9DD16}" destId="{B7439230-7180-43E4-9093-B8C2408D1498}" srcOrd="0" destOrd="0" presId="urn:microsoft.com/office/officeart/2005/8/layout/orgChart1"/>
    <dgm:cxn modelId="{D6A3BC5A-8512-4F90-B57A-F5FEF71CCC65}" type="presOf" srcId="{03C05D07-B4F3-4C58-8163-CA8A8DF77776}" destId="{8ECE3276-F05A-4B71-80FC-89B480F3F2A8}" srcOrd="1" destOrd="0" presId="urn:microsoft.com/office/officeart/2005/8/layout/orgChart1"/>
    <dgm:cxn modelId="{B91A8715-0654-44BE-8DBE-C6B452D6F3F0}" srcId="{E9BDC47C-8849-4808-A469-F63DFD0ABC3F}" destId="{7C33D346-FBA0-47B2-8747-73745C5D640C}" srcOrd="1" destOrd="0" parTransId="{A5E530E2-38F2-42A8-94FB-2805269FE429}" sibTransId="{6F55D76B-6DCB-4730-B03B-4732A178446E}"/>
    <dgm:cxn modelId="{BD096D6E-3BA3-40E9-810D-6CBF5D2BAE59}" srcId="{E9BDC47C-8849-4808-A469-F63DFD0ABC3F}" destId="{FE875166-BB64-4082-939B-4EEA03720427}" srcOrd="2" destOrd="0" parTransId="{97FA423A-CD52-4AE5-A8AA-0BE2D657950D}" sibTransId="{1F9714A4-6B01-4D55-931B-706CAD0E9126}"/>
    <dgm:cxn modelId="{FAF63B97-47B9-4961-BEEF-37727D3ABD8F}" srcId="{E9BDC47C-8849-4808-A469-F63DFD0ABC3F}" destId="{03C05D07-B4F3-4C58-8163-CA8A8DF77776}" srcOrd="0" destOrd="0" parTransId="{1FFD1013-4D9A-4D81-B7BF-2334EB01EAC4}" sibTransId="{03531937-4E67-4E7C-8427-0345F71FECFB}"/>
    <dgm:cxn modelId="{7C66E2B1-4497-4A07-A279-271CA5CD4016}" srcId="{E9BDC47C-8849-4808-A469-F63DFD0ABC3F}" destId="{D4C0904F-2B40-45D0-86AF-D8B2324ED141}" srcOrd="3" destOrd="0" parTransId="{D53E1A77-9D83-44E9-8250-973994FC4A7C}" sibTransId="{E97F4B42-CC12-42A1-ADCB-C83F73D1F1F5}"/>
    <dgm:cxn modelId="{FCBD200D-73AB-4AA6-9FC7-FE94B102E1BE}" type="presParOf" srcId="{B7439230-7180-43E4-9093-B8C2408D1498}" destId="{43580C5D-2FA6-44CF-8A26-EEEE8FFDA1E5}" srcOrd="0" destOrd="0" presId="urn:microsoft.com/office/officeart/2005/8/layout/orgChart1"/>
    <dgm:cxn modelId="{DB38D254-EB91-4DA7-948B-DF05B7DED8C7}" type="presParOf" srcId="{43580C5D-2FA6-44CF-8A26-EEEE8FFDA1E5}" destId="{620E4EC1-B22D-4492-BE01-00785F7CC7E7}" srcOrd="0" destOrd="0" presId="urn:microsoft.com/office/officeart/2005/8/layout/orgChart1"/>
    <dgm:cxn modelId="{56C09E03-FC38-4F4C-AA35-8AD3C5119126}" type="presParOf" srcId="{620E4EC1-B22D-4492-BE01-00785F7CC7E7}" destId="{6476180F-7273-49DE-8DAC-8768F798324B}" srcOrd="0" destOrd="0" presId="urn:microsoft.com/office/officeart/2005/8/layout/orgChart1"/>
    <dgm:cxn modelId="{42437C3C-2CF0-41D2-B72F-D59B1AEADB5F}" type="presParOf" srcId="{620E4EC1-B22D-4492-BE01-00785F7CC7E7}" destId="{4AD97273-D195-478C-97C9-7D3ED07763DD}" srcOrd="1" destOrd="0" presId="urn:microsoft.com/office/officeart/2005/8/layout/orgChart1"/>
    <dgm:cxn modelId="{CC512C39-21C3-474A-A4D8-2F6571540EE1}" type="presParOf" srcId="{43580C5D-2FA6-44CF-8A26-EEEE8FFDA1E5}" destId="{AD7FCEF1-DA20-416E-B17E-7A7A73F30A48}" srcOrd="1" destOrd="0" presId="urn:microsoft.com/office/officeart/2005/8/layout/orgChart1"/>
    <dgm:cxn modelId="{E58A39AF-BA91-422C-92DF-0DFF9D4399C1}" type="presParOf" srcId="{AD7FCEF1-DA20-416E-B17E-7A7A73F30A48}" destId="{83F61404-A508-4F8E-9A05-D87E06B0EBF1}" srcOrd="0" destOrd="0" presId="urn:microsoft.com/office/officeart/2005/8/layout/orgChart1"/>
    <dgm:cxn modelId="{5D55DFB4-8A10-4905-A84C-B0D9FE595EBE}" type="presParOf" srcId="{AD7FCEF1-DA20-416E-B17E-7A7A73F30A48}" destId="{4E04BDCC-646C-4E58-BA23-984D5F3EC45C}" srcOrd="1" destOrd="0" presId="urn:microsoft.com/office/officeart/2005/8/layout/orgChart1"/>
    <dgm:cxn modelId="{74787E52-1975-42C9-900B-3635C8393D4C}" type="presParOf" srcId="{4E04BDCC-646C-4E58-BA23-984D5F3EC45C}" destId="{F120DD96-5C7B-4DB9-BE96-515D8578F2E0}" srcOrd="0" destOrd="0" presId="urn:microsoft.com/office/officeart/2005/8/layout/orgChart1"/>
    <dgm:cxn modelId="{C878D2D8-5F34-4187-9EB2-0F1872A079A4}" type="presParOf" srcId="{F120DD96-5C7B-4DB9-BE96-515D8578F2E0}" destId="{8FAE5D03-9F48-4B6E-B11B-70A5B2155BEE}" srcOrd="0" destOrd="0" presId="urn:microsoft.com/office/officeart/2005/8/layout/orgChart1"/>
    <dgm:cxn modelId="{AB8D70FA-8268-4066-944F-D7A8C80FF9B7}" type="presParOf" srcId="{F120DD96-5C7B-4DB9-BE96-515D8578F2E0}" destId="{8ECE3276-F05A-4B71-80FC-89B480F3F2A8}" srcOrd="1" destOrd="0" presId="urn:microsoft.com/office/officeart/2005/8/layout/orgChart1"/>
    <dgm:cxn modelId="{92CED1F5-6CA6-4310-845A-E53E817D2308}" type="presParOf" srcId="{4E04BDCC-646C-4E58-BA23-984D5F3EC45C}" destId="{45CD90D2-B824-464C-9AF5-DA137464F4C6}" srcOrd="1" destOrd="0" presId="urn:microsoft.com/office/officeart/2005/8/layout/orgChart1"/>
    <dgm:cxn modelId="{2E255959-4751-4EFD-8DAB-86B2C34448E4}" type="presParOf" srcId="{4E04BDCC-646C-4E58-BA23-984D5F3EC45C}" destId="{B1247A72-614C-489B-ADB6-025B285B5773}" srcOrd="2" destOrd="0" presId="urn:microsoft.com/office/officeart/2005/8/layout/orgChart1"/>
    <dgm:cxn modelId="{08E0902A-1A7D-4FA9-A516-EA37AFFCCE6D}" type="presParOf" srcId="{AD7FCEF1-DA20-416E-B17E-7A7A73F30A48}" destId="{01709A7C-EA68-4033-A051-F723CA61FED8}" srcOrd="2" destOrd="0" presId="urn:microsoft.com/office/officeart/2005/8/layout/orgChart1"/>
    <dgm:cxn modelId="{420D3A7B-C337-4A05-BF9C-2C6B2AA75475}" type="presParOf" srcId="{AD7FCEF1-DA20-416E-B17E-7A7A73F30A48}" destId="{C225B059-25C2-4496-9D12-37710094F6AD}" srcOrd="3" destOrd="0" presId="urn:microsoft.com/office/officeart/2005/8/layout/orgChart1"/>
    <dgm:cxn modelId="{240C4397-589C-4B22-A6A4-0387D2FF293A}" type="presParOf" srcId="{C225B059-25C2-4496-9D12-37710094F6AD}" destId="{C7446D12-422E-4F68-963A-E57DA9430473}" srcOrd="0" destOrd="0" presId="urn:microsoft.com/office/officeart/2005/8/layout/orgChart1"/>
    <dgm:cxn modelId="{4205B888-64DF-4CF6-933B-4ECC24BC6388}" type="presParOf" srcId="{C7446D12-422E-4F68-963A-E57DA9430473}" destId="{8B327A1C-C5DD-49BE-B1E1-DDB6F8BE2562}" srcOrd="0" destOrd="0" presId="urn:microsoft.com/office/officeart/2005/8/layout/orgChart1"/>
    <dgm:cxn modelId="{E36F99D7-4727-49E5-ADA3-21BD76E812B2}" type="presParOf" srcId="{C7446D12-422E-4F68-963A-E57DA9430473}" destId="{27E6E2B8-A6C2-4D15-BED6-98B796566097}" srcOrd="1" destOrd="0" presId="urn:microsoft.com/office/officeart/2005/8/layout/orgChart1"/>
    <dgm:cxn modelId="{DCC7AA20-4502-48F9-BBF4-CC90894EF16A}" type="presParOf" srcId="{C225B059-25C2-4496-9D12-37710094F6AD}" destId="{9D8DD32F-AF25-47D1-90A6-BB3CE6DFDF31}" srcOrd="1" destOrd="0" presId="urn:microsoft.com/office/officeart/2005/8/layout/orgChart1"/>
    <dgm:cxn modelId="{81199182-5B25-4FBF-A7CC-40DFA5F31E86}" type="presParOf" srcId="{C225B059-25C2-4496-9D12-37710094F6AD}" destId="{C965AF95-C0BF-4D19-AA89-1A65CEB7BF48}" srcOrd="2" destOrd="0" presId="urn:microsoft.com/office/officeart/2005/8/layout/orgChart1"/>
    <dgm:cxn modelId="{F93DC7A0-9200-4E67-9527-E76EE8EEAEF5}" type="presParOf" srcId="{AD7FCEF1-DA20-416E-B17E-7A7A73F30A48}" destId="{61045771-888B-49C1-9B0E-AFE41FA9766A}" srcOrd="4" destOrd="0" presId="urn:microsoft.com/office/officeart/2005/8/layout/orgChart1"/>
    <dgm:cxn modelId="{307C2934-A3AB-431C-A76E-A0B49E438EF6}" type="presParOf" srcId="{AD7FCEF1-DA20-416E-B17E-7A7A73F30A48}" destId="{5E39A7B4-50EE-46F7-BFEF-DA31AA5E482C}" srcOrd="5" destOrd="0" presId="urn:microsoft.com/office/officeart/2005/8/layout/orgChart1"/>
    <dgm:cxn modelId="{C152FC3D-5C3E-44D7-9F8A-E1CDD38F80E3}" type="presParOf" srcId="{5E39A7B4-50EE-46F7-BFEF-DA31AA5E482C}" destId="{81556BD9-D12F-4205-BE96-4116C23E8AF6}" srcOrd="0" destOrd="0" presId="urn:microsoft.com/office/officeart/2005/8/layout/orgChart1"/>
    <dgm:cxn modelId="{6E8A22C1-957E-4E3E-91CE-2578047A3A78}" type="presParOf" srcId="{81556BD9-D12F-4205-BE96-4116C23E8AF6}" destId="{74E187B4-9ED9-4BEA-BCF3-E8E1505D07C8}" srcOrd="0" destOrd="0" presId="urn:microsoft.com/office/officeart/2005/8/layout/orgChart1"/>
    <dgm:cxn modelId="{672374DE-1EA9-4A62-939D-9219E3625BC7}" type="presParOf" srcId="{81556BD9-D12F-4205-BE96-4116C23E8AF6}" destId="{FFC28DF9-2B08-4F2B-9BD7-A39C0D178941}" srcOrd="1" destOrd="0" presId="urn:microsoft.com/office/officeart/2005/8/layout/orgChart1"/>
    <dgm:cxn modelId="{D4E6B24E-3B66-40BD-9B5D-3336D25262D4}" type="presParOf" srcId="{5E39A7B4-50EE-46F7-BFEF-DA31AA5E482C}" destId="{3AEC5A9F-F3F2-49A3-8FA4-86D578BB26D7}" srcOrd="1" destOrd="0" presId="urn:microsoft.com/office/officeart/2005/8/layout/orgChart1"/>
    <dgm:cxn modelId="{E69606A5-FF87-4871-9E42-DC73C62BA0BB}" type="presParOf" srcId="{5E39A7B4-50EE-46F7-BFEF-DA31AA5E482C}" destId="{E2DB5E36-2C16-404E-9161-AF2CEB18844A}" srcOrd="2" destOrd="0" presId="urn:microsoft.com/office/officeart/2005/8/layout/orgChart1"/>
    <dgm:cxn modelId="{A99CE7B5-2D87-4697-AA30-E51478EAACB9}" type="presParOf" srcId="{AD7FCEF1-DA20-416E-B17E-7A7A73F30A48}" destId="{B699E823-BB83-4E40-805A-6B6013E2CE2F}" srcOrd="6" destOrd="0" presId="urn:microsoft.com/office/officeart/2005/8/layout/orgChart1"/>
    <dgm:cxn modelId="{4C18007D-F4F7-4D24-B23F-19FCA66ED9AA}" type="presParOf" srcId="{AD7FCEF1-DA20-416E-B17E-7A7A73F30A48}" destId="{F769B865-883D-4CCD-8472-7DA7C24C86A1}" srcOrd="7" destOrd="0" presId="urn:microsoft.com/office/officeart/2005/8/layout/orgChart1"/>
    <dgm:cxn modelId="{ACEFFDC1-C2C9-410E-B99D-FB4CA93723D2}" type="presParOf" srcId="{F769B865-883D-4CCD-8472-7DA7C24C86A1}" destId="{A22F90AD-50DC-431D-BD94-0C02249B51B2}" srcOrd="0" destOrd="0" presId="urn:microsoft.com/office/officeart/2005/8/layout/orgChart1"/>
    <dgm:cxn modelId="{4059ED88-7376-4948-BB44-C2B6A1C7182D}" type="presParOf" srcId="{A22F90AD-50DC-431D-BD94-0C02249B51B2}" destId="{660B5F51-6E0F-46A5-A08E-6196366BAACC}" srcOrd="0" destOrd="0" presId="urn:microsoft.com/office/officeart/2005/8/layout/orgChart1"/>
    <dgm:cxn modelId="{3BDBFB2B-3191-4870-8BE8-5404877EB603}" type="presParOf" srcId="{A22F90AD-50DC-431D-BD94-0C02249B51B2}" destId="{81E708D0-BD7F-4AA9-8B06-8BE92C8F8CB1}" srcOrd="1" destOrd="0" presId="urn:microsoft.com/office/officeart/2005/8/layout/orgChart1"/>
    <dgm:cxn modelId="{D7650F92-E757-4E1A-B6C6-7B52708FCBEA}" type="presParOf" srcId="{F769B865-883D-4CCD-8472-7DA7C24C86A1}" destId="{88E56D95-E057-4B97-8470-1A4288299827}" srcOrd="1" destOrd="0" presId="urn:microsoft.com/office/officeart/2005/8/layout/orgChart1"/>
    <dgm:cxn modelId="{C16F66CA-364B-4F96-8E27-EF02DF5B177A}" type="presParOf" srcId="{F769B865-883D-4CCD-8472-7DA7C24C86A1}" destId="{44B3B0D8-D4C9-4FE5-9D9C-AF5EAE58E77F}" srcOrd="2" destOrd="0" presId="urn:microsoft.com/office/officeart/2005/8/layout/orgChart1"/>
    <dgm:cxn modelId="{D7CE2224-9402-4FAC-B77A-46A20A0959B5}" type="presParOf" srcId="{AD7FCEF1-DA20-416E-B17E-7A7A73F30A48}" destId="{04A00C93-7AE3-4ABE-92CA-6179A1CE1E77}" srcOrd="8" destOrd="0" presId="urn:microsoft.com/office/officeart/2005/8/layout/orgChart1"/>
    <dgm:cxn modelId="{8F7A80ED-8886-4D51-96F4-0A17A28125F8}" type="presParOf" srcId="{AD7FCEF1-DA20-416E-B17E-7A7A73F30A48}" destId="{35D54CF5-AD0C-4110-99EA-DAF190F6A988}" srcOrd="9" destOrd="0" presId="urn:microsoft.com/office/officeart/2005/8/layout/orgChart1"/>
    <dgm:cxn modelId="{B6EBCC0C-8857-448E-A14E-ED42BB4B58DE}" type="presParOf" srcId="{35D54CF5-AD0C-4110-99EA-DAF190F6A988}" destId="{822C229A-2DD0-43D3-90E6-FDA31EFF7E4D}" srcOrd="0" destOrd="0" presId="urn:microsoft.com/office/officeart/2005/8/layout/orgChart1"/>
    <dgm:cxn modelId="{6DBC73FA-80C6-4AB1-AFB5-E7120F9E9031}" type="presParOf" srcId="{822C229A-2DD0-43D3-90E6-FDA31EFF7E4D}" destId="{5273C629-8CBC-47C6-A5AC-8F137C9641EB}" srcOrd="0" destOrd="0" presId="urn:microsoft.com/office/officeart/2005/8/layout/orgChart1"/>
    <dgm:cxn modelId="{6D23A521-ECF0-47C6-B5C9-422FEBA2B9EC}" type="presParOf" srcId="{822C229A-2DD0-43D3-90E6-FDA31EFF7E4D}" destId="{749577BE-9476-4C0D-9E31-E40C82C0E80D}" srcOrd="1" destOrd="0" presId="urn:microsoft.com/office/officeart/2005/8/layout/orgChart1"/>
    <dgm:cxn modelId="{1A4AA6D0-EBC8-4EEE-97D8-A2ADCD57DC3E}" type="presParOf" srcId="{35D54CF5-AD0C-4110-99EA-DAF190F6A988}" destId="{F8826116-F8F4-4143-905E-7121BC4639B8}" srcOrd="1" destOrd="0" presId="urn:microsoft.com/office/officeart/2005/8/layout/orgChart1"/>
    <dgm:cxn modelId="{00C0AA5C-8B02-4DD6-B8A5-45525953EB4E}" type="presParOf" srcId="{35D54CF5-AD0C-4110-99EA-DAF190F6A988}" destId="{494B3680-7C1E-4FF5-94FC-3795A7EE320A}" srcOrd="2" destOrd="0" presId="urn:microsoft.com/office/officeart/2005/8/layout/orgChart1"/>
    <dgm:cxn modelId="{4DFD1158-87F4-4BE6-9F20-33A753E7BF42}" type="presParOf" srcId="{43580C5D-2FA6-44CF-8A26-EEEE8FFDA1E5}" destId="{E396A441-D7F5-4A9E-A413-16DA543173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00C93-7AE3-4ABE-92CA-6179A1CE1E77}">
      <dsp:nvSpPr>
        <dsp:cNvPr id="0" name=""/>
        <dsp:cNvSpPr/>
      </dsp:nvSpPr>
      <dsp:spPr>
        <a:xfrm>
          <a:off x="3456384" y="1027861"/>
          <a:ext cx="2864047" cy="248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66"/>
              </a:lnTo>
              <a:lnTo>
                <a:pt x="2864047" y="124266"/>
              </a:lnTo>
              <a:lnTo>
                <a:pt x="2864047" y="2485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9E823-BB83-4E40-805A-6B6013E2CE2F}">
      <dsp:nvSpPr>
        <dsp:cNvPr id="0" name=""/>
        <dsp:cNvSpPr/>
      </dsp:nvSpPr>
      <dsp:spPr>
        <a:xfrm>
          <a:off x="3456384" y="1027861"/>
          <a:ext cx="1432023" cy="248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66"/>
              </a:lnTo>
              <a:lnTo>
                <a:pt x="1432023" y="124266"/>
              </a:lnTo>
              <a:lnTo>
                <a:pt x="1432023" y="2485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45771-888B-49C1-9B0E-AFE41FA9766A}">
      <dsp:nvSpPr>
        <dsp:cNvPr id="0" name=""/>
        <dsp:cNvSpPr/>
      </dsp:nvSpPr>
      <dsp:spPr>
        <a:xfrm>
          <a:off x="3410664" y="1027861"/>
          <a:ext cx="91440" cy="248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09A7C-EA68-4033-A051-F723CA61FED8}">
      <dsp:nvSpPr>
        <dsp:cNvPr id="0" name=""/>
        <dsp:cNvSpPr/>
      </dsp:nvSpPr>
      <dsp:spPr>
        <a:xfrm>
          <a:off x="2024360" y="1027861"/>
          <a:ext cx="1432023" cy="248533"/>
        </a:xfrm>
        <a:custGeom>
          <a:avLst/>
          <a:gdLst/>
          <a:ahLst/>
          <a:cxnLst/>
          <a:rect l="0" t="0" r="0" b="0"/>
          <a:pathLst>
            <a:path>
              <a:moveTo>
                <a:pt x="1432023" y="0"/>
              </a:moveTo>
              <a:lnTo>
                <a:pt x="1432023" y="124266"/>
              </a:lnTo>
              <a:lnTo>
                <a:pt x="0" y="124266"/>
              </a:lnTo>
              <a:lnTo>
                <a:pt x="0" y="2485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61404-A508-4F8E-9A05-D87E06B0EBF1}">
      <dsp:nvSpPr>
        <dsp:cNvPr id="0" name=""/>
        <dsp:cNvSpPr/>
      </dsp:nvSpPr>
      <dsp:spPr>
        <a:xfrm>
          <a:off x="592336" y="1027861"/>
          <a:ext cx="2864047" cy="248533"/>
        </a:xfrm>
        <a:custGeom>
          <a:avLst/>
          <a:gdLst/>
          <a:ahLst/>
          <a:cxnLst/>
          <a:rect l="0" t="0" r="0" b="0"/>
          <a:pathLst>
            <a:path>
              <a:moveTo>
                <a:pt x="2864047" y="0"/>
              </a:moveTo>
              <a:lnTo>
                <a:pt x="2864047" y="124266"/>
              </a:lnTo>
              <a:lnTo>
                <a:pt x="0" y="124266"/>
              </a:lnTo>
              <a:lnTo>
                <a:pt x="0" y="2485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6180F-7273-49DE-8DAC-8768F798324B}">
      <dsp:nvSpPr>
        <dsp:cNvPr id="0" name=""/>
        <dsp:cNvSpPr/>
      </dsp:nvSpPr>
      <dsp:spPr>
        <a:xfrm>
          <a:off x="2864638" y="436116"/>
          <a:ext cx="1183490" cy="591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Quantentheorie</a:t>
          </a:r>
          <a:endParaRPr lang="de-DE" sz="1300" kern="1200"/>
        </a:p>
      </dsp:txBody>
      <dsp:txXfrm>
        <a:off x="2864638" y="436116"/>
        <a:ext cx="1183490" cy="591745"/>
      </dsp:txXfrm>
    </dsp:sp>
    <dsp:sp modelId="{8FAE5D03-9F48-4B6E-B11B-70A5B2155BEE}">
      <dsp:nvSpPr>
        <dsp:cNvPr id="0" name=""/>
        <dsp:cNvSpPr/>
      </dsp:nvSpPr>
      <dsp:spPr>
        <a:xfrm>
          <a:off x="590" y="1276394"/>
          <a:ext cx="1183490" cy="591745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Quanten-mechanik</a:t>
          </a:r>
          <a:endParaRPr lang="de-DE" sz="1300" kern="1200"/>
        </a:p>
      </dsp:txBody>
      <dsp:txXfrm>
        <a:off x="590" y="1276394"/>
        <a:ext cx="1183490" cy="591745"/>
      </dsp:txXfrm>
    </dsp:sp>
    <dsp:sp modelId="{8B327A1C-C5DD-49BE-B1E1-DDB6F8BE2562}">
      <dsp:nvSpPr>
        <dsp:cNvPr id="0" name=""/>
        <dsp:cNvSpPr/>
      </dsp:nvSpPr>
      <dsp:spPr>
        <a:xfrm>
          <a:off x="1432614" y="1276394"/>
          <a:ext cx="1183490" cy="591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Quanten-feldtheorie</a:t>
          </a:r>
          <a:endParaRPr lang="de-DE" sz="1300" kern="1200"/>
        </a:p>
      </dsp:txBody>
      <dsp:txXfrm>
        <a:off x="1432614" y="1276394"/>
        <a:ext cx="1183490" cy="591745"/>
      </dsp:txXfrm>
    </dsp:sp>
    <dsp:sp modelId="{74E187B4-9ED9-4BEA-BCF3-E8E1505D07C8}">
      <dsp:nvSpPr>
        <dsp:cNvPr id="0" name=""/>
        <dsp:cNvSpPr/>
      </dsp:nvSpPr>
      <dsp:spPr>
        <a:xfrm>
          <a:off x="2864638" y="1276394"/>
          <a:ext cx="1183490" cy="591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String-Theorie</a:t>
          </a:r>
          <a:endParaRPr lang="de-DE" sz="1300" kern="1200"/>
        </a:p>
      </dsp:txBody>
      <dsp:txXfrm>
        <a:off x="2864638" y="1276394"/>
        <a:ext cx="1183490" cy="591745"/>
      </dsp:txXfrm>
    </dsp:sp>
    <dsp:sp modelId="{660B5F51-6E0F-46A5-A08E-6196366BAACC}">
      <dsp:nvSpPr>
        <dsp:cNvPr id="0" name=""/>
        <dsp:cNvSpPr/>
      </dsp:nvSpPr>
      <dsp:spPr>
        <a:xfrm>
          <a:off x="4296662" y="1276394"/>
          <a:ext cx="1183490" cy="591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Schleifen-quanten-gravitation</a:t>
          </a:r>
          <a:endParaRPr lang="de-DE" sz="1300" kern="1200"/>
        </a:p>
      </dsp:txBody>
      <dsp:txXfrm>
        <a:off x="4296662" y="1276394"/>
        <a:ext cx="1183490" cy="591745"/>
      </dsp:txXfrm>
    </dsp:sp>
    <dsp:sp modelId="{5273C629-8CBC-47C6-A5AC-8F137C9641EB}">
      <dsp:nvSpPr>
        <dsp:cNvPr id="0" name=""/>
        <dsp:cNvSpPr/>
      </dsp:nvSpPr>
      <dsp:spPr>
        <a:xfrm>
          <a:off x="5728686" y="1276394"/>
          <a:ext cx="1183490" cy="591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…</a:t>
          </a:r>
          <a:endParaRPr lang="de-DE" sz="1300" kern="1200"/>
        </a:p>
      </dsp:txBody>
      <dsp:txXfrm>
        <a:off x="5728686" y="1276394"/>
        <a:ext cx="1183490" cy="591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80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0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5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49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1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76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10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rgbClr val="FFFFCC"/>
            </a:gs>
            <a:gs pos="0">
              <a:schemeClr val="bg2">
                <a:lumMod val="90000"/>
              </a:schemeClr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927D-6697-441A-B4FE-4B41A28AFB51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9C6F-13D3-4DB2-8E6C-A66B665022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Philosophie</a:t>
            </a:r>
            <a:endParaRPr lang="de-DE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Die Vorstellungen eines Philosophen unter Ausgrenzung anderer Vorstellungen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9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hysikalismus.de/sites/default/files/pictures/carb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213792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Mechanik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Mechanik: Zerlegbarkeit als idealisierter Fall (lineare Näherung). Nichtlinearität → Ganzheit, deterministisches Chaos, Lebendigkeit?</a:t>
            </a:r>
          </a:p>
          <a:p>
            <a:r>
              <a:rPr lang="de-DE" smtClean="0">
                <a:solidFill>
                  <a:schemeClr val="bg1"/>
                </a:solidFill>
              </a:rPr>
              <a:t>Beispielfilm Dürrsches </a:t>
            </a:r>
            <a:r>
              <a:rPr lang="de-DE" smtClean="0">
                <a:solidFill>
                  <a:schemeClr val="bg1"/>
                </a:solidFill>
              </a:rPr>
              <a:t>3-fach Pendel: nichtlinear, nur 3 Freiheitsgrade</a:t>
            </a:r>
          </a:p>
          <a:p>
            <a:r>
              <a:rPr lang="de-DE" smtClean="0">
                <a:solidFill>
                  <a:schemeClr val="bg1"/>
                </a:solidFill>
              </a:rPr>
              <a:t>2 Gramm Kohlenstoff: 1000000000000000000000000000000000 Atome; jedes mit einem Proton nach Görnitz à 100000000000000000000000000000000000000000 Q-Bits (aber Vorsicht!)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Relativitätstheorie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916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mtClean="0">
                <a:solidFill>
                  <a:schemeClr val="bg1"/>
                </a:solidFill>
              </a:rPr>
              <a:t>Der Einzug der Subjektivität. Die Sicht bestimmt:</a:t>
            </a:r>
          </a:p>
          <a:p>
            <a:r>
              <a:rPr lang="de-DE" smtClean="0">
                <a:solidFill>
                  <a:schemeClr val="bg1"/>
                </a:solidFill>
              </a:rPr>
              <a:t>wie schnell Zeit vergeht (Zwillingsparadoxon)</a:t>
            </a:r>
          </a:p>
          <a:p>
            <a:r>
              <a:rPr lang="de-DE" smtClean="0">
                <a:solidFill>
                  <a:schemeClr val="bg1"/>
                </a:solidFill>
              </a:rPr>
              <a:t>wie lang ein Meterstab ist</a:t>
            </a:r>
          </a:p>
          <a:p>
            <a:r>
              <a:rPr lang="de-DE" smtClean="0">
                <a:solidFill>
                  <a:schemeClr val="bg1"/>
                </a:solidFill>
              </a:rPr>
              <a:t>ob es sich um Zeit oder Raum handelt</a:t>
            </a:r>
          </a:p>
          <a:p>
            <a:r>
              <a:rPr lang="de-DE" smtClean="0">
                <a:solidFill>
                  <a:schemeClr val="bg1"/>
                </a:solidFill>
              </a:rPr>
              <a:t>ob ein Feld elektrisch oder magnetisch ist</a:t>
            </a:r>
          </a:p>
          <a:p>
            <a:r>
              <a:rPr lang="de-DE" smtClean="0">
                <a:solidFill>
                  <a:schemeClr val="bg1"/>
                </a:solidFill>
              </a:rPr>
              <a:t>wie viele Teilchen „da sind“ (relativistische QFTen)</a:t>
            </a:r>
          </a:p>
          <a:p>
            <a:r>
              <a:rPr lang="de-DE">
                <a:solidFill>
                  <a:schemeClr val="bg1"/>
                </a:solidFill>
              </a:rPr>
              <a:t>w</a:t>
            </a:r>
            <a:r>
              <a:rPr lang="de-DE" smtClean="0">
                <a:solidFill>
                  <a:schemeClr val="bg1"/>
                </a:solidFill>
              </a:rPr>
              <a:t>ieviel Energie das Benzin im Tank „hat“</a:t>
            </a:r>
          </a:p>
          <a:p>
            <a:pPr marL="0" indent="0">
              <a:buNone/>
            </a:pPr>
            <a:r>
              <a:rPr lang="de-DE" smtClean="0">
                <a:solidFill>
                  <a:schemeClr val="bg1"/>
                </a:solidFill>
              </a:rPr>
              <a:t>Beispiel: wie kann die Welt plötzlich so viel mehr Energie haben nur dadurch, dass ich mich selbst beschleunigt habe?</a:t>
            </a:r>
          </a:p>
          <a:p>
            <a:pPr marL="0" indent="0">
              <a:buNone/>
            </a:pPr>
            <a:r>
              <a:rPr lang="de-DE" smtClean="0">
                <a:solidFill>
                  <a:schemeClr val="bg1"/>
                </a:solidFill>
              </a:rPr>
              <a:t>Die </a:t>
            </a:r>
            <a:r>
              <a:rPr lang="de-DE" smtClean="0">
                <a:solidFill>
                  <a:schemeClr val="bg1"/>
                </a:solidFill>
              </a:rPr>
              <a:t>Theorie funktioniert! Wären da nicht die zeitartigen Schleifen, die Unvereinbarkeit mit der QT, …</a:t>
            </a:r>
          </a:p>
          <a:p>
            <a:endParaRPr lang="de-DE" smtClean="0">
              <a:solidFill>
                <a:schemeClr val="bg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95" y="4061327"/>
            <a:ext cx="2052701" cy="6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 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9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</a:rPr>
              <a:t>Unsere genaueste Theorie. Vorhersagen mit 10-stelliger Genauigkeit. Genau = nah an der Wirklichkeit</a:t>
            </a:r>
            <a:r>
              <a:rPr lang="de-DE" smtClean="0">
                <a:solidFill>
                  <a:schemeClr val="bg1"/>
                </a:solidFill>
              </a:rPr>
              <a:t>.</a:t>
            </a:r>
          </a:p>
          <a:p>
            <a:r>
              <a:rPr lang="de-DE" smtClean="0">
                <a:solidFill>
                  <a:schemeClr val="bg1"/>
                </a:solidFill>
              </a:rPr>
              <a:t>Frisst die alte Naturwissenschaft experimentell immer mehr auf. Theorie hinkt nach.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46856" y="4942329"/>
            <a:ext cx="82296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smtClean="0"/>
              <a:t>Ein nichtverstandener nichtlinearer Prozess, Zufall?</a:t>
            </a:r>
            <a:endParaRPr lang="de-DE" sz="2800"/>
          </a:p>
        </p:txBody>
      </p:sp>
      <p:sp>
        <p:nvSpPr>
          <p:cNvPr id="10" name="Rechteck 9"/>
          <p:cNvSpPr/>
          <p:nvPr/>
        </p:nvSpPr>
        <p:spPr>
          <a:xfrm>
            <a:off x="1259632" y="5715253"/>
            <a:ext cx="65965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smtClean="0">
                <a:solidFill>
                  <a:schemeClr val="bg1"/>
                </a:solidFill>
              </a:rPr>
              <a:t>linear, deterministisch, auf unendlich viele Arten in unabhängige Teile zerlegbar</a:t>
            </a:r>
            <a:endParaRPr lang="de-DE" sz="2800"/>
          </a:p>
        </p:txBody>
      </p:sp>
      <p:sp>
        <p:nvSpPr>
          <p:cNvPr id="12" name="Rechteck 11"/>
          <p:cNvSpPr/>
          <p:nvPr/>
        </p:nvSpPr>
        <p:spPr>
          <a:xfrm>
            <a:off x="683568" y="4203085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smtClean="0">
                <a:solidFill>
                  <a:schemeClr val="bg1"/>
                </a:solidFill>
              </a:rPr>
              <a:t>alles hängt mit allem zusammen, keine Teile mehr</a:t>
            </a:r>
            <a:endParaRPr lang="de-DE" sz="2800"/>
          </a:p>
        </p:txBody>
      </p:sp>
      <p:sp>
        <p:nvSpPr>
          <p:cNvPr id="13" name="Pfeil nach oben 12"/>
          <p:cNvSpPr/>
          <p:nvPr/>
        </p:nvSpPr>
        <p:spPr>
          <a:xfrm>
            <a:off x="4100573" y="3962966"/>
            <a:ext cx="720080" cy="1782197"/>
          </a:xfrm>
          <a:prstGeom prst="upArrow">
            <a:avLst/>
          </a:prstGeom>
          <a:solidFill>
            <a:srgbClr val="FFFF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11560" y="348184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smtClean="0">
                <a:solidFill>
                  <a:schemeClr val="bg1"/>
                </a:solidFill>
              </a:rPr>
              <a:t>Bewusstsein</a:t>
            </a:r>
            <a:endParaRPr lang="de-DE" sz="280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825066571"/>
              </p:ext>
            </p:extLst>
          </p:nvPr>
        </p:nvGraphicFramePr>
        <p:xfrm>
          <a:off x="1115616" y="-243408"/>
          <a:ext cx="6912768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2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Quantentheorie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8"/>
            <a:ext cx="8229600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Das Ganze der linearen Schicht ist das Produkt der Teile, nicht die Summe. 2 dreidimensionale Räume werden nicht zu einem 6-dimensionalen sondern zu einem 9-dimensionalen.</a:t>
            </a:r>
          </a:p>
          <a:p>
            <a:r>
              <a:rPr lang="de-DE" smtClean="0">
                <a:solidFill>
                  <a:schemeClr val="bg1"/>
                </a:solidFill>
              </a:rPr>
              <a:t>Es ergeben sich andere Häufigkeitsvoraussagen. Bellsche Ungleichung → 2016 † Hier ruht der lokale Realismus.</a:t>
            </a:r>
            <a:endParaRPr lang="de-DE" smtClean="0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Quantentheorie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8"/>
            <a:ext cx="8229600" cy="4752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mtClean="0">
                <a:solidFill>
                  <a:schemeClr val="bg1"/>
                </a:solidFill>
              </a:rPr>
              <a:t>Die Dinge, die </a:t>
            </a:r>
            <a:r>
              <a:rPr lang="de-DE" b="1" smtClean="0">
                <a:solidFill>
                  <a:schemeClr val="bg1"/>
                </a:solidFill>
              </a:rPr>
              <a:t>wir</a:t>
            </a:r>
            <a:r>
              <a:rPr lang="de-DE" smtClean="0">
                <a:solidFill>
                  <a:schemeClr val="bg1"/>
                </a:solidFill>
              </a:rPr>
              <a:t> kennen sind alle sekundär, </a:t>
            </a:r>
            <a:r>
              <a:rPr lang="de-DE" b="1" smtClean="0">
                <a:solidFill>
                  <a:schemeClr val="bg1"/>
                </a:solidFill>
              </a:rPr>
              <a:t>nach</a:t>
            </a:r>
            <a:r>
              <a:rPr lang="de-DE" smtClean="0">
                <a:solidFill>
                  <a:schemeClr val="bg1"/>
                </a:solidFill>
              </a:rPr>
              <a:t> dem nichtlinearen Prozess.</a:t>
            </a:r>
          </a:p>
          <a:p>
            <a:r>
              <a:rPr lang="de-DE" smtClean="0">
                <a:solidFill>
                  <a:schemeClr val="bg1"/>
                </a:solidFill>
              </a:rPr>
              <a:t>Feynman: </a:t>
            </a:r>
            <a:r>
              <a:rPr lang="de-DE" i="1" smtClean="0">
                <a:solidFill>
                  <a:schemeClr val="bg1"/>
                </a:solidFill>
              </a:rPr>
              <a:t>niemand versteht die QT!</a:t>
            </a:r>
          </a:p>
          <a:p>
            <a:r>
              <a:rPr lang="de-DE" smtClean="0">
                <a:solidFill>
                  <a:schemeClr val="bg1"/>
                </a:solidFill>
              </a:rPr>
              <a:t>Joos: </a:t>
            </a:r>
            <a:r>
              <a:rPr lang="de-DE" i="1" smtClean="0">
                <a:solidFill>
                  <a:schemeClr val="bg1"/>
                </a:solidFill>
              </a:rPr>
              <a:t>There are no particles!</a:t>
            </a:r>
          </a:p>
          <a:p>
            <a:r>
              <a:rPr lang="de-DE" smtClean="0">
                <a:solidFill>
                  <a:schemeClr val="bg1"/>
                </a:solidFill>
              </a:rPr>
              <a:t>Baker:</a:t>
            </a:r>
            <a:r>
              <a:rPr lang="de-DE" i="1" smtClean="0">
                <a:solidFill>
                  <a:schemeClr val="bg1"/>
                </a:solidFill>
              </a:rPr>
              <a:t> Against </a:t>
            </a:r>
            <a:r>
              <a:rPr lang="de-DE" i="1" smtClean="0">
                <a:solidFill>
                  <a:srgbClr val="FF0000"/>
                </a:solidFill>
              </a:rPr>
              <a:t>f</a:t>
            </a:r>
            <a:r>
              <a:rPr lang="de-DE" i="1" smtClean="0">
                <a:solidFill>
                  <a:schemeClr val="bg1"/>
                </a:solidFill>
              </a:rPr>
              <a:t>ield interpretations of Q</a:t>
            </a:r>
            <a:r>
              <a:rPr lang="de-DE" i="1" smtClean="0">
                <a:solidFill>
                  <a:srgbClr val="FF0000"/>
                </a:solidFill>
              </a:rPr>
              <a:t>F</a:t>
            </a:r>
            <a:r>
              <a:rPr lang="de-DE" i="1" smtClean="0">
                <a:solidFill>
                  <a:schemeClr val="bg1"/>
                </a:solidFill>
              </a:rPr>
              <a:t>T</a:t>
            </a:r>
          </a:p>
          <a:p>
            <a:r>
              <a:rPr lang="de-DE" smtClean="0">
                <a:solidFill>
                  <a:schemeClr val="bg1"/>
                </a:solidFill>
              </a:rPr>
              <a:t>Dürr: </a:t>
            </a:r>
            <a:r>
              <a:rPr lang="de-DE" i="1">
                <a:solidFill>
                  <a:schemeClr val="bg1"/>
                </a:solidFill>
              </a:rPr>
              <a:t>Im Grunde gibt es Materie gar </a:t>
            </a:r>
            <a:r>
              <a:rPr lang="de-DE" i="1" smtClean="0">
                <a:solidFill>
                  <a:schemeClr val="bg1"/>
                </a:solidFill>
              </a:rPr>
              <a:t>nicht … Materie </a:t>
            </a:r>
            <a:r>
              <a:rPr lang="de-DE" i="1">
                <a:solidFill>
                  <a:schemeClr val="bg1"/>
                </a:solidFill>
              </a:rPr>
              <a:t>und Energie treten erst sekundär in Erscheinung – gewissermaßen als geronnener, erstarrter Geist</a:t>
            </a:r>
            <a:r>
              <a:rPr lang="de-DE" i="1" smtClean="0">
                <a:solidFill>
                  <a:schemeClr val="bg1"/>
                </a:solidFill>
              </a:rPr>
              <a:t>. </a:t>
            </a:r>
            <a:r>
              <a:rPr lang="de-DE" smtClean="0">
                <a:solidFill>
                  <a:schemeClr val="bg1"/>
                </a:solidFill>
              </a:rPr>
              <a:t>Und die Raumzeit?</a:t>
            </a:r>
          </a:p>
          <a:p>
            <a:r>
              <a:rPr lang="de-DE" smtClean="0">
                <a:solidFill>
                  <a:schemeClr val="bg1"/>
                </a:solidFill>
              </a:rPr>
              <a:t>Derezinski: But there is no Hamiltonian (= Energie</a:t>
            </a:r>
            <a:r>
              <a:rPr lang="de-DE" smtClean="0">
                <a:solidFill>
                  <a:schemeClr val="bg1"/>
                </a:solidFill>
              </a:rPr>
              <a:t>) in QFT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Das Messproblem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8"/>
            <a:ext cx="8229600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467544" y="1628800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Harmloser Titel für elementares Problem: wir verstehen das </a:t>
            </a:r>
            <a:r>
              <a:rPr lang="de-DE" smtClean="0">
                <a:solidFill>
                  <a:schemeClr val="bg1"/>
                </a:solidFill>
              </a:rPr>
              <a:t>Werden (den Prozess) </a:t>
            </a:r>
            <a:r>
              <a:rPr lang="de-DE" smtClean="0">
                <a:solidFill>
                  <a:schemeClr val="bg1"/>
                </a:solidFill>
              </a:rPr>
              <a:t>nicht</a:t>
            </a:r>
            <a:r>
              <a:rPr lang="de-DE" smtClean="0">
                <a:solidFill>
                  <a:schemeClr val="bg1"/>
                </a:solidFill>
              </a:rPr>
              <a:t>. Seit 100 Jahren nicht.</a:t>
            </a:r>
            <a:endParaRPr lang="de-DE" smtClean="0">
              <a:solidFill>
                <a:schemeClr val="bg1"/>
              </a:solidFill>
            </a:endParaRPr>
          </a:p>
          <a:p>
            <a:r>
              <a:rPr lang="de-DE" smtClean="0">
                <a:solidFill>
                  <a:schemeClr val="bg1"/>
                </a:solidFill>
              </a:rPr>
              <a:t>Wahrscheinlichkeitsinterpretation</a:t>
            </a:r>
          </a:p>
          <a:p>
            <a:r>
              <a:rPr lang="de-DE" smtClean="0">
                <a:solidFill>
                  <a:schemeClr val="bg1"/>
                </a:solidFill>
              </a:rPr>
              <a:t>Die Schrödingerkatze</a:t>
            </a:r>
          </a:p>
          <a:p>
            <a:r>
              <a:rPr lang="de-DE" smtClean="0">
                <a:solidFill>
                  <a:schemeClr val="bg1"/>
                </a:solidFill>
              </a:rPr>
              <a:t>Wigners Freund</a:t>
            </a:r>
          </a:p>
          <a:p>
            <a:r>
              <a:rPr lang="de-DE" smtClean="0">
                <a:solidFill>
                  <a:schemeClr val="bg1"/>
                </a:solidFill>
              </a:rPr>
              <a:t>Everetts Auswege</a:t>
            </a:r>
          </a:p>
          <a:p>
            <a:r>
              <a:rPr lang="de-DE" smtClean="0">
                <a:solidFill>
                  <a:schemeClr val="bg1"/>
                </a:solidFill>
              </a:rPr>
              <a:t>Was die Dekohärenztheorie löst und was nicht</a:t>
            </a:r>
          </a:p>
          <a:p>
            <a:r>
              <a:rPr lang="de-DE" smtClean="0">
                <a:solidFill>
                  <a:schemeClr val="bg1"/>
                </a:solidFill>
              </a:rPr>
              <a:t>Heisenbergschnitte</a:t>
            </a:r>
          </a:p>
          <a:p>
            <a:r>
              <a:rPr lang="de-DE" smtClean="0">
                <a:solidFill>
                  <a:schemeClr val="bg1"/>
                </a:solidFill>
              </a:rPr>
              <a:t>Many Minds Interpretation</a:t>
            </a:r>
          </a:p>
          <a:p>
            <a:endParaRPr lang="de-DE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Ist Masse ein falsches Konzept?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8"/>
            <a:ext cx="8229600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Massendefekte bei starker und e.m. Kraft heute messbar</a:t>
            </a:r>
          </a:p>
          <a:p>
            <a:r>
              <a:rPr lang="de-DE" smtClean="0">
                <a:solidFill>
                  <a:schemeClr val="bg1"/>
                </a:solidFill>
              </a:rPr>
              <a:t>Bewegung kann wie Masse erscheinen (siehe vorher)</a:t>
            </a:r>
          </a:p>
          <a:p>
            <a:r>
              <a:rPr lang="de-DE" smtClean="0">
                <a:solidFill>
                  <a:schemeClr val="bg1"/>
                </a:solidFill>
              </a:rPr>
              <a:t>Higgs-Mechanismus: alle Massen in Wirklichkeit Kräfte? Keine Eigenschaft von Teilen sondern Beziehung!</a:t>
            </a:r>
          </a:p>
          <a:p>
            <a:r>
              <a:rPr lang="de-DE" smtClean="0">
                <a:solidFill>
                  <a:schemeClr val="bg1"/>
                </a:solidFill>
              </a:rPr>
              <a:t>Quark- und Leptonenmassen: komplett unerklärlich krumme Zahlen. Wieviel Unbekanntes steckt dahinter?</a:t>
            </a:r>
            <a:endParaRPr lang="de-DE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Information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8"/>
            <a:ext cx="8229600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467544" y="1340769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Zeilinger</a:t>
            </a:r>
            <a:r>
              <a:rPr lang="de-DE" smtClean="0">
                <a:solidFill>
                  <a:schemeClr val="bg1"/>
                </a:solidFill>
              </a:rPr>
              <a:t>: </a:t>
            </a:r>
            <a:r>
              <a:rPr lang="de-DE" i="1">
                <a:solidFill>
                  <a:schemeClr val="bg1"/>
                </a:solidFill>
              </a:rPr>
              <a:t>Ich bin überzeugt, dass Information das fundamentale Konzept unserer Welt </a:t>
            </a:r>
            <a:r>
              <a:rPr lang="de-DE" i="1">
                <a:solidFill>
                  <a:schemeClr val="bg1"/>
                </a:solidFill>
              </a:rPr>
              <a:t>ist</a:t>
            </a:r>
            <a:r>
              <a:rPr lang="de-DE" i="1" smtClean="0">
                <a:solidFill>
                  <a:schemeClr val="bg1"/>
                </a:solidFill>
              </a:rPr>
              <a:t>.</a:t>
            </a:r>
          </a:p>
          <a:p>
            <a:r>
              <a:rPr lang="de-DE" smtClean="0">
                <a:solidFill>
                  <a:schemeClr val="bg1"/>
                </a:solidFill>
              </a:rPr>
              <a:t>Was ist eigentlich Information? Vom Bit zur Shannon-Entropie</a:t>
            </a:r>
          </a:p>
          <a:p>
            <a:r>
              <a:rPr lang="de-DE" smtClean="0">
                <a:solidFill>
                  <a:schemeClr val="bg1"/>
                </a:solidFill>
              </a:rPr>
              <a:t>Was ist eigentlich Bedeutung?</a:t>
            </a:r>
            <a:endParaRPr lang="de-DE" smtClean="0">
              <a:solidFill>
                <a:schemeClr val="bg1"/>
              </a:solidFill>
            </a:endParaRPr>
          </a:p>
          <a:p>
            <a:r>
              <a:rPr lang="de-DE" smtClean="0">
                <a:solidFill>
                  <a:schemeClr val="bg1"/>
                </a:solidFill>
              </a:rPr>
              <a:t>Ist also überall immer unendlich viel Information enthalten? Also überall gleich viel?</a:t>
            </a:r>
          </a:p>
          <a:p>
            <a:r>
              <a:rPr lang="de-DE" smtClean="0">
                <a:solidFill>
                  <a:schemeClr val="bg1"/>
                </a:solidFill>
              </a:rPr>
              <a:t>Thermodynamik: ein Fingerzeig</a:t>
            </a:r>
          </a:p>
          <a:p>
            <a:r>
              <a:rPr lang="de-DE" smtClean="0">
                <a:solidFill>
                  <a:schemeClr val="bg1"/>
                </a:solidFill>
              </a:rPr>
              <a:t>Zusammenhang zw. Q-Bits und klassischen Bits</a:t>
            </a:r>
          </a:p>
          <a:p>
            <a:r>
              <a:rPr lang="de-DE">
                <a:solidFill>
                  <a:schemeClr val="bg1"/>
                </a:solidFill>
              </a:rPr>
              <a:t>erstmals eine Obergrenze: die Bekenstein-Hawking-Entropie schwarzer Löcher</a:t>
            </a:r>
          </a:p>
          <a:p>
            <a:r>
              <a:rPr lang="de-DE" smtClean="0">
                <a:solidFill>
                  <a:schemeClr val="bg1"/>
                </a:solidFill>
              </a:rPr>
              <a:t>Kann das stimmen (Informationsparadoxon)?</a:t>
            </a:r>
            <a:endParaRPr lang="de-DE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7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854">
              <a:schemeClr val="tx1"/>
            </a:gs>
            <a:gs pos="0">
              <a:schemeClr val="tx1"/>
            </a:gs>
            <a:gs pos="21681">
              <a:schemeClr val="accent1">
                <a:lumMod val="20000"/>
                <a:lumOff val="80000"/>
              </a:schemeClr>
            </a:gs>
            <a:gs pos="78000">
              <a:schemeClr val="accent2">
                <a:lumMod val="20000"/>
                <a:lumOff val="80000"/>
              </a:schemeClr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bg1"/>
                </a:solidFill>
              </a:rPr>
              <a:t>Ontologie: was ist?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>
              <a:solidFill>
                <a:schemeClr val="bg1"/>
              </a:solidFill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467544" y="1700808"/>
            <a:ext cx="8229600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467544" y="1340769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solidFill>
                  <a:schemeClr val="bg1"/>
                </a:solidFill>
              </a:rPr>
              <a:t>QM halbklassische Theorie mit gemeinsamer Zeit → Energie &amp; Co. ist nur ein anderes Wort für das Seiende. [H,Co.] = 0. QM ist nicht der finale Maßstab!</a:t>
            </a:r>
          </a:p>
          <a:p>
            <a:r>
              <a:rPr lang="de-DE" smtClean="0">
                <a:solidFill>
                  <a:schemeClr val="bg1"/>
                </a:solidFill>
              </a:rPr>
              <a:t>QFT: Zeit ist </a:t>
            </a:r>
            <a:r>
              <a:rPr lang="de-DE" smtClean="0">
                <a:solidFill>
                  <a:schemeClr val="bg1"/>
                </a:solidFill>
              </a:rPr>
              <a:t>subjektiv, Energie auch. </a:t>
            </a:r>
            <a:r>
              <a:rPr lang="de-DE" smtClean="0">
                <a:solidFill>
                  <a:schemeClr val="bg1"/>
                </a:solidFill>
              </a:rPr>
              <a:t>Ist jetzt nur noch Werden?</a:t>
            </a:r>
          </a:p>
          <a:p>
            <a:r>
              <a:rPr lang="de-DE" smtClean="0">
                <a:solidFill>
                  <a:schemeClr val="bg1"/>
                </a:solidFill>
              </a:rPr>
              <a:t>Gesetze des Wandels scheinen da zu sein (ohne Gesetz keine Struktur)</a:t>
            </a:r>
          </a:p>
          <a:p>
            <a:r>
              <a:rPr lang="de-DE" smtClean="0">
                <a:solidFill>
                  <a:schemeClr val="bg1"/>
                </a:solidFill>
              </a:rPr>
              <a:t>Symmetrien (sehr strenge Gesetze)</a:t>
            </a:r>
          </a:p>
          <a:p>
            <a:r>
              <a:rPr lang="de-DE" smtClean="0">
                <a:solidFill>
                  <a:schemeClr val="bg1"/>
                </a:solidFill>
              </a:rPr>
              <a:t>Q-Bits als Ersatz für die klassischen Lego-Bausteine?</a:t>
            </a:r>
          </a:p>
          <a:p>
            <a:r>
              <a:rPr lang="de-DE" smtClean="0">
                <a:solidFill>
                  <a:schemeClr val="bg1"/>
                </a:solidFill>
              </a:rPr>
              <a:t>Bewusstsein und der Pfeil der Zeit</a:t>
            </a:r>
          </a:p>
          <a:p>
            <a:r>
              <a:rPr lang="de-DE" smtClean="0">
                <a:solidFill>
                  <a:schemeClr val="bg1"/>
                </a:solidFill>
              </a:rPr>
              <a:t>Lust, Schmerz, Liebe, Hass und Wille</a:t>
            </a:r>
          </a:p>
          <a:p>
            <a:r>
              <a:rPr lang="de-DE" smtClean="0">
                <a:solidFill>
                  <a:schemeClr val="bg1"/>
                </a:solidFill>
              </a:rPr>
              <a:t>Es gibt keine getrennten Dinge. Die Welt besteht nicht aus Dingen. Ihr seid alle dasselbe Ding. Geburt und Tod sind Illusion.</a:t>
            </a:r>
          </a:p>
        </p:txBody>
      </p:sp>
    </p:spTree>
    <p:extLst>
      <p:ext uri="{BB962C8B-B14F-4D97-AF65-F5344CB8AC3E}">
        <p14:creationId xmlns:p14="http://schemas.microsoft.com/office/powerpoint/2010/main" val="27326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mtClean="0"/>
              <a:t>Heisenberg:</a:t>
            </a:r>
            <a:r>
              <a:rPr lang="de-DE" i="1" smtClean="0"/>
              <a:t> Bei </a:t>
            </a:r>
            <a:r>
              <a:rPr lang="de-DE" i="1"/>
              <a:t>diesen kleinsten Lebewesen aber wird die Frage, ob sie aus lebendiger oder toter Materie bestehen, unentscheidbar. Man kann dies so ausdrücken, daß es überhaupt nur lebendige Materie gebe</a:t>
            </a:r>
            <a:r>
              <a:rPr lang="de-DE" i="1"/>
              <a:t>; </a:t>
            </a:r>
            <a:r>
              <a:rPr lang="de-DE" i="1" smtClean="0"/>
              <a:t>...</a:t>
            </a:r>
          </a:p>
          <a:p>
            <a:r>
              <a:rPr lang="de-DE" smtClean="0"/>
              <a:t>Dürr</a:t>
            </a:r>
            <a:r>
              <a:rPr lang="de-DE" i="1" smtClean="0"/>
              <a:t>: </a:t>
            </a:r>
            <a:r>
              <a:rPr lang="de-DE" i="1"/>
              <a:t>Dass ein Tisch im Grunde auch lebendig ist, bemerken wir nicht, weil wir ihn nur vergröbert betrachten und damit vereinfacht </a:t>
            </a:r>
            <a:r>
              <a:rPr lang="de-DE" i="1"/>
              <a:t>sehen</a:t>
            </a:r>
            <a:r>
              <a:rPr lang="de-DE" i="1" smtClean="0"/>
              <a:t>.</a:t>
            </a:r>
          </a:p>
          <a:p>
            <a:r>
              <a:rPr lang="de-DE" smtClean="0"/>
              <a:t>Der umgangssprachliche Begriff von Leben bedeutet eine willkürliche Grenzziehung. Enstehung von lebender aus toter Materie wäre wieder „creatio ex nihilo“. Materie ist eine sekundäre Erscheinung, darunter liegt das Lebendige - immer und überall.</a:t>
            </a:r>
            <a:r>
              <a:rPr lang="de-DE" smtClean="0"/>
              <a:t/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Erkenntnistheorie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Was versteht man unter „naivem Realismus“?</a:t>
            </a:r>
          </a:p>
          <a:p>
            <a:r>
              <a:rPr lang="de-DE" smtClean="0"/>
              <a:t>Warnungen aus der Erkenntnistheorie: Höhlengleichnis, Schopenhauers Welt als Wille und </a:t>
            </a:r>
            <a:r>
              <a:rPr lang="de-DE" b="1" smtClean="0"/>
              <a:t>Vorstellung</a:t>
            </a:r>
            <a:endParaRPr lang="de-DE" b="1"/>
          </a:p>
          <a:p>
            <a:r>
              <a:rPr lang="de-DE" smtClean="0"/>
              <a:t>Descartes unerschütterliches Fundament: cogito ergo sum (und der Fluss der Zeit?). Nennen wir es mal </a:t>
            </a:r>
            <a:r>
              <a:rPr lang="de-DE" i="1" smtClean="0"/>
              <a:t>Bewusstsein</a:t>
            </a:r>
            <a:r>
              <a:rPr lang="de-DE" smtClean="0"/>
              <a:t>.</a:t>
            </a:r>
          </a:p>
          <a:p>
            <a:r>
              <a:rPr lang="de-DE" smtClean="0"/>
              <a:t>Weiter mit der Warnung von Jesus im Ohr: „</a:t>
            </a:r>
            <a:r>
              <a:rPr lang="de-DE" i="1" smtClean="0"/>
              <a:t>Wahrlich</a:t>
            </a:r>
            <a:r>
              <a:rPr lang="de-DE" i="1"/>
              <a:t>, ich sage euch, wenn ihr nicht umkehret und werdet wie die Kindlein, so werdet ihr nicht in das Reich der Himmel eingehen</a:t>
            </a:r>
            <a:r>
              <a:rPr lang="de-DE" i="1" smtClean="0"/>
              <a:t>.“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3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de-DE" smtClean="0"/>
              <a:t>Auf unserem Planeten gibt es überall Organismen: in der Tiefsee, in Wüsten, unterm ewigen Eis, in Höhlen, in der Luft.</a:t>
            </a:r>
          </a:p>
          <a:p>
            <a:r>
              <a:rPr lang="de-DE" smtClean="0"/>
              <a:t>Leider wissen wir nix dergleichen über andere Planeten.</a:t>
            </a:r>
          </a:p>
          <a:p>
            <a:r>
              <a:rPr lang="de-DE" smtClean="0"/>
              <a:t>Die Zahl der entdeckten Exoplaneten steigt rasant, damit die Wahrscheinlichkeit für Außerirdische Zivilisationen.</a:t>
            </a:r>
          </a:p>
          <a:p>
            <a:r>
              <a:rPr lang="de-DE" smtClean="0"/>
              <a:t>Wenn es Außerirdische gibt, warum fliegt nicht täglich ein Raumschiff an der Erde vorbei?</a:t>
            </a:r>
          </a:p>
          <a:p>
            <a:pPr lvl="1"/>
            <a:r>
              <a:rPr lang="de-DE" smtClean="0"/>
              <a:t>wir sind die einzigen?</a:t>
            </a:r>
          </a:p>
          <a:p>
            <a:pPr lvl="1"/>
            <a:r>
              <a:rPr lang="de-DE" smtClean="0"/>
              <a:t>wir sind die ersten, also auch wieder die einzigen?</a:t>
            </a:r>
          </a:p>
          <a:p>
            <a:pPr lvl="1"/>
            <a:r>
              <a:rPr lang="de-DE" smtClean="0"/>
              <a:t>es macht keinen Sinn für sie? </a:t>
            </a:r>
            <a:r>
              <a:rPr lang="de-DE" b="1" smtClean="0"/>
              <a:t>Warum nicht?</a:t>
            </a:r>
          </a:p>
          <a:p>
            <a:pPr lvl="1"/>
            <a:r>
              <a:rPr lang="de-DE" smtClean="0"/>
              <a:t>warum macht es für uns dann Sinn?</a:t>
            </a:r>
          </a:p>
          <a:p>
            <a:pPr lvl="1"/>
            <a:r>
              <a:rPr lang="de-DE" smtClean="0"/>
              <a:t>sie sind delokalisiert und längst überall da?</a:t>
            </a:r>
            <a:r>
              <a:rPr lang="de-DE" smtClean="0"/>
              <a:t/>
            </a:r>
            <a:br>
              <a:rPr lang="de-DE" smtClean="0"/>
            </a:br>
            <a:endParaRPr lang="de-DE" smtClean="0"/>
          </a:p>
          <a:p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Science Fiction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5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Weiterführende Literatur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mtClean="0"/>
              <a:t>kommt noch …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405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Demontage der Ich-Vorstellung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r>
              <a:rPr lang="de-DE" sz="2400" smtClean="0"/>
              <a:t>Das räumliche Abgrenzungsproblem: wo höre ich auf? Welche Bakterien gehören noch zu mir und welche nicht?</a:t>
            </a:r>
          </a:p>
          <a:p>
            <a:r>
              <a:rPr lang="de-DE" sz="2400" smtClean="0"/>
              <a:t>Das zeitliche Abgrenzungsproblem: bin ich wirklich geboren worden oder habe ich mich allmählich herauskristallisiert? Wieviele Ichs ist ein Säugling? Null?</a:t>
            </a:r>
          </a:p>
          <a:p>
            <a:r>
              <a:rPr lang="de-DE" sz="2400" smtClean="0"/>
              <a:t>Multiple Persönlichkeiten: warum sollen sie Gestörte sein?</a:t>
            </a:r>
          </a:p>
          <a:p>
            <a:r>
              <a:rPr lang="de-DE" sz="2400" smtClean="0"/>
              <a:t>Zeitliche Abgrenzung am Ende: </a:t>
            </a:r>
            <a:r>
              <a:rPr lang="de-DE" sz="2400" i="1" smtClean="0"/>
              <a:t>„</a:t>
            </a:r>
            <a:r>
              <a:rPr lang="de-DE" sz="2400" i="1"/>
              <a:t>Sage uns, wie unser Ende sein wird</a:t>
            </a:r>
            <a:r>
              <a:rPr lang="de-DE" sz="2400" i="1" smtClean="0"/>
              <a:t>.“ Jesus </a:t>
            </a:r>
            <a:r>
              <a:rPr lang="de-DE" sz="2400" i="1"/>
              <a:t>sprach: „Habt ihr denn schon den Anfang entdeckt, daß ihr nach </a:t>
            </a:r>
            <a:r>
              <a:rPr lang="de-DE" sz="2400" i="1" smtClean="0"/>
              <a:t>dem Ende </a:t>
            </a:r>
            <a:r>
              <a:rPr lang="de-DE" sz="2400" i="1"/>
              <a:t>fragt? Denn dort, wo der Anfang ist, dort wird auch das Ende </a:t>
            </a:r>
            <a:r>
              <a:rPr lang="de-DE" sz="2400" i="1" smtClean="0"/>
              <a:t>sein. Selig</a:t>
            </a:r>
            <a:r>
              <a:rPr lang="de-DE" sz="2400" i="1"/>
              <a:t>, wer am Anfang stehen wird, und er wird das Ende erkennen und den</a:t>
            </a:r>
            <a:r>
              <a:rPr lang="de-DE" sz="2400"/>
              <a:t/>
            </a:r>
            <a:br>
              <a:rPr lang="de-DE" sz="2400"/>
            </a:br>
            <a:r>
              <a:rPr lang="de-DE" sz="2400" i="1"/>
              <a:t>Tod nicht schmecken</a:t>
            </a:r>
            <a:r>
              <a:rPr lang="de-DE" sz="2400" i="1" smtClean="0"/>
              <a:t>.“</a:t>
            </a:r>
          </a:p>
          <a:p>
            <a:r>
              <a:rPr lang="de-DE" sz="2400" smtClean="0"/>
              <a:t>Entsteht Geist aus Lego-Bausteinen? „creatio ex nihilo“?</a:t>
            </a:r>
          </a:p>
        </p:txBody>
      </p:sp>
    </p:spTree>
    <p:extLst>
      <p:ext uri="{BB962C8B-B14F-4D97-AF65-F5344CB8AC3E}">
        <p14:creationId xmlns:p14="http://schemas.microsoft.com/office/powerpoint/2010/main" val="10150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 Rolle der Wortsprache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mtClean="0"/>
              <a:t>Synchronisation von menschlichem Verhalten</a:t>
            </a:r>
          </a:p>
          <a:p>
            <a:r>
              <a:rPr lang="de-DE" smtClean="0"/>
              <a:t>Erzeugt Information durch ihr zerhackendes Schubladenprinzip. Aber Heraklit mahnt: </a:t>
            </a:r>
            <a:r>
              <a:rPr lang="de-DE" i="1" smtClean="0"/>
              <a:t>Man kann nicht zweimal in denselben Fluss steigen.</a:t>
            </a:r>
          </a:p>
          <a:p>
            <a:r>
              <a:rPr lang="de-DE" smtClean="0"/>
              <a:t>Sie ist pragmatisch. Dürr: </a:t>
            </a:r>
            <a:r>
              <a:rPr lang="de-DE" i="1"/>
              <a:t>Ich nenne daher unsere Umgangssprache gerne die „Apfel-Pflück-Sprache</a:t>
            </a:r>
            <a:r>
              <a:rPr lang="de-DE" i="1" smtClean="0"/>
              <a:t>“.</a:t>
            </a:r>
          </a:p>
          <a:p>
            <a:r>
              <a:rPr lang="de-DE" smtClean="0"/>
              <a:t>Sie ist nicht zum Zweck der Erkenntnisfindung erfunden worden, sondern zum Überleben. Deswegen vertrauen wir ihr so sehr.</a:t>
            </a:r>
          </a:p>
          <a:p>
            <a:r>
              <a:rPr lang="de-DE" smtClean="0"/>
              <a:t>Wenn sie nicht zur Wirklichkeit passen sollte, wäre sie ein Schleier (</a:t>
            </a:r>
            <a:r>
              <a:rPr lang="de-DE" i="1" smtClean="0"/>
              <a:t>maya</a:t>
            </a:r>
            <a:r>
              <a:rPr lang="de-DE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816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Das Mysterium von Lust &amp; Schmerz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Bewusstsein kein Problem, ist halt einfach da</a:t>
            </a:r>
          </a:p>
          <a:p>
            <a:r>
              <a:rPr lang="de-DE" smtClean="0"/>
              <a:t>Empfindungen, Erscheinungen vor dem Bewusstsein: kein Problem</a:t>
            </a:r>
          </a:p>
          <a:p>
            <a:r>
              <a:rPr lang="de-DE" smtClean="0"/>
              <a:t>Warum sind aber manche davon Lust und andere Schmerz? </a:t>
            </a:r>
          </a:p>
          <a:p>
            <a:r>
              <a:rPr lang="de-DE" smtClean="0"/>
              <a:t>Wieso für den einen dies Lust und für den anderen dies Schmerz? </a:t>
            </a:r>
          </a:p>
          <a:p>
            <a:r>
              <a:rPr lang="de-DE" smtClean="0"/>
              <a:t>Wieso heute Lust und morgen dasselbe Schmerz?</a:t>
            </a:r>
          </a:p>
          <a:p>
            <a:r>
              <a:rPr lang="de-DE" smtClean="0"/>
              <a:t>Dadurch wird der Wille geleitet.</a:t>
            </a:r>
          </a:p>
        </p:txBody>
      </p:sp>
    </p:spTree>
    <p:extLst>
      <p:ext uri="{BB962C8B-B14F-4D97-AF65-F5344CB8AC3E}">
        <p14:creationId xmlns:p14="http://schemas.microsoft.com/office/powerpoint/2010/main" val="22618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Freunde sind schlecht?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Die stabilisierende Wirkung der sozialen Umgebung</a:t>
            </a:r>
          </a:p>
          <a:p>
            <a:r>
              <a:rPr lang="de-DE" smtClean="0"/>
              <a:t>Die Verzweiflung des Einsamen: wenn niemand da ist, der einen bestätigt</a:t>
            </a:r>
          </a:p>
          <a:p>
            <a:r>
              <a:rPr lang="de-DE" smtClean="0"/>
              <a:t>Praxis im alten Indien: gehe in den Wald!</a:t>
            </a:r>
          </a:p>
          <a:p>
            <a:r>
              <a:rPr lang="de-DE" smtClean="0"/>
              <a:t>Gute Bücher sind auch Freunde</a:t>
            </a:r>
          </a:p>
          <a:p>
            <a:r>
              <a:rPr lang="de-DE" smtClean="0"/>
              <a:t>Wieso Genies und Wahnsinnige verwechselbar sind</a:t>
            </a:r>
          </a:p>
          <a:p>
            <a:r>
              <a:rPr lang="de-DE" smtClean="0"/>
              <a:t>Am Ende: der Altersstarrsinn</a:t>
            </a:r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620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 Formung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mtClean="0"/>
              <a:t>Die Tautologie: eine Form, die durch ihr Dasein die Wahrscheinlichkeit für die Entstehung ähnlicher Formen erhöht, erscheint uns in ähnlicher Form häufiger (dann lohnt sich dafür </a:t>
            </a:r>
            <a:r>
              <a:rPr lang="de-DE" smtClean="0"/>
              <a:t>ein eigener Begriff</a:t>
            </a:r>
            <a:r>
              <a:rPr lang="de-DE" smtClean="0"/>
              <a:t>).</a:t>
            </a:r>
          </a:p>
          <a:p>
            <a:r>
              <a:rPr lang="de-DE" smtClean="0"/>
              <a:t>Darwinismus, Sozialdarwinismus</a:t>
            </a:r>
          </a:p>
          <a:p>
            <a:r>
              <a:rPr lang="de-DE" smtClean="0"/>
              <a:t>Pflanzen, Tiere, Gruppen, Vereine, Staaten, Bräuche, Gesetze, Software</a:t>
            </a:r>
          </a:p>
          <a:p>
            <a:r>
              <a:rPr lang="de-DE" smtClean="0"/>
              <a:t>Endliche </a:t>
            </a:r>
            <a:r>
              <a:rPr lang="de-DE" smtClean="0"/>
              <a:t>Ressourcen </a:t>
            </a:r>
            <a:r>
              <a:rPr lang="de-DE"/>
              <a:t>→</a:t>
            </a:r>
            <a:r>
              <a:rPr lang="de-DE" smtClean="0"/>
              <a:t> Kampf, Kooperation</a:t>
            </a:r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7849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Ethik - was sollen wir tun?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Die Bedeutung solcher Worte: gut, schlecht, schön, häßlich</a:t>
            </a:r>
          </a:p>
          <a:p>
            <a:r>
              <a:rPr lang="de-DE" smtClean="0"/>
              <a:t>Der Wille der verschiedener Formen: Steine (Schopenhauer, Animismus), Bakterien, …, Staaten. Daraus die verschiedenen gut &amp; schlecht und die ziellosen Diskussionen.</a:t>
            </a:r>
          </a:p>
          <a:p>
            <a:r>
              <a:rPr lang="de-DE" smtClean="0"/>
              <a:t>Kategorischer Imperativ/goldene Regel als Antwort?</a:t>
            </a:r>
          </a:p>
          <a:p>
            <a:r>
              <a:rPr lang="de-DE" smtClean="0"/>
              <a:t>Der Sinn des Lebens</a:t>
            </a:r>
          </a:p>
          <a:p>
            <a:r>
              <a:rPr lang="de-DE" smtClean="0"/>
              <a:t>Die Lösung der Theodizee: Verwechslung mit Gott</a:t>
            </a:r>
          </a:p>
          <a:p>
            <a:r>
              <a:rPr lang="de-DE" smtClean="0"/>
              <a:t>Als Trost: die vorübergehenden Augenblicke der Liebe</a:t>
            </a:r>
          </a:p>
        </p:txBody>
      </p:sp>
    </p:spTree>
    <p:extLst>
      <p:ext uri="{BB962C8B-B14F-4D97-AF65-F5344CB8AC3E}">
        <p14:creationId xmlns:p14="http://schemas.microsoft.com/office/powerpoint/2010/main" val="15415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 Schleier (z.T. Wdh.)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mtClean="0"/>
          </a:p>
          <a:p>
            <a:endParaRPr lang="de-DE" smtClean="0"/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mtClean="0"/>
              <a:t>Der weite Weg vom Ereignis bis zur Empfindung. Waches Erleben ist auch nur ein Traum.</a:t>
            </a:r>
          </a:p>
          <a:p>
            <a:pPr marL="514350" indent="-514350">
              <a:buFont typeface="+mj-lt"/>
              <a:buAutoNum type="arabicPeriod"/>
            </a:pPr>
            <a:r>
              <a:rPr lang="de-DE"/>
              <a:t>Der leibliche </a:t>
            </a:r>
            <a:r>
              <a:rPr lang="de-DE" smtClean="0"/>
              <a:t>Wille will nicht erkennen sondern die Form bewahren.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Die Freunde</a:t>
            </a:r>
            <a:endParaRPr lang="de-DE"/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Die Wortsprache</a:t>
            </a:r>
          </a:p>
          <a:p>
            <a:pPr marL="514350" indent="-514350">
              <a:buFont typeface="+mj-lt"/>
              <a:buAutoNum type="arabicPeriod"/>
            </a:pPr>
            <a:r>
              <a:rPr lang="de-DE" i="1" smtClean="0"/>
              <a:t>Neu</a:t>
            </a:r>
            <a:r>
              <a:rPr lang="de-DE" smtClean="0"/>
              <a:t>: die Digitalisierung / digitale Demenz</a:t>
            </a:r>
            <a:br>
              <a:rPr lang="de-DE" smtClean="0"/>
            </a:br>
            <a:r>
              <a:rPr lang="de-DE" smtClean="0"/>
              <a:t>Nur das darf in die digitale Welt, was von unserem kleinen Verstand erfasst werden kann.</a:t>
            </a:r>
            <a:r>
              <a:rPr lang="de-DE"/>
              <a:t/>
            </a:r>
            <a:br>
              <a:rPr lang="de-DE"/>
            </a:br>
            <a:r>
              <a:rPr lang="de-DE" smtClean="0"/>
              <a:t>Dient wieder der Formung, nicht der Erkenntnis.</a:t>
            </a:r>
          </a:p>
        </p:txBody>
      </p:sp>
    </p:spTree>
    <p:extLst>
      <p:ext uri="{BB962C8B-B14F-4D97-AF65-F5344CB8AC3E}">
        <p14:creationId xmlns:p14="http://schemas.microsoft.com/office/powerpoint/2010/main" val="31351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,2205"/>
  <p:tag name="ORIGINALWIDTH" val="782,1523"/>
  <p:tag name="LATEXADDIN" val="\documentclass{article}&#10;\usepackage{amsmath}&#10;\pagestyle{empty}&#10;\begin{document}&#10;&#10;\(E = \frac{m_0 c^2}{\sqrt{1 - (v/c)^2}} \)&#10;&#10;&#10;\end{document}"/>
  <p:tag name="IGUANATEXSIZE" val="20"/>
  <p:tag name="IGUANATEXCURSOR" val="10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Microsoft Office PowerPoint</Application>
  <PresentationFormat>Bildschirmpräsentation (4:3)</PresentationFormat>
  <Paragraphs>136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Philosophie</vt:lpstr>
      <vt:lpstr>Erkenntnistheorie</vt:lpstr>
      <vt:lpstr>Demontage der Ich-Vorstellung</vt:lpstr>
      <vt:lpstr>Die Rolle der Wortsprache</vt:lpstr>
      <vt:lpstr>Das Mysterium von Lust &amp; Schmerz</vt:lpstr>
      <vt:lpstr>Freunde sind schlecht?</vt:lpstr>
      <vt:lpstr>Die Formung</vt:lpstr>
      <vt:lpstr>Ethik - was sollen wir tun?</vt:lpstr>
      <vt:lpstr>Die Schleier (z.T. Wdh.)</vt:lpstr>
      <vt:lpstr>Mechanik</vt:lpstr>
      <vt:lpstr>Relativitätstheorie</vt:lpstr>
      <vt:lpstr> </vt:lpstr>
      <vt:lpstr>Quantentheorie</vt:lpstr>
      <vt:lpstr>Quantentheorie</vt:lpstr>
      <vt:lpstr>Das Messproblem</vt:lpstr>
      <vt:lpstr>Ist Masse ein falsches Konzept?</vt:lpstr>
      <vt:lpstr>Information</vt:lpstr>
      <vt:lpstr>Ontologie: was ist?</vt:lpstr>
      <vt:lpstr>Leben</vt:lpstr>
      <vt:lpstr>Science Fiction</vt:lpstr>
      <vt:lpstr>Weiterführende Literatur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514</cp:revision>
  <dcterms:created xsi:type="dcterms:W3CDTF">2017-01-04T17:26:13Z</dcterms:created>
  <dcterms:modified xsi:type="dcterms:W3CDTF">2017-01-16T21:20:28Z</dcterms:modified>
</cp:coreProperties>
</file>