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C70D1-C422-4937-8756-B31F37B75ED1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33EDF99-7357-4613-947D-479EA17358A9}">
      <dgm:prSet phldrT="[Text]"/>
      <dgm:spPr/>
      <dgm:t>
        <a:bodyPr/>
        <a:lstStyle/>
        <a:p>
          <a:r>
            <a:rPr lang="de-DE" dirty="0" smtClean="0"/>
            <a:t>Kommerzielle Systeme</a:t>
          </a:r>
          <a:endParaRPr lang="de-DE" dirty="0"/>
        </a:p>
      </dgm:t>
    </dgm:pt>
    <dgm:pt modelId="{82798CC5-F90E-4BAF-BA67-78718AF58E1D}" type="parTrans" cxnId="{36B66F26-4FBC-4801-A003-B8B101F9DCAF}">
      <dgm:prSet/>
      <dgm:spPr/>
      <dgm:t>
        <a:bodyPr/>
        <a:lstStyle/>
        <a:p>
          <a:endParaRPr lang="de-DE"/>
        </a:p>
      </dgm:t>
    </dgm:pt>
    <dgm:pt modelId="{B9BBA250-3E78-4C9F-A5FE-DE83039B7BDA}" type="sibTrans" cxnId="{36B66F26-4FBC-4801-A003-B8B101F9DCAF}">
      <dgm:prSet/>
      <dgm:spPr/>
      <dgm:t>
        <a:bodyPr/>
        <a:lstStyle/>
        <a:p>
          <a:endParaRPr lang="de-DE"/>
        </a:p>
      </dgm:t>
    </dgm:pt>
    <dgm:pt modelId="{B0695B61-9CA5-4F61-B273-F330894E330F}">
      <dgm:prSet phldrT="[Text]"/>
      <dgm:spPr/>
      <dgm:t>
        <a:bodyPr/>
        <a:lstStyle/>
        <a:p>
          <a:r>
            <a:rPr lang="de-DE" dirty="0" err="1" smtClean="0"/>
            <a:t>Pipettierstation</a:t>
          </a:r>
          <a:r>
            <a:rPr lang="de-DE" dirty="0" smtClean="0"/>
            <a:t> mit </a:t>
          </a:r>
          <a:r>
            <a:rPr lang="de-DE" dirty="0" err="1" smtClean="0"/>
            <a:t>Fluorometer</a:t>
          </a:r>
          <a:endParaRPr lang="de-DE" dirty="0"/>
        </a:p>
      </dgm:t>
    </dgm:pt>
    <dgm:pt modelId="{9D031F37-11A9-43A6-9FD2-C342E6A49E9B}" type="parTrans" cxnId="{F4F003A7-EF91-4D02-B9AD-A83675EED224}">
      <dgm:prSet/>
      <dgm:spPr/>
      <dgm:t>
        <a:bodyPr/>
        <a:lstStyle/>
        <a:p>
          <a:endParaRPr lang="de-DE"/>
        </a:p>
      </dgm:t>
    </dgm:pt>
    <dgm:pt modelId="{52F27891-9352-4F61-BF44-E0BADA9BC0FA}" type="sibTrans" cxnId="{F4F003A7-EF91-4D02-B9AD-A83675EED224}">
      <dgm:prSet/>
      <dgm:spPr/>
      <dgm:t>
        <a:bodyPr/>
        <a:lstStyle/>
        <a:p>
          <a:endParaRPr lang="de-DE"/>
        </a:p>
      </dgm:t>
    </dgm:pt>
    <dgm:pt modelId="{8E1070C6-E652-4AA5-9ECE-4286100E6302}">
      <dgm:prSet phldrT="[Text]"/>
      <dgm:spPr/>
      <dgm:t>
        <a:bodyPr/>
        <a:lstStyle/>
        <a:p>
          <a:r>
            <a:rPr lang="de-DE" dirty="0" smtClean="0"/>
            <a:t>Feste Versuchsstrecke</a:t>
          </a:r>
          <a:endParaRPr lang="de-DE" dirty="0"/>
        </a:p>
      </dgm:t>
    </dgm:pt>
    <dgm:pt modelId="{DD177496-F8A5-4358-B40C-D024F52A7007}" type="parTrans" cxnId="{4738D3D5-7013-4C67-B0C1-900CA6A0984D}">
      <dgm:prSet/>
      <dgm:spPr/>
      <dgm:t>
        <a:bodyPr/>
        <a:lstStyle/>
        <a:p>
          <a:endParaRPr lang="de-DE"/>
        </a:p>
      </dgm:t>
    </dgm:pt>
    <dgm:pt modelId="{9CEDDE66-0CD4-4997-A42E-40BE7318C923}" type="sibTrans" cxnId="{4738D3D5-7013-4C67-B0C1-900CA6A0984D}">
      <dgm:prSet/>
      <dgm:spPr/>
      <dgm:t>
        <a:bodyPr/>
        <a:lstStyle/>
        <a:p>
          <a:endParaRPr lang="de-DE"/>
        </a:p>
      </dgm:t>
    </dgm:pt>
    <dgm:pt modelId="{FA0371C2-D8EB-4277-9352-22D6C8ED44B8}">
      <dgm:prSet phldrT="[Text]"/>
      <dgm:spPr/>
      <dgm:t>
        <a:bodyPr/>
        <a:lstStyle/>
        <a:p>
          <a:r>
            <a:rPr lang="de-DE" dirty="0" smtClean="0"/>
            <a:t>Proprietäre Hardware</a:t>
          </a:r>
          <a:endParaRPr lang="de-DE" dirty="0"/>
        </a:p>
      </dgm:t>
    </dgm:pt>
    <dgm:pt modelId="{E4065EC1-F25B-4B65-98D2-48C31AED39C5}" type="parTrans" cxnId="{8D4C70FE-D530-4040-82C6-95C70888CA58}">
      <dgm:prSet/>
      <dgm:spPr/>
      <dgm:t>
        <a:bodyPr/>
        <a:lstStyle/>
        <a:p>
          <a:endParaRPr lang="de-DE"/>
        </a:p>
      </dgm:t>
    </dgm:pt>
    <dgm:pt modelId="{72314F5E-6FAD-4A9B-A2E8-A476F1CE5BB6}" type="sibTrans" cxnId="{8D4C70FE-D530-4040-82C6-95C70888CA58}">
      <dgm:prSet/>
      <dgm:spPr/>
      <dgm:t>
        <a:bodyPr/>
        <a:lstStyle/>
        <a:p>
          <a:endParaRPr lang="de-DE"/>
        </a:p>
      </dgm:t>
    </dgm:pt>
    <dgm:pt modelId="{53659367-77C1-41CE-8A82-19C7D06DED1B}" type="pres">
      <dgm:prSet presAssocID="{FFDC70D1-C422-4937-8756-B31F37B75ED1}" presName="compositeShape" presStyleCnt="0">
        <dgm:presLayoutVars>
          <dgm:dir/>
          <dgm:resizeHandles/>
        </dgm:presLayoutVars>
      </dgm:prSet>
      <dgm:spPr/>
    </dgm:pt>
    <dgm:pt modelId="{AF1EDDDE-10DC-4C47-8032-6FAF72B18FE2}" type="pres">
      <dgm:prSet presAssocID="{FFDC70D1-C422-4937-8756-B31F37B75ED1}" presName="pyramid" presStyleLbl="node1" presStyleIdx="0" presStyleCnt="1"/>
      <dgm:spPr/>
    </dgm:pt>
    <dgm:pt modelId="{ED45B37A-D434-4662-93C5-F0BB7DD103BC}" type="pres">
      <dgm:prSet presAssocID="{FFDC70D1-C422-4937-8756-B31F37B75ED1}" presName="theList" presStyleCnt="0"/>
      <dgm:spPr/>
    </dgm:pt>
    <dgm:pt modelId="{C02FF769-34A6-470C-88FB-9CEE8F4B9317}" type="pres">
      <dgm:prSet presAssocID="{533EDF99-7357-4613-947D-479EA17358A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255150-1B0D-404F-B11D-120BED567032}" type="pres">
      <dgm:prSet presAssocID="{533EDF99-7357-4613-947D-479EA17358A9}" presName="aSpace" presStyleCnt="0"/>
      <dgm:spPr/>
    </dgm:pt>
    <dgm:pt modelId="{135BAFD2-8D97-4771-A292-02343B7BEBD6}" type="pres">
      <dgm:prSet presAssocID="{B0695B61-9CA5-4F61-B273-F330894E330F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962032-DC15-4728-B6D9-F5ABA6D32303}" type="pres">
      <dgm:prSet presAssocID="{B0695B61-9CA5-4F61-B273-F330894E330F}" presName="aSpace" presStyleCnt="0"/>
      <dgm:spPr/>
    </dgm:pt>
    <dgm:pt modelId="{47292459-EEA3-4F62-9234-1314D6CF2A78}" type="pres">
      <dgm:prSet presAssocID="{8E1070C6-E652-4AA5-9ECE-4286100E6302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3062C0-C857-4781-AD90-95BA2F1F96F6}" type="pres">
      <dgm:prSet presAssocID="{8E1070C6-E652-4AA5-9ECE-4286100E6302}" presName="aSpace" presStyleCnt="0"/>
      <dgm:spPr/>
    </dgm:pt>
    <dgm:pt modelId="{9B54EE5C-79EF-4173-B478-59AA8236CEFE}" type="pres">
      <dgm:prSet presAssocID="{FA0371C2-D8EB-4277-9352-22D6C8ED44B8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7B0167B-6039-41CF-8CB8-61589C919A94}" type="pres">
      <dgm:prSet presAssocID="{FA0371C2-D8EB-4277-9352-22D6C8ED44B8}" presName="aSpace" presStyleCnt="0"/>
      <dgm:spPr/>
    </dgm:pt>
  </dgm:ptLst>
  <dgm:cxnLst>
    <dgm:cxn modelId="{A9078705-C91E-4214-AC70-DE86D9C15583}" type="presOf" srcId="{533EDF99-7357-4613-947D-479EA17358A9}" destId="{C02FF769-34A6-470C-88FB-9CEE8F4B9317}" srcOrd="0" destOrd="0" presId="urn:microsoft.com/office/officeart/2005/8/layout/pyramid2"/>
    <dgm:cxn modelId="{4738D3D5-7013-4C67-B0C1-900CA6A0984D}" srcId="{FFDC70D1-C422-4937-8756-B31F37B75ED1}" destId="{8E1070C6-E652-4AA5-9ECE-4286100E6302}" srcOrd="2" destOrd="0" parTransId="{DD177496-F8A5-4358-B40C-D024F52A7007}" sibTransId="{9CEDDE66-0CD4-4997-A42E-40BE7318C923}"/>
    <dgm:cxn modelId="{420C0068-08BB-4F8C-A028-595B222CECAD}" type="presOf" srcId="{FFDC70D1-C422-4937-8756-B31F37B75ED1}" destId="{53659367-77C1-41CE-8A82-19C7D06DED1B}" srcOrd="0" destOrd="0" presId="urn:microsoft.com/office/officeart/2005/8/layout/pyramid2"/>
    <dgm:cxn modelId="{8D4C70FE-D530-4040-82C6-95C70888CA58}" srcId="{FFDC70D1-C422-4937-8756-B31F37B75ED1}" destId="{FA0371C2-D8EB-4277-9352-22D6C8ED44B8}" srcOrd="3" destOrd="0" parTransId="{E4065EC1-F25B-4B65-98D2-48C31AED39C5}" sibTransId="{72314F5E-6FAD-4A9B-A2E8-A476F1CE5BB6}"/>
    <dgm:cxn modelId="{179A6B16-6504-4635-BFCD-00F00EDB47E0}" type="presOf" srcId="{8E1070C6-E652-4AA5-9ECE-4286100E6302}" destId="{47292459-EEA3-4F62-9234-1314D6CF2A78}" srcOrd="0" destOrd="0" presId="urn:microsoft.com/office/officeart/2005/8/layout/pyramid2"/>
    <dgm:cxn modelId="{36B66F26-4FBC-4801-A003-B8B101F9DCAF}" srcId="{FFDC70D1-C422-4937-8756-B31F37B75ED1}" destId="{533EDF99-7357-4613-947D-479EA17358A9}" srcOrd="0" destOrd="0" parTransId="{82798CC5-F90E-4BAF-BA67-78718AF58E1D}" sibTransId="{B9BBA250-3E78-4C9F-A5FE-DE83039B7BDA}"/>
    <dgm:cxn modelId="{F4F003A7-EF91-4D02-B9AD-A83675EED224}" srcId="{FFDC70D1-C422-4937-8756-B31F37B75ED1}" destId="{B0695B61-9CA5-4F61-B273-F330894E330F}" srcOrd="1" destOrd="0" parTransId="{9D031F37-11A9-43A6-9FD2-C342E6A49E9B}" sibTransId="{52F27891-9352-4F61-BF44-E0BADA9BC0FA}"/>
    <dgm:cxn modelId="{6B56752F-2360-4AD3-B2C9-C011F35EF829}" type="presOf" srcId="{B0695B61-9CA5-4F61-B273-F330894E330F}" destId="{135BAFD2-8D97-4771-A292-02343B7BEBD6}" srcOrd="0" destOrd="0" presId="urn:microsoft.com/office/officeart/2005/8/layout/pyramid2"/>
    <dgm:cxn modelId="{AD3EDE9D-932F-45D6-9769-BDD052998641}" type="presOf" srcId="{FA0371C2-D8EB-4277-9352-22D6C8ED44B8}" destId="{9B54EE5C-79EF-4173-B478-59AA8236CEFE}" srcOrd="0" destOrd="0" presId="urn:microsoft.com/office/officeart/2005/8/layout/pyramid2"/>
    <dgm:cxn modelId="{887B2957-5AE6-4057-8C62-44B09930CD9F}" type="presParOf" srcId="{53659367-77C1-41CE-8A82-19C7D06DED1B}" destId="{AF1EDDDE-10DC-4C47-8032-6FAF72B18FE2}" srcOrd="0" destOrd="0" presId="urn:microsoft.com/office/officeart/2005/8/layout/pyramid2"/>
    <dgm:cxn modelId="{B80381AA-8E01-464D-A4D6-4A02267759C7}" type="presParOf" srcId="{53659367-77C1-41CE-8A82-19C7D06DED1B}" destId="{ED45B37A-D434-4662-93C5-F0BB7DD103BC}" srcOrd="1" destOrd="0" presId="urn:microsoft.com/office/officeart/2005/8/layout/pyramid2"/>
    <dgm:cxn modelId="{C4F1DF4A-11F1-4D28-AFEF-608ADD838A4C}" type="presParOf" srcId="{ED45B37A-D434-4662-93C5-F0BB7DD103BC}" destId="{C02FF769-34A6-470C-88FB-9CEE8F4B9317}" srcOrd="0" destOrd="0" presId="urn:microsoft.com/office/officeart/2005/8/layout/pyramid2"/>
    <dgm:cxn modelId="{E1094B59-0FA4-4FF6-8E68-FF2D62F35326}" type="presParOf" srcId="{ED45B37A-D434-4662-93C5-F0BB7DD103BC}" destId="{39255150-1B0D-404F-B11D-120BED567032}" srcOrd="1" destOrd="0" presId="urn:microsoft.com/office/officeart/2005/8/layout/pyramid2"/>
    <dgm:cxn modelId="{C9AC72B3-0957-441F-B64E-2C870A744092}" type="presParOf" srcId="{ED45B37A-D434-4662-93C5-F0BB7DD103BC}" destId="{135BAFD2-8D97-4771-A292-02343B7BEBD6}" srcOrd="2" destOrd="0" presId="urn:microsoft.com/office/officeart/2005/8/layout/pyramid2"/>
    <dgm:cxn modelId="{6BFEC598-B2D7-49F8-8722-B06D91ED519D}" type="presParOf" srcId="{ED45B37A-D434-4662-93C5-F0BB7DD103BC}" destId="{5E962032-DC15-4728-B6D9-F5ABA6D32303}" srcOrd="3" destOrd="0" presId="urn:microsoft.com/office/officeart/2005/8/layout/pyramid2"/>
    <dgm:cxn modelId="{22C8CEF4-18BD-492D-A8DD-FFBCBC889B15}" type="presParOf" srcId="{ED45B37A-D434-4662-93C5-F0BB7DD103BC}" destId="{47292459-EEA3-4F62-9234-1314D6CF2A78}" srcOrd="4" destOrd="0" presId="urn:microsoft.com/office/officeart/2005/8/layout/pyramid2"/>
    <dgm:cxn modelId="{51D99335-A346-4FB9-8A09-FE9047980EA8}" type="presParOf" srcId="{ED45B37A-D434-4662-93C5-F0BB7DD103BC}" destId="{1A3062C0-C857-4781-AD90-95BA2F1F96F6}" srcOrd="5" destOrd="0" presId="urn:microsoft.com/office/officeart/2005/8/layout/pyramid2"/>
    <dgm:cxn modelId="{6999F364-8369-4AD0-9DD0-8D601E0BB9EF}" type="presParOf" srcId="{ED45B37A-D434-4662-93C5-F0BB7DD103BC}" destId="{9B54EE5C-79EF-4173-B478-59AA8236CEFE}" srcOrd="6" destOrd="0" presId="urn:microsoft.com/office/officeart/2005/8/layout/pyramid2"/>
    <dgm:cxn modelId="{FCA09D96-ECA1-47F8-8848-29FA75F588CC}" type="presParOf" srcId="{ED45B37A-D434-4662-93C5-F0BB7DD103BC}" destId="{E7B0167B-6039-41CF-8CB8-61589C919A94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EDDDE-10DC-4C47-8032-6FAF72B18FE2}">
      <dsp:nvSpPr>
        <dsp:cNvPr id="0" name=""/>
        <dsp:cNvSpPr/>
      </dsp:nvSpPr>
      <dsp:spPr>
        <a:xfrm>
          <a:off x="217093" y="0"/>
          <a:ext cx="4353347" cy="435334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F769-34A6-470C-88FB-9CEE8F4B9317}">
      <dsp:nvSpPr>
        <dsp:cNvPr id="0" name=""/>
        <dsp:cNvSpPr/>
      </dsp:nvSpPr>
      <dsp:spPr>
        <a:xfrm>
          <a:off x="2393766" y="435759"/>
          <a:ext cx="2829675" cy="773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Kommerzielle Systeme</a:t>
          </a:r>
          <a:endParaRPr lang="de-DE" sz="2000" kern="1200" dirty="0"/>
        </a:p>
      </dsp:txBody>
      <dsp:txXfrm>
        <a:off x="2431537" y="473530"/>
        <a:ext cx="2754133" cy="698197"/>
      </dsp:txXfrm>
    </dsp:sp>
    <dsp:sp modelId="{135BAFD2-8D97-4771-A292-02343B7BEBD6}">
      <dsp:nvSpPr>
        <dsp:cNvPr id="0" name=""/>
        <dsp:cNvSpPr/>
      </dsp:nvSpPr>
      <dsp:spPr>
        <a:xfrm>
          <a:off x="2393766" y="1306216"/>
          <a:ext cx="2829675" cy="773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Pipettierstation</a:t>
          </a:r>
          <a:r>
            <a:rPr lang="de-DE" sz="2000" kern="1200" dirty="0" smtClean="0"/>
            <a:t> mit </a:t>
          </a:r>
          <a:r>
            <a:rPr lang="de-DE" sz="2000" kern="1200" dirty="0" err="1" smtClean="0"/>
            <a:t>Fluorometer</a:t>
          </a:r>
          <a:endParaRPr lang="de-DE" sz="2000" kern="1200" dirty="0"/>
        </a:p>
      </dsp:txBody>
      <dsp:txXfrm>
        <a:off x="2431537" y="1343987"/>
        <a:ext cx="2754133" cy="698197"/>
      </dsp:txXfrm>
    </dsp:sp>
    <dsp:sp modelId="{47292459-EEA3-4F62-9234-1314D6CF2A78}">
      <dsp:nvSpPr>
        <dsp:cNvPr id="0" name=""/>
        <dsp:cNvSpPr/>
      </dsp:nvSpPr>
      <dsp:spPr>
        <a:xfrm>
          <a:off x="2393766" y="2176673"/>
          <a:ext cx="2829675" cy="773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Feste Versuchsstrecke</a:t>
          </a:r>
          <a:endParaRPr lang="de-DE" sz="2000" kern="1200" dirty="0"/>
        </a:p>
      </dsp:txBody>
      <dsp:txXfrm>
        <a:off x="2431537" y="2214444"/>
        <a:ext cx="2754133" cy="698197"/>
      </dsp:txXfrm>
    </dsp:sp>
    <dsp:sp modelId="{9B54EE5C-79EF-4173-B478-59AA8236CEFE}">
      <dsp:nvSpPr>
        <dsp:cNvPr id="0" name=""/>
        <dsp:cNvSpPr/>
      </dsp:nvSpPr>
      <dsp:spPr>
        <a:xfrm>
          <a:off x="2393766" y="3047130"/>
          <a:ext cx="2829675" cy="7737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Proprietäre Hardware</a:t>
          </a:r>
          <a:endParaRPr lang="de-DE" sz="2000" kern="1200" dirty="0"/>
        </a:p>
      </dsp:txBody>
      <dsp:txXfrm>
        <a:off x="2431537" y="3084901"/>
        <a:ext cx="2754133" cy="69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0F36C7D-B11D-49DA-BBB0-BF1DBE6494E3}" type="datetimeFigureOut">
              <a:rPr lang="de-DE" smtClean="0"/>
              <a:t>19.04.2017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5B7A3A3-0870-4905-835D-3F25043AF6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1425352"/>
            <a:ext cx="6069360" cy="3875856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effectLst/>
              </a:rPr>
              <a:t>Konzeptionelle</a:t>
            </a:r>
            <a:br>
              <a:rPr lang="de-DE" dirty="0" smtClean="0">
                <a:effectLst/>
              </a:rPr>
            </a:br>
            <a:r>
              <a:rPr lang="de-DE" dirty="0" smtClean="0">
                <a:effectLst/>
              </a:rPr>
              <a:t>Integration eines Fluoreszenz-</a:t>
            </a:r>
            <a:r>
              <a:rPr lang="de-DE" dirty="0" err="1" smtClean="0">
                <a:effectLst/>
              </a:rPr>
              <a:t>detektionsmoduls</a:t>
            </a:r>
            <a:r>
              <a:rPr lang="de-DE" dirty="0" smtClean="0">
                <a:effectLst/>
              </a:rPr>
              <a:t> in ein automatisiertes </a:t>
            </a:r>
            <a:r>
              <a:rPr lang="de-DE" dirty="0" err="1" smtClean="0">
                <a:effectLst/>
              </a:rPr>
              <a:t>Pipettiersystem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6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92528"/>
          </a:xfrm>
        </p:spPr>
        <p:txBody>
          <a:bodyPr>
            <a:normAutofit/>
          </a:bodyPr>
          <a:lstStyle/>
          <a:p>
            <a:r>
              <a:rPr lang="de-DE" dirty="0" smtClean="0"/>
              <a:t>Kommerzielle Systeme</a:t>
            </a:r>
          </a:p>
          <a:p>
            <a:pPr lvl="1"/>
            <a:r>
              <a:rPr lang="de-DE" dirty="0" err="1" smtClean="0"/>
              <a:t>Thermo</a:t>
            </a:r>
            <a:r>
              <a:rPr lang="de-DE" dirty="0" smtClean="0"/>
              <a:t> Scientific</a:t>
            </a:r>
          </a:p>
          <a:p>
            <a:pPr lvl="1"/>
            <a:r>
              <a:rPr lang="de-DE" dirty="0" err="1" smtClean="0"/>
              <a:t>Tecan</a:t>
            </a:r>
            <a:endParaRPr lang="de-DE" dirty="0" smtClean="0"/>
          </a:p>
          <a:p>
            <a:pPr lvl="1"/>
            <a:r>
              <a:rPr lang="de-DE" dirty="0" err="1" smtClean="0"/>
              <a:t>PerkinElmer</a:t>
            </a:r>
            <a:endParaRPr lang="de-DE" dirty="0" smtClean="0"/>
          </a:p>
          <a:p>
            <a:r>
              <a:rPr lang="de-DE" dirty="0" err="1" smtClean="0"/>
              <a:t>Pipettierstation</a:t>
            </a:r>
            <a:endParaRPr lang="de-DE" dirty="0" smtClean="0"/>
          </a:p>
          <a:p>
            <a:r>
              <a:rPr lang="de-DE" dirty="0" smtClean="0"/>
              <a:t>Plate Reader</a:t>
            </a:r>
          </a:p>
          <a:p>
            <a:pPr lvl="1"/>
            <a:r>
              <a:rPr lang="de-DE" dirty="0" smtClean="0"/>
              <a:t>Fluoreszenzdetektion</a:t>
            </a:r>
          </a:p>
          <a:p>
            <a:pPr lvl="1"/>
            <a:r>
              <a:rPr lang="de-DE" dirty="0" smtClean="0"/>
              <a:t>Inkubationseinheit</a:t>
            </a:r>
          </a:p>
          <a:p>
            <a:pPr lvl="1"/>
            <a:r>
              <a:rPr lang="de-DE" dirty="0" smtClean="0"/>
              <a:t>Plate </a:t>
            </a:r>
            <a:r>
              <a:rPr lang="de-DE" dirty="0" err="1" smtClean="0"/>
              <a:t>Stacker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-27384"/>
            <a:ext cx="8381260" cy="1054394"/>
          </a:xfrm>
        </p:spPr>
        <p:txBody>
          <a:bodyPr/>
          <a:lstStyle/>
          <a:p>
            <a:r>
              <a:rPr lang="de-DE" dirty="0" smtClean="0"/>
              <a:t>Kopplungssysteme</a:t>
            </a:r>
            <a:endParaRPr lang="de-D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05" y="2420888"/>
            <a:ext cx="40957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320480" y="61653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e-DE" dirty="0"/>
              <a:t>Janus </a:t>
            </a:r>
            <a:r>
              <a:rPr lang="de-DE" dirty="0" smtClean="0"/>
              <a:t>Workstation und </a:t>
            </a:r>
            <a:r>
              <a:rPr lang="de-DE" dirty="0" err="1"/>
              <a:t>EnSpire</a:t>
            </a:r>
            <a:r>
              <a:rPr lang="de-DE" dirty="0"/>
              <a:t> Multimode Plate Reader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7332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Nutzung vorhandener Hardware</a:t>
            </a:r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/>
              <a:t>Lockere Verbindung</a:t>
            </a:r>
          </a:p>
          <a:p>
            <a:pPr lvl="1"/>
            <a:r>
              <a:rPr lang="de-DE" dirty="0" smtClean="0"/>
              <a:t>Flexible Durchführung</a:t>
            </a:r>
          </a:p>
          <a:p>
            <a:pPr lvl="1"/>
            <a:r>
              <a:rPr lang="de-DE" dirty="0" smtClean="0"/>
              <a:t>Einfach einzurichten</a:t>
            </a:r>
          </a:p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Problem beim Plattentransport</a:t>
            </a:r>
          </a:p>
          <a:p>
            <a:pPr lvl="1"/>
            <a:r>
              <a:rPr lang="de-DE" dirty="0" smtClean="0"/>
              <a:t>teuer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81000" y="-27384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Kopplungssysteme</a:t>
            </a:r>
            <a:endParaRPr lang="de-DE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9515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Nutzung spezialisierter Hardware</a:t>
            </a:r>
          </a:p>
          <a:p>
            <a:r>
              <a:rPr lang="de-DE" dirty="0" smtClean="0"/>
              <a:t>Aufbau von Versuchsstrecken</a:t>
            </a:r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Hoher Probendurchsatz</a:t>
            </a:r>
          </a:p>
          <a:p>
            <a:pPr lvl="1"/>
            <a:r>
              <a:rPr lang="de-DE" dirty="0" smtClean="0"/>
              <a:t>Billigere Komponenten</a:t>
            </a:r>
          </a:p>
          <a:p>
            <a:pPr lvl="1"/>
            <a:r>
              <a:rPr lang="de-DE" dirty="0" smtClean="0"/>
              <a:t>Erweiterbar</a:t>
            </a:r>
          </a:p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Preis proportional zu Länge</a:t>
            </a:r>
          </a:p>
          <a:p>
            <a:pPr lvl="1"/>
            <a:r>
              <a:rPr lang="de-DE" dirty="0" smtClean="0"/>
              <a:t>Hoher Entwicklungsaufwand</a:t>
            </a:r>
          </a:p>
          <a:p>
            <a:pPr lvl="1"/>
            <a:r>
              <a:rPr lang="de-DE" dirty="0" smtClean="0"/>
              <a:t>Unflexibel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44624"/>
            <a:ext cx="8381260" cy="1054394"/>
          </a:xfrm>
        </p:spPr>
        <p:txBody>
          <a:bodyPr/>
          <a:lstStyle/>
          <a:p>
            <a:r>
              <a:rPr lang="de-DE" dirty="0" smtClean="0"/>
              <a:t>Kopplungssysteme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3212976"/>
            <a:ext cx="27146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1873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eigener Hardware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06" y="2243749"/>
            <a:ext cx="3483099" cy="3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167683" y="619666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Vollautomatischer ELISA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81000" y="-27384"/>
            <a:ext cx="8381260" cy="1054394"/>
          </a:xfrm>
        </p:spPr>
        <p:txBody>
          <a:bodyPr/>
          <a:lstStyle/>
          <a:p>
            <a:r>
              <a:rPr lang="de-DE" dirty="0" smtClean="0"/>
              <a:t>Kopplungssysteme</a:t>
            </a:r>
            <a:endParaRPr lang="de-DE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3590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81000" y="-27384"/>
            <a:ext cx="8381260" cy="1054394"/>
          </a:xfrm>
        </p:spPr>
        <p:txBody>
          <a:bodyPr/>
          <a:lstStyle/>
          <a:p>
            <a:r>
              <a:rPr lang="de-DE" dirty="0" smtClean="0"/>
              <a:t>Kopplungssysteme</a:t>
            </a:r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Software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Eigene Steuerungssoftware:</a:t>
            </a:r>
          </a:p>
          <a:p>
            <a:pPr lvl="1"/>
            <a:r>
              <a:rPr lang="de-DE" dirty="0" smtClean="0"/>
              <a:t>Angepasst</a:t>
            </a:r>
          </a:p>
          <a:p>
            <a:pPr lvl="1"/>
            <a:r>
              <a:rPr lang="de-DE" dirty="0" smtClean="0"/>
              <a:t>Vollständig konfigurierbar</a:t>
            </a:r>
          </a:p>
          <a:p>
            <a:pPr lvl="1"/>
            <a:r>
              <a:rPr lang="de-DE" dirty="0" smtClean="0"/>
              <a:t>Beliebig erweiterbar</a:t>
            </a:r>
          </a:p>
          <a:p>
            <a:pPr lvl="1"/>
            <a:r>
              <a:rPr lang="de-DE" dirty="0" smtClean="0"/>
              <a:t>Quelloffen</a:t>
            </a:r>
          </a:p>
          <a:p>
            <a:endParaRPr lang="de-DE" dirty="0" smtClean="0"/>
          </a:p>
          <a:p>
            <a:r>
              <a:rPr lang="de-DE" dirty="0" smtClean="0"/>
              <a:t>Nachteile:</a:t>
            </a:r>
          </a:p>
          <a:p>
            <a:pPr lvl="1"/>
            <a:r>
              <a:rPr lang="de-DE" dirty="0" smtClean="0"/>
              <a:t>Entwicklungsaufwand</a:t>
            </a:r>
          </a:p>
          <a:p>
            <a:pPr lvl="1"/>
            <a:r>
              <a:rPr lang="de-DE" dirty="0" smtClean="0"/>
              <a:t>Keine Garantien</a:t>
            </a:r>
          </a:p>
          <a:p>
            <a:pPr lvl="1"/>
            <a:r>
              <a:rPr lang="de-DE" dirty="0" smtClean="0"/>
              <a:t>Pflegeaufwand</a:t>
            </a:r>
          </a:p>
          <a:p>
            <a:endParaRPr lang="de-DE" dirty="0"/>
          </a:p>
        </p:txBody>
      </p:sp>
      <p:graphicFrame>
        <p:nvGraphicFramePr>
          <p:cNvPr id="14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34197"/>
              </p:ext>
            </p:extLst>
          </p:nvPr>
        </p:nvGraphicFramePr>
        <p:xfrm>
          <a:off x="3347864" y="1883965"/>
          <a:ext cx="5440536" cy="435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feld 14"/>
          <p:cNvSpPr txBox="1"/>
          <p:nvPr/>
        </p:nvSpPr>
        <p:spPr>
          <a:xfrm rot="16200000">
            <a:off x="3983869" y="4002521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Programmieraufwand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19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Versuchsparameter:</a:t>
            </a:r>
          </a:p>
          <a:p>
            <a:pPr lvl="1"/>
            <a:r>
              <a:rPr lang="de-DE" dirty="0" smtClean="0"/>
              <a:t>Biologischer Assay</a:t>
            </a:r>
          </a:p>
          <a:p>
            <a:pPr lvl="1"/>
            <a:r>
              <a:rPr lang="de-DE" dirty="0" smtClean="0"/>
              <a:t>Geringer Probendurchsatz</a:t>
            </a:r>
          </a:p>
          <a:p>
            <a:pPr lvl="1"/>
            <a:r>
              <a:rPr lang="de-DE" dirty="0" smtClean="0"/>
              <a:t>Diskontinuierlicher Betrieb</a:t>
            </a:r>
          </a:p>
          <a:p>
            <a:pPr lvl="1"/>
            <a:r>
              <a:rPr lang="de-DE" dirty="0" smtClean="0"/>
              <a:t>Versuchsentwicklung</a:t>
            </a:r>
          </a:p>
          <a:p>
            <a:r>
              <a:rPr lang="de-DE" dirty="0" smtClean="0"/>
              <a:t>Flexibel</a:t>
            </a:r>
          </a:p>
          <a:p>
            <a:r>
              <a:rPr lang="de-DE" dirty="0" smtClean="0"/>
              <a:t>Modularer Aufbau</a:t>
            </a:r>
          </a:p>
          <a:p>
            <a:r>
              <a:rPr lang="de-DE" dirty="0" smtClean="0"/>
              <a:t>Lockere Verbindungen</a:t>
            </a:r>
          </a:p>
          <a:p>
            <a:r>
              <a:rPr lang="de-DE" dirty="0" smtClean="0"/>
              <a:t>Wenig Geräte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Konzeption</a:t>
            </a:r>
            <a:endParaRPr lang="de-DE" dirty="0"/>
          </a:p>
        </p:txBody>
      </p:sp>
      <p:pic>
        <p:nvPicPr>
          <p:cNvPr id="4" name="Picture 6" descr="http://ww3.tecan.com/platform/content/element/5066/Tecan_FreedomEVODNAIQ_System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4138624" cy="24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Ausführungen zu Aufbau und Verbindung, Funktionsweise, Möglichkeiten zur Erweiterung etc.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Konzeption</a:t>
            </a:r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636912"/>
            <a:ext cx="3457575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1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600" dirty="0"/>
              <a:t>[1] http://</a:t>
            </a:r>
            <a:r>
              <a:rPr lang="de-DE" sz="1600" dirty="0" smtClean="0"/>
              <a:t>www.usascientific.com/productimages/liquidhand/main/ eppendorf_xplorer.jpg</a:t>
            </a:r>
          </a:p>
          <a:p>
            <a:r>
              <a:rPr lang="de-DE" sz="1600" dirty="0"/>
              <a:t>[2] http://</a:t>
            </a:r>
            <a:r>
              <a:rPr lang="de-DE" sz="1600" dirty="0" smtClean="0"/>
              <a:t>www.aureliabio.com/wp-content/uploads/andrew-alliance.jpg</a:t>
            </a:r>
          </a:p>
          <a:p>
            <a:r>
              <a:rPr lang="de-DE" sz="1600" dirty="0"/>
              <a:t>[3] http://</a:t>
            </a:r>
            <a:r>
              <a:rPr lang="de-DE" sz="1600" dirty="0" smtClean="0"/>
              <a:t>ww3.tecan.com/platform/content/element/5066/Tecan_ FreedomEVODNAIQ_SystemOverview.jpg</a:t>
            </a:r>
          </a:p>
          <a:p>
            <a:r>
              <a:rPr lang="de-DE" sz="1600" dirty="0" smtClean="0"/>
              <a:t>[4] https</a:t>
            </a:r>
            <a:r>
              <a:rPr lang="de-DE" sz="1600" dirty="0"/>
              <a:t>://</a:t>
            </a:r>
            <a:r>
              <a:rPr lang="de-DE" sz="1600" dirty="0" smtClean="0"/>
              <a:t>www.sita-process.com/uploads/RTEmagicC_Jablonski-Diagramm-D.jpg</a:t>
            </a:r>
          </a:p>
          <a:p>
            <a:r>
              <a:rPr lang="de-DE" sz="1600" dirty="0" smtClean="0"/>
              <a:t>[5] </a:t>
            </a:r>
            <a:r>
              <a:rPr lang="de-DE" sz="1600" dirty="0"/>
              <a:t>https://</a:t>
            </a:r>
            <a:r>
              <a:rPr lang="de-DE" sz="1600" dirty="0" smtClean="0"/>
              <a:t>upload.wikimedia.org/wikipedia/commons/thumb/2/28/ Stokes-</a:t>
            </a:r>
            <a:r>
              <a:rPr lang="de-DE" sz="1600" dirty="0" err="1" smtClean="0"/>
              <a:t>Verschiebung.svg</a:t>
            </a:r>
            <a:r>
              <a:rPr lang="de-DE" sz="1600" dirty="0" smtClean="0"/>
              <a:t>/1200px-Stokes-Verschiebung.svg.png</a:t>
            </a:r>
          </a:p>
          <a:p>
            <a:r>
              <a:rPr lang="de-DE" sz="1600" dirty="0" smtClean="0"/>
              <a:t>[</a:t>
            </a:r>
            <a:r>
              <a:rPr lang="de-DE" sz="1600" dirty="0"/>
              <a:t>6] https://en.wikipedia.org/wiki/Fluorometer#/</a:t>
            </a:r>
            <a:r>
              <a:rPr lang="de-DE" sz="1600" dirty="0" smtClean="0"/>
              <a:t>media/File:fluorimeter.svg</a:t>
            </a:r>
          </a:p>
          <a:p>
            <a:r>
              <a:rPr lang="de-DE" sz="1600" dirty="0" smtClean="0"/>
              <a:t>[7] </a:t>
            </a:r>
            <a:r>
              <a:rPr lang="de-DE" sz="1600" dirty="0"/>
              <a:t>http://</a:t>
            </a:r>
            <a:r>
              <a:rPr lang="de-DE" sz="1600" dirty="0" smtClean="0"/>
              <a:t>keck.med.yale.edu/biophysics/technologies/platereader/ platereader.aspx </a:t>
            </a:r>
            <a:r>
              <a:rPr lang="de-DE" sz="1600" dirty="0"/>
              <a:t>	</a:t>
            </a:r>
          </a:p>
          <a:p>
            <a:r>
              <a:rPr lang="de-DE" sz="1600" dirty="0" smtClean="0"/>
              <a:t>[8] </a:t>
            </a:r>
            <a:r>
              <a:rPr lang="de-DE" sz="1600" dirty="0"/>
              <a:t>http://olomouc.ueb.cas.cz/book/basic-principles</a:t>
            </a:r>
          </a:p>
          <a:p>
            <a:r>
              <a:rPr lang="de-DE" sz="1600" dirty="0" smtClean="0"/>
              <a:t>[9] https</a:t>
            </a:r>
            <a:r>
              <a:rPr lang="de-DE" sz="1600" dirty="0"/>
              <a:t>://</a:t>
            </a:r>
            <a:r>
              <a:rPr lang="de-DE" sz="1600" dirty="0" smtClean="0"/>
              <a:t>www.ucl.ac.uk/wibr/scientific-support/flow-cytometry1/facsdiag</a:t>
            </a:r>
          </a:p>
          <a:p>
            <a:r>
              <a:rPr lang="de-DE" sz="1600" dirty="0" smtClean="0"/>
              <a:t>[10] </a:t>
            </a:r>
            <a:r>
              <a:rPr lang="de-DE" sz="1600" dirty="0"/>
              <a:t>http://www.perkinelmer.de/lab-solutions/resources/docs/44-129435BRO_EnSpire.pdf </a:t>
            </a:r>
            <a:endParaRPr lang="de-DE" sz="1600" dirty="0" smtClean="0"/>
          </a:p>
          <a:p>
            <a:r>
              <a:rPr lang="de-DE" sz="1600" dirty="0" smtClean="0"/>
              <a:t>[11] </a:t>
            </a:r>
            <a:r>
              <a:rPr lang="en-US" sz="1600" dirty="0"/>
              <a:t>TSURUTA, H. et al. (1995): An automated ELISA system using a pipette tip as a solid </a:t>
            </a:r>
            <a:r>
              <a:rPr lang="en-US" sz="1600" dirty="0" smtClean="0"/>
              <a:t>phase </a:t>
            </a:r>
            <a:r>
              <a:rPr lang="en-US" sz="1800" dirty="0" smtClean="0"/>
              <a:t>and </a:t>
            </a:r>
            <a:r>
              <a:rPr lang="en-US" sz="1800" dirty="0"/>
              <a:t>a pH-sensitive field effect transistor as a detector</a:t>
            </a:r>
            <a:endParaRPr lang="de-DE" sz="1800" dirty="0" smtClean="0"/>
          </a:p>
          <a:p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0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829904"/>
            <a:ext cx="8407893" cy="4407408"/>
          </a:xfrm>
        </p:spPr>
        <p:txBody>
          <a:bodyPr/>
          <a:lstStyle/>
          <a:p>
            <a:r>
              <a:rPr lang="de-DE" dirty="0" smtClean="0"/>
              <a:t>Liquid Handling Systeme</a:t>
            </a:r>
          </a:p>
          <a:p>
            <a:r>
              <a:rPr lang="de-DE" dirty="0" smtClean="0"/>
              <a:t>Fluoreszenzdetektion</a:t>
            </a:r>
          </a:p>
          <a:p>
            <a:pPr lvl="1"/>
            <a:r>
              <a:rPr lang="de-DE" dirty="0" smtClean="0"/>
              <a:t>Fluoreszenz</a:t>
            </a:r>
          </a:p>
          <a:p>
            <a:pPr lvl="1"/>
            <a:r>
              <a:rPr lang="de-DE" dirty="0" smtClean="0"/>
              <a:t>Fluorometer</a:t>
            </a:r>
          </a:p>
          <a:p>
            <a:pPr lvl="1"/>
            <a:r>
              <a:rPr lang="de-DE" dirty="0" err="1" smtClean="0"/>
              <a:t>Durchflusszytometer</a:t>
            </a:r>
            <a:endParaRPr lang="de-DE" dirty="0" smtClean="0"/>
          </a:p>
          <a:p>
            <a:r>
              <a:rPr lang="de-DE" dirty="0" smtClean="0"/>
              <a:t>Kopplungssysteme</a:t>
            </a:r>
          </a:p>
          <a:p>
            <a:pPr lvl="1"/>
            <a:r>
              <a:rPr lang="de-DE" dirty="0" smtClean="0"/>
              <a:t>Hardware</a:t>
            </a:r>
          </a:p>
          <a:p>
            <a:pPr lvl="1"/>
            <a:r>
              <a:rPr lang="de-DE" dirty="0" smtClean="0"/>
              <a:t>Software</a:t>
            </a:r>
          </a:p>
          <a:p>
            <a:r>
              <a:rPr lang="de-DE" dirty="0" smtClean="0"/>
              <a:t>Eigene Konzeption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8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aureliabio.com/wp-content/uploads/andrew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77" y="1738537"/>
            <a:ext cx="6732240" cy="445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3.tecan.com/platform/content/element/5066/Tecan_FreedomEVODNAIQ_SystemOver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16" y="1875223"/>
            <a:ext cx="6475920" cy="391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Liquid Handling Systeme</a:t>
            </a:r>
            <a:endParaRPr lang="de-DE" dirty="0"/>
          </a:p>
        </p:txBody>
      </p:sp>
      <p:pic>
        <p:nvPicPr>
          <p:cNvPr id="1026" name="Picture 2" descr="http://www.usascientific.com/productimages/liquidhand/main/eppendorf_xplor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7861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548347" y="4873601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Eppendorf </a:t>
            </a:r>
            <a:r>
              <a:rPr lang="de-DE" dirty="0" err="1" smtClean="0"/>
              <a:t>Xplorer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48347" y="6300028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Andrew </a:t>
            </a:r>
            <a:r>
              <a:rPr lang="de-DE" dirty="0" err="1" smtClean="0"/>
              <a:t>Pipettierroboter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689056" y="5786680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Tecan</a:t>
            </a:r>
            <a:r>
              <a:rPr lang="de-DE" dirty="0" smtClean="0"/>
              <a:t> Freedom EVO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0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8192"/>
            <a:ext cx="8229600" cy="4709160"/>
          </a:xfrm>
        </p:spPr>
        <p:txBody>
          <a:bodyPr/>
          <a:lstStyle/>
          <a:p>
            <a:r>
              <a:rPr lang="de-DE" dirty="0" smtClean="0"/>
              <a:t>Spontane Lichtemission</a:t>
            </a:r>
          </a:p>
          <a:p>
            <a:pPr lvl="1"/>
            <a:r>
              <a:rPr lang="de-DE" dirty="0" smtClean="0"/>
              <a:t>Nach Anregung</a:t>
            </a:r>
          </a:p>
          <a:p>
            <a:pPr lvl="1"/>
            <a:r>
              <a:rPr lang="de-DE" dirty="0" smtClean="0"/>
              <a:t>Stokes-</a:t>
            </a:r>
            <a:r>
              <a:rPr lang="de-DE" dirty="0" err="1" smtClean="0"/>
              <a:t>Shift</a:t>
            </a:r>
            <a:endParaRPr lang="de-DE" dirty="0" smtClean="0"/>
          </a:p>
          <a:p>
            <a:pPr lvl="1"/>
            <a:r>
              <a:rPr lang="de-DE" dirty="0" smtClean="0"/>
              <a:t>Kurze Lebenszeit</a:t>
            </a:r>
          </a:p>
          <a:p>
            <a:r>
              <a:rPr lang="de-DE" dirty="0" smtClean="0"/>
              <a:t>Stoffspezifisch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Fluoreszenz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95" y="1916832"/>
            <a:ext cx="3232795" cy="279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12194" y="470139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Energieschema der Fluoreszenz</a:t>
            </a:r>
            <a:endParaRPr lang="de-DE" dirty="0"/>
          </a:p>
        </p:txBody>
      </p:sp>
      <p:pic>
        <p:nvPicPr>
          <p:cNvPr id="2054" name="Picture 6" descr="https://upload.wikimedia.org/wikipedia/commons/thumb/2/28/Stokes-Verschiebung.svg/1200px-Stokes-Verschiebung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13355"/>
            <a:ext cx="395198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074564" y="471267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Stokes </a:t>
            </a:r>
            <a:r>
              <a:rPr lang="de-DE" dirty="0" err="1" smtClean="0"/>
              <a:t>Shift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8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0999" y="1829904"/>
            <a:ext cx="8407893" cy="4407408"/>
          </a:xfrm>
        </p:spPr>
        <p:txBody>
          <a:bodyPr>
            <a:normAutofit/>
          </a:bodyPr>
          <a:lstStyle/>
          <a:p>
            <a:r>
              <a:rPr lang="de-DE" dirty="0" smtClean="0"/>
              <a:t>Essentielle Komponenten:</a:t>
            </a:r>
          </a:p>
          <a:p>
            <a:pPr lvl="1"/>
            <a:r>
              <a:rPr lang="de-DE" dirty="0" smtClean="0"/>
              <a:t>Lichtquelle</a:t>
            </a:r>
          </a:p>
          <a:p>
            <a:pPr lvl="1"/>
            <a:r>
              <a:rPr lang="de-DE" dirty="0" smtClean="0"/>
              <a:t>Monochromatoren</a:t>
            </a:r>
          </a:p>
          <a:p>
            <a:pPr lvl="1"/>
            <a:r>
              <a:rPr lang="de-DE" dirty="0" smtClean="0"/>
              <a:t>Probenhalterung</a:t>
            </a:r>
          </a:p>
          <a:p>
            <a:pPr lvl="1"/>
            <a:r>
              <a:rPr lang="de-DE" dirty="0" smtClean="0"/>
              <a:t>Detektor</a:t>
            </a:r>
          </a:p>
          <a:p>
            <a:r>
              <a:rPr lang="de-DE" dirty="0" smtClean="0"/>
              <a:t>Messbare Parameter:</a:t>
            </a:r>
          </a:p>
          <a:p>
            <a:pPr lvl="1"/>
            <a:r>
              <a:rPr lang="de-DE" dirty="0" smtClean="0"/>
              <a:t>Zellzahl</a:t>
            </a:r>
          </a:p>
          <a:p>
            <a:pPr lvl="1"/>
            <a:r>
              <a:rPr lang="de-DE" dirty="0" smtClean="0"/>
              <a:t>Lokalisierte Fluorophore</a:t>
            </a:r>
          </a:p>
          <a:p>
            <a:pPr lvl="1"/>
            <a:r>
              <a:rPr lang="de-DE" dirty="0" smtClean="0"/>
              <a:t>RNA-/DNA-/Proteingehalt</a:t>
            </a:r>
          </a:p>
          <a:p>
            <a:pPr lvl="1"/>
            <a:r>
              <a:rPr lang="de-DE" dirty="0" smtClean="0"/>
              <a:t>Zellvitalität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Fluoreszenzdetektion</a:t>
            </a:r>
            <a:endParaRPr lang="de-DE" dirty="0"/>
          </a:p>
        </p:txBody>
      </p:sp>
      <p:pic>
        <p:nvPicPr>
          <p:cNvPr id="3074" name="Picture 2" descr="https://upload.wikimedia.org/wikipedia/commons/thumb/2/21/Fluorimeter.svg/427px-Fluorime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2"/>
            <a:ext cx="40671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970648" y="526403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Schematischer 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32208"/>
            <a:ext cx="8229600" cy="4709160"/>
          </a:xfrm>
        </p:spPr>
        <p:txBody>
          <a:bodyPr/>
          <a:lstStyle/>
          <a:p>
            <a:r>
              <a:rPr lang="de-DE" dirty="0" smtClean="0"/>
              <a:t>Messung mittlerer Fluoreszenzaktivität</a:t>
            </a:r>
          </a:p>
          <a:p>
            <a:r>
              <a:rPr lang="de-DE" dirty="0" smtClean="0"/>
              <a:t>Große Variabilität:</a:t>
            </a:r>
          </a:p>
          <a:p>
            <a:pPr lvl="1"/>
            <a:r>
              <a:rPr lang="de-DE" dirty="0" smtClean="0"/>
              <a:t>Mobile Geräte</a:t>
            </a:r>
          </a:p>
          <a:p>
            <a:pPr lvl="1"/>
            <a:r>
              <a:rPr lang="de-DE" dirty="0" smtClean="0"/>
              <a:t>Multimode Reader</a:t>
            </a:r>
          </a:p>
          <a:p>
            <a:pPr lvl="1"/>
            <a:r>
              <a:rPr lang="de-DE" dirty="0" err="1" smtClean="0"/>
              <a:t>Spektralfluorometer</a:t>
            </a:r>
            <a:endParaRPr lang="de-DE" dirty="0" smtClean="0"/>
          </a:p>
          <a:p>
            <a:pPr lvl="1"/>
            <a:r>
              <a:rPr lang="de-DE" dirty="0"/>
              <a:t>Plate Reader</a:t>
            </a:r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Fluorometer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9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44624"/>
            <a:ext cx="8381260" cy="1054394"/>
          </a:xfrm>
        </p:spPr>
        <p:txBody>
          <a:bodyPr/>
          <a:lstStyle/>
          <a:p>
            <a:r>
              <a:rPr lang="de-DE" dirty="0" err="1" smtClean="0"/>
              <a:t>Fluorometer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408712" cy="3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776393" y="5243806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Schematischer Aufbau des </a:t>
            </a:r>
            <a:r>
              <a:rPr lang="de-DE" dirty="0" err="1"/>
              <a:t>SPECTRAmax</a:t>
            </a:r>
            <a:r>
              <a:rPr lang="de-DE" dirty="0"/>
              <a:t> GEMINI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39212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Plate Reader</a:t>
            </a:r>
          </a:p>
        </p:txBody>
      </p:sp>
    </p:spTree>
    <p:extLst>
      <p:ext uri="{BB962C8B-B14F-4D97-AF65-F5344CB8AC3E}">
        <p14:creationId xmlns:p14="http://schemas.microsoft.com/office/powerpoint/2010/main" val="38964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44624"/>
            <a:ext cx="8381260" cy="1054394"/>
          </a:xfrm>
        </p:spPr>
        <p:txBody>
          <a:bodyPr/>
          <a:lstStyle/>
          <a:p>
            <a:r>
              <a:rPr lang="de-DE" dirty="0" err="1" smtClean="0"/>
              <a:t>Fluorometer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50" y="1772816"/>
            <a:ext cx="4479211" cy="420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961424" y="6093296"/>
            <a:ext cx="520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Schematischer Aufbau </a:t>
            </a:r>
            <a:r>
              <a:rPr lang="de-DE" dirty="0" smtClean="0"/>
              <a:t>mit </a:t>
            </a:r>
            <a:r>
              <a:rPr lang="de-DE" dirty="0" err="1" smtClean="0"/>
              <a:t>dichroischen</a:t>
            </a:r>
            <a:r>
              <a:rPr lang="de-DE" dirty="0" smtClean="0"/>
              <a:t> Spiegeln</a:t>
            </a:r>
            <a:endParaRPr lang="de-DE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67204" y="574406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/>
              <a:t>Plate Reader</a:t>
            </a:r>
          </a:p>
        </p:txBody>
      </p:sp>
    </p:spTree>
    <p:extLst>
      <p:ext uri="{BB962C8B-B14F-4D97-AF65-F5344CB8AC3E}">
        <p14:creationId xmlns:p14="http://schemas.microsoft.com/office/powerpoint/2010/main" val="41411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Durchflusszytometer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5" y="1543645"/>
            <a:ext cx="44672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514385" y="5301208"/>
            <a:ext cx="411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Schematischer Aufbau des </a:t>
            </a:r>
            <a:r>
              <a:rPr lang="de-DE" dirty="0" err="1"/>
              <a:t>CyAn</a:t>
            </a:r>
            <a:r>
              <a:rPr lang="de-DE" dirty="0"/>
              <a:t> ADP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8" y="1700808"/>
            <a:ext cx="381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/>
        </p:nvSpPr>
        <p:spPr>
          <a:xfrm>
            <a:off x="2712353" y="5022377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Schematischer Aufbau </a:t>
            </a:r>
            <a:r>
              <a:rPr lang="de-DE" dirty="0" smtClean="0"/>
              <a:t>eines FACS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3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285</Words>
  <Application>Microsoft Office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Raster</vt:lpstr>
      <vt:lpstr>Konzeptionelle Integration eines Fluoreszenz-detektionsmoduls in ein automatisiertes Pipettiersystem</vt:lpstr>
      <vt:lpstr>Inhalt</vt:lpstr>
      <vt:lpstr>Liquid Handling Systeme</vt:lpstr>
      <vt:lpstr>Fluoreszenz</vt:lpstr>
      <vt:lpstr>Fluoreszenzdetektion</vt:lpstr>
      <vt:lpstr>Fluorometer</vt:lpstr>
      <vt:lpstr>Fluorometer</vt:lpstr>
      <vt:lpstr>Fluorometer</vt:lpstr>
      <vt:lpstr>Durchflusszytometer</vt:lpstr>
      <vt:lpstr>Kopplungssysteme</vt:lpstr>
      <vt:lpstr>PowerPoint-Präsentation</vt:lpstr>
      <vt:lpstr>Kopplungssysteme</vt:lpstr>
      <vt:lpstr>Kopplungssysteme</vt:lpstr>
      <vt:lpstr>Kopplungssysteme</vt:lpstr>
      <vt:lpstr>Eigene Konzeption</vt:lpstr>
      <vt:lpstr>Eigene Konzeption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eines Fluoreszenz-detektionsmoduls in ein automatisiertes Pipettiersystem</dc:title>
  <dc:creator>Martin Schneider</dc:creator>
  <cp:lastModifiedBy>Martin</cp:lastModifiedBy>
  <cp:revision>34</cp:revision>
  <dcterms:created xsi:type="dcterms:W3CDTF">2017-04-12T11:17:19Z</dcterms:created>
  <dcterms:modified xsi:type="dcterms:W3CDTF">2017-04-21T06:21:56Z</dcterms:modified>
</cp:coreProperties>
</file>