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2" autoAdjust="0"/>
  </p:normalViewPr>
  <p:slideViewPr>
    <p:cSldViewPr>
      <p:cViewPr>
        <p:scale>
          <a:sx n="80" d="100"/>
          <a:sy n="80" d="100"/>
        </p:scale>
        <p:origin x="-1522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800" b="1"/>
              <a:t>Standardkurve</a:t>
            </a:r>
          </a:p>
        </c:rich>
      </c:tx>
      <c:layout>
        <c:manualLayout>
          <c:xMode val="edge"/>
          <c:yMode val="edge"/>
          <c:x val="0.34776881199619397"/>
          <c:y val="9.3965039826009299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641049954768899E-2"/>
          <c:y val="0.10483660130718955"/>
          <c:w val="0.77094008776424483"/>
          <c:h val="0.7667733690151477"/>
        </c:manualLayout>
      </c:layout>
      <c:scatterChart>
        <c:scatterStyle val="lineMarker"/>
        <c:varyColors val="0"/>
        <c:ser>
          <c:idx val="0"/>
          <c:order val="0"/>
          <c:tx>
            <c:v>Standard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2840171501354855"/>
                  <c:y val="-0.10444806082423626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xVal>
            <c:numRef>
              <c:f>Konzentrationen!$G$4:$G$17</c:f>
              <c:numCache>
                <c:formatCode>0.00E+00</c:formatCode>
                <c:ptCount val="14"/>
                <c:pt idx="0">
                  <c:v>1.25</c:v>
                </c:pt>
                <c:pt idx="1">
                  <c:v>1.25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1.2500000000000001E-2</c:v>
                </c:pt>
                <c:pt idx="6">
                  <c:v>1.2500000000000001E-2</c:v>
                </c:pt>
                <c:pt idx="7">
                  <c:v>1.2500000000000001E-2</c:v>
                </c:pt>
                <c:pt idx="8">
                  <c:v>1.25E-3</c:v>
                </c:pt>
                <c:pt idx="9">
                  <c:v>1.25E-3</c:v>
                </c:pt>
                <c:pt idx="10">
                  <c:v>1.25E-3</c:v>
                </c:pt>
                <c:pt idx="11">
                  <c:v>1.25E-4</c:v>
                </c:pt>
                <c:pt idx="12">
                  <c:v>1.25E-4</c:v>
                </c:pt>
                <c:pt idx="13">
                  <c:v>1.25E-4</c:v>
                </c:pt>
              </c:numCache>
            </c:numRef>
          </c:xVal>
          <c:yVal>
            <c:numRef>
              <c:f>Konzentrationen!$H$4:$H$17</c:f>
              <c:numCache>
                <c:formatCode>General</c:formatCode>
                <c:ptCount val="14"/>
                <c:pt idx="0">
                  <c:v>7.08</c:v>
                </c:pt>
                <c:pt idx="1">
                  <c:v>7.53</c:v>
                </c:pt>
                <c:pt idx="2">
                  <c:v>9.39</c:v>
                </c:pt>
                <c:pt idx="3">
                  <c:v>9.7200000000000006</c:v>
                </c:pt>
                <c:pt idx="4">
                  <c:v>10.029999999999999</c:v>
                </c:pt>
                <c:pt idx="5">
                  <c:v>13.12</c:v>
                </c:pt>
                <c:pt idx="6">
                  <c:v>13</c:v>
                </c:pt>
                <c:pt idx="7">
                  <c:v>13.02</c:v>
                </c:pt>
                <c:pt idx="8">
                  <c:v>16.63</c:v>
                </c:pt>
                <c:pt idx="9">
                  <c:v>16.32</c:v>
                </c:pt>
                <c:pt idx="10">
                  <c:v>16.13</c:v>
                </c:pt>
                <c:pt idx="11">
                  <c:v>19.559999999999999</c:v>
                </c:pt>
                <c:pt idx="12">
                  <c:v>19.54</c:v>
                </c:pt>
                <c:pt idx="13">
                  <c:v>19.510000000000002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3A2-47B3-B08A-1CB35C14C844}"/>
            </c:ext>
          </c:extLst>
        </c:ser>
        <c:ser>
          <c:idx val="1"/>
          <c:order val="1"/>
          <c:tx>
            <c:v>Proben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Konzentrationen!$G$18:$G$29</c:f>
              <c:numCache>
                <c:formatCode>0.00E+00</c:formatCode>
                <c:ptCount val="12"/>
                <c:pt idx="0">
                  <c:v>0.51219999999999999</c:v>
                </c:pt>
                <c:pt idx="1">
                  <c:v>0.82779999999999998</c:v>
                </c:pt>
                <c:pt idx="2">
                  <c:v>0.5292</c:v>
                </c:pt>
                <c:pt idx="3">
                  <c:v>5.0160000000000003E-2</c:v>
                </c:pt>
                <c:pt idx="4">
                  <c:v>4.9489999999999999E-2</c:v>
                </c:pt>
                <c:pt idx="5">
                  <c:v>5.3100000000000001E-2</c:v>
                </c:pt>
                <c:pt idx="6">
                  <c:v>6.5069999999999998E-3</c:v>
                </c:pt>
                <c:pt idx="7">
                  <c:v>6.6730000000000001E-3</c:v>
                </c:pt>
                <c:pt idx="8">
                  <c:v>7.6059999999999999E-3</c:v>
                </c:pt>
                <c:pt idx="9">
                  <c:v>4.8640000000000001E-4</c:v>
                </c:pt>
                <c:pt idx="10">
                  <c:v>5.8719999999999996E-4</c:v>
                </c:pt>
                <c:pt idx="11">
                  <c:v>6.4899999999999995E-4</c:v>
                </c:pt>
              </c:numCache>
            </c:numRef>
          </c:xVal>
          <c:yVal>
            <c:numRef>
              <c:f>Konzentrationen!$H$18:$H$29</c:f>
              <c:numCache>
                <c:formatCode>General</c:formatCode>
                <c:ptCount val="12"/>
                <c:pt idx="0">
                  <c:v>8.1</c:v>
                </c:pt>
                <c:pt idx="1">
                  <c:v>7.45</c:v>
                </c:pt>
                <c:pt idx="2">
                  <c:v>8.06</c:v>
                </c:pt>
                <c:pt idx="3">
                  <c:v>11.27</c:v>
                </c:pt>
                <c:pt idx="4">
                  <c:v>11.29</c:v>
                </c:pt>
                <c:pt idx="5">
                  <c:v>11.19</c:v>
                </c:pt>
                <c:pt idx="6">
                  <c:v>14.06</c:v>
                </c:pt>
                <c:pt idx="7">
                  <c:v>14.02</c:v>
                </c:pt>
                <c:pt idx="8">
                  <c:v>13.84</c:v>
                </c:pt>
                <c:pt idx="9">
                  <c:v>17.59</c:v>
                </c:pt>
                <c:pt idx="10">
                  <c:v>17.329999999999998</c:v>
                </c:pt>
                <c:pt idx="11">
                  <c:v>17.2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3A2-47B3-B08A-1CB35C14C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764480"/>
        <c:axId val="291767040"/>
      </c:scatterChart>
      <c:valAx>
        <c:axId val="291764480"/>
        <c:scaling>
          <c:logBase val="10"/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 b="1" dirty="0"/>
                  <a:t>Log </a:t>
                </a:r>
                <a:r>
                  <a:rPr lang="de-DE" sz="1600" b="1" dirty="0" err="1"/>
                  <a:t>Starting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Quantity</a:t>
                </a:r>
                <a:endParaRPr lang="de-DE" sz="1600" b="1" dirty="0"/>
              </a:p>
            </c:rich>
          </c:tx>
          <c:layout>
            <c:manualLayout>
              <c:xMode val="edge"/>
              <c:yMode val="edge"/>
              <c:x val="0.35406664967595503"/>
              <c:y val="0.917844220021730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767040"/>
        <c:crosses val="autoZero"/>
        <c:crossBetween val="midCat"/>
      </c:valAx>
      <c:valAx>
        <c:axId val="291767040"/>
        <c:scaling>
          <c:orientation val="minMax"/>
          <c:max val="20"/>
          <c:min val="6"/>
        </c:scaling>
        <c:delete val="0"/>
        <c:axPos val="l"/>
        <c:majorGridlines>
          <c:spPr>
            <a:ln w="3175" cap="flat" cmpd="sng" algn="ctr">
              <a:solidFill>
                <a:schemeClr val="tx1"/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b="1" dirty="0" err="1"/>
                  <a:t>Cq</a:t>
                </a:r>
                <a:endParaRPr lang="de-DE" sz="1400" b="1" dirty="0"/>
              </a:p>
            </c:rich>
          </c:tx>
          <c:layout>
            <c:manualLayout>
              <c:xMode val="edge"/>
              <c:yMode val="edge"/>
              <c:x val="1.0534537873908151E-2"/>
              <c:y val="0.475391147975330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1764480"/>
        <c:crossesAt val="1.0000000000000004E-5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7071077249684437"/>
          <c:y val="0.4381932002605865"/>
          <c:w val="0.10755219328032192"/>
          <c:h val="0.118925335897271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Dreichfachbestimmunng</a:t>
            </a:r>
            <a:r>
              <a:rPr lang="de-DE" dirty="0" smtClean="0"/>
              <a:t>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Proben sollten zwischen Standrads liegen (bis auf 3. erreicht)</a:t>
            </a:r>
          </a:p>
          <a:p>
            <a:pPr marL="171450" indent="-171450">
              <a:buFontTx/>
              <a:buChar char="-"/>
            </a:pPr>
            <a:r>
              <a:rPr lang="de-DE" b="1" dirty="0" smtClean="0"/>
              <a:t>Merke: hohe Nummer niedrige Konzentration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1. und letzte Kontrolle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1. Standard mit einem Ausreiser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Der Rest streut sehr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Eventuell zu wenig Zyklen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5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Außer 1. Probe alle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Deutliche Trennung der Konzentrationen für 3. bis 5.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Für 4. und 5. zu wenig Zyklen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9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Sehr gut kleine Abweichungen sind passable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Peaks decken sich alle, keine Verschiebung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Durschnittlische</a:t>
            </a:r>
            <a:r>
              <a:rPr lang="de-DE" dirty="0" smtClean="0"/>
              <a:t> Schmelztemperatur von 78,7 entspricht ungefähr der berechneten des </a:t>
            </a:r>
            <a:r>
              <a:rPr lang="de-DE" dirty="0" err="1" smtClean="0"/>
              <a:t>Amplikons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78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Abszisse: Plasmidkonzentration in der Probe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Ordinate: im wievielten Zyklus wurde der Schwellwert überschritten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berechnet: logarithmische Regression über Standards (da beide Größen bekannt)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unbekannte Proben: Konz aus Cq berechnet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E sollte bei nicht über 105 sein (man kann Schwellwert anpassen),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R2 = Bestimmtheitsmaß sollte bei 1 liegen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dirty="0" smtClean="0"/>
              <a:t>Probe 5 weggelassen: außerhalb des Stand</a:t>
            </a:r>
            <a:r>
              <a:rPr lang="de-DE" dirty="0" err="1" smtClean="0"/>
              <a:t>ards</a:t>
            </a:r>
            <a:endParaRPr lang="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3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Anhand der Regressionsgeraden Konzentrationen berechnet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Errechnete SQ mit Verdünnung verrechnet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Alle Werte relativ nah beieinander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Gewisse Streuung dabei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Letzte Verdünnung rausgerechnet -&gt; außerhalb der </a:t>
            </a:r>
            <a:r>
              <a:rPr lang="de-DE" dirty="0" err="1" smtClean="0"/>
              <a:t>Stadardkurve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7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10.06.2018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2A6BB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2A6BB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2A6B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A6BB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A1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PROGRAMMREDNER (anpassen </a:t>
            </a:r>
            <a:r>
              <a:rPr lang="de-DE" dirty="0" err="1" smtClean="0"/>
              <a:t>unTer</a:t>
            </a:r>
            <a:r>
              <a:rPr lang="de-DE" dirty="0" smtClean="0"/>
              <a:t>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52B1087D-8EE7-47CE-81CE-420BF1B2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113" y="1412776"/>
            <a:ext cx="8139336" cy="419325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465112" y="5472459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Standards, der Negativkontrolle und der verdünnten Proben; Konzentration in </a:t>
            </a:r>
            <a:r>
              <a:rPr lang="de-DE" sz="1400" dirty="0" err="1"/>
              <a:t>ng</a:t>
            </a:r>
            <a:r>
              <a:rPr lang="de-DE" sz="1400" dirty="0"/>
              <a:t>/µL</a:t>
            </a:r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 descr="C:\Users\martin.schneider\Desktop\C#\Stuff\Studium MW\Molekularbiologie\qPCR\A2_schmelzk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6624736" cy="46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09128" y="5949280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</a:t>
            </a:r>
            <a:r>
              <a:rPr lang="de-DE" sz="1400" dirty="0" smtClean="0"/>
              <a:t>Schmelzkurvenanalyse der Proben und Standards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9038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 descr="C:\Users\martin.schneider\Desktop\C#\Stuff\Studium MW\Molekularbiologie\qPCR\A2_clea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7" y="1196752"/>
            <a:ext cx="6840760" cy="46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9B6C4F9F-46E2-4745-9ABD-C42BF860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98" y="5891809"/>
            <a:ext cx="8387282" cy="3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Abbildung x: Regressionsgerade der Gruppe </a:t>
            </a:r>
            <a:r>
              <a:rPr lang="de-DE" sz="1400" dirty="0" smtClean="0"/>
              <a:t>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9837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xmlns="" id="{D1E75D37-FD3D-4382-903D-9B8A9AC8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342465"/>
              </p:ext>
            </p:extLst>
          </p:nvPr>
        </p:nvGraphicFramePr>
        <p:xfrm>
          <a:off x="827584" y="2276872"/>
          <a:ext cx="7167577" cy="2244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99">
                  <a:extLst>
                    <a:ext uri="{9D8B030D-6E8A-4147-A177-3AD203B41FA5}">
                      <a16:colId xmlns:a16="http://schemas.microsoft.com/office/drawing/2014/main" xmlns="" val="3680581428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3830482434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157722612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784549194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3344791502"/>
                    </a:ext>
                  </a:extLst>
                </a:gridCol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Verdünnung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Konzentration der Proben [</a:t>
                      </a:r>
                      <a:r>
                        <a:rPr lang="de-DE" sz="1100" dirty="0" err="1">
                          <a:effectLst/>
                        </a:rPr>
                        <a:t>ng</a:t>
                      </a:r>
                      <a:r>
                        <a:rPr lang="de-DE" sz="1100" dirty="0">
                          <a:effectLst/>
                        </a:rPr>
                        <a:t>/µL]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68114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2.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3.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21431022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r>
                        <a:rPr lang="de-DE" sz="1100" baseline="30000" dirty="0">
                          <a:effectLst/>
                        </a:rPr>
                        <a:t>-1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489,6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484,6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1544,4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839,5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74518363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42,9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53,2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49,2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48,5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80268168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4,7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3,9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72541469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x 10</a:t>
                      </a:r>
                      <a:r>
                        <a:rPr lang="de-DE" sz="1100" baseline="30000" dirty="0" smtClean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2,2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153361725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x 10</a:t>
                      </a:r>
                      <a:r>
                        <a:rPr lang="de-DE" sz="1100" baseline="30000" dirty="0" smtClean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1,0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1,1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5304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0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69ABA60E-DF3B-404D-A56A-7BD300D8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9" y="1412776"/>
            <a:ext cx="8195297" cy="42220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DAFBD03-121B-44D2-91A6-FCD77D975F35}"/>
              </a:ext>
            </a:extLst>
          </p:cNvPr>
          <p:cNvSpPr txBox="1"/>
          <p:nvPr/>
        </p:nvSpPr>
        <p:spPr>
          <a:xfrm>
            <a:off x="487019" y="5634856"/>
            <a:ext cx="862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Abbildung x: Amplifikationskurven der Standards und der Negativkontrolle</a:t>
            </a:r>
          </a:p>
        </p:txBody>
      </p:sp>
    </p:spTree>
    <p:extLst>
      <p:ext uri="{BB962C8B-B14F-4D97-AF65-F5344CB8AC3E}">
        <p14:creationId xmlns:p14="http://schemas.microsoft.com/office/powerpoint/2010/main" val="22654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9C508229-3072-4819-95FC-EA70CB00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5531646"/>
            <a:ext cx="9085675" cy="34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Abbildung x: Amplifikationskurven der verdünnten Proben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C3846FA-E8BB-4470-9284-81C99AE9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8159618" cy="42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91BA6BC4-6531-4918-AE76-2C029566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331" y="1412776"/>
            <a:ext cx="7611722" cy="394207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35B03149-EF97-4F46-BFB7-FFBF01DA55AC}"/>
              </a:ext>
            </a:extLst>
          </p:cNvPr>
          <p:cNvSpPr txBox="1">
            <a:spLocks/>
          </p:cNvSpPr>
          <p:nvPr/>
        </p:nvSpPr>
        <p:spPr>
          <a:xfrm>
            <a:off x="755576" y="5399622"/>
            <a:ext cx="9029214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</a:t>
            </a:r>
            <a:r>
              <a:rPr lang="de-DE" sz="1400" dirty="0" err="1"/>
              <a:t>Schmeltkurvenanalyse</a:t>
            </a:r>
            <a:r>
              <a:rPr lang="de-DE" sz="1400" dirty="0"/>
              <a:t> der Proben und Standards</a:t>
            </a:r>
          </a:p>
        </p:txBody>
      </p:sp>
    </p:spTree>
    <p:extLst>
      <p:ext uri="{BB962C8B-B14F-4D97-AF65-F5344CB8AC3E}">
        <p14:creationId xmlns:p14="http://schemas.microsoft.com/office/powerpoint/2010/main" val="187831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xmlns="" id="{0AAC0FA0-776D-449D-B106-59FC605C2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459547"/>
              </p:ext>
            </p:extLst>
          </p:nvPr>
        </p:nvGraphicFramePr>
        <p:xfrm>
          <a:off x="395536" y="1218321"/>
          <a:ext cx="8064896" cy="461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9B6C4F9F-46E2-4745-9ABD-C42BF860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5891809"/>
            <a:ext cx="8387282" cy="3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Abbildung x: Regressionsgerade der Gruppe 1</a:t>
            </a:r>
          </a:p>
        </p:txBody>
      </p:sp>
    </p:spTree>
    <p:extLst>
      <p:ext uri="{BB962C8B-B14F-4D97-AF65-F5344CB8AC3E}">
        <p14:creationId xmlns:p14="http://schemas.microsoft.com/office/powerpoint/2010/main" val="32098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Durchschnittlich ermittelte Konzentration: 128,875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  <a:p>
            <a:endParaRPr lang="de-DE" dirty="0"/>
          </a:p>
          <a:p>
            <a:r>
              <a:rPr lang="de-DE" dirty="0"/>
              <a:t>Tatsächliche Konzentration: 120,0 </a:t>
            </a:r>
            <a:r>
              <a:rPr lang="de-DE" dirty="0" err="1"/>
              <a:t>ng</a:t>
            </a:r>
            <a:r>
              <a:rPr lang="de-DE" dirty="0"/>
              <a:t>/µL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xmlns="" id="{D1E75D37-FD3D-4382-903D-9B8A9AC8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964056"/>
              </p:ext>
            </p:extLst>
          </p:nvPr>
        </p:nvGraphicFramePr>
        <p:xfrm>
          <a:off x="755576" y="2780928"/>
          <a:ext cx="7167577" cy="2244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99">
                  <a:extLst>
                    <a:ext uri="{9D8B030D-6E8A-4147-A177-3AD203B41FA5}">
                      <a16:colId xmlns:a16="http://schemas.microsoft.com/office/drawing/2014/main" xmlns="" val="3680581428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3830482434"/>
                    </a:ext>
                  </a:extLst>
                </a:gridCol>
                <a:gridCol w="1433199">
                  <a:extLst>
                    <a:ext uri="{9D8B030D-6E8A-4147-A177-3AD203B41FA5}">
                      <a16:colId xmlns:a16="http://schemas.microsoft.com/office/drawing/2014/main" xmlns="" val="157722612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784549194"/>
                    </a:ext>
                  </a:extLst>
                </a:gridCol>
                <a:gridCol w="1433990">
                  <a:extLst>
                    <a:ext uri="{9D8B030D-6E8A-4147-A177-3AD203B41FA5}">
                      <a16:colId xmlns:a16="http://schemas.microsoft.com/office/drawing/2014/main" xmlns="" val="3344791502"/>
                    </a:ext>
                  </a:extLst>
                </a:gridCol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Verdünnung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Konzentration der Proben [</a:t>
                      </a:r>
                      <a:r>
                        <a:rPr lang="de-DE" sz="1100" dirty="0" err="1">
                          <a:effectLst/>
                        </a:rPr>
                        <a:t>ng</a:t>
                      </a:r>
                      <a:r>
                        <a:rPr lang="de-DE" sz="1100" dirty="0">
                          <a:effectLst/>
                        </a:rPr>
                        <a:t>/µL]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68114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2.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de-DE" sz="1100" dirty="0">
                          <a:effectLst/>
                        </a:rPr>
                        <a:t>3. Ansatz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21431022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r>
                        <a:rPr lang="de-DE" sz="1100" baseline="30000" dirty="0">
                          <a:effectLst/>
                        </a:rPr>
                        <a:t>-1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124,6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74518363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99,0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101,8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80268168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152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138,6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541469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97,3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114,8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53361725"/>
                  </a:ext>
                </a:extLst>
              </a:tr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r>
                        <a:rPr lang="de-DE" sz="1100" baseline="300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(99,3)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(133)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(69,8)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(100,6)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5304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1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dirty="0" smtClean="0"/>
              <a:t>A2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martin.schneider\Desktop\C#\Stuff\Studium MW\Molekularbiologie\qPCR\A2_ampli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624736" cy="46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09128" y="6309320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Standards und </a:t>
            </a:r>
            <a:r>
              <a:rPr lang="de-DE" sz="1400" dirty="0"/>
              <a:t>der verdünnten Proben; Konzentration in </a:t>
            </a:r>
            <a:r>
              <a:rPr lang="de-DE" sz="1400" dirty="0" err="1"/>
              <a:t>ng</a:t>
            </a:r>
            <a:r>
              <a:rPr lang="de-DE" sz="1400" dirty="0"/>
              <a:t>/µL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6172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93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martin.schneider\Desktop\C#\Stuff\Studium MW\Molekularbiologie\qPCR\A2_standards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3" y="908720"/>
            <a:ext cx="6852729" cy="48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83568" y="6192539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Standards und Negativkontrollen</a:t>
            </a:r>
            <a:endParaRPr lang="de-DE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728778"/>
            <a:ext cx="5648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2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A2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martin.schneider\Desktop\C#\Stuff\Studium MW\Molekularbiologie\qPCR\A2_prob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9" y="908720"/>
            <a:ext cx="663184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CD7CE6F8-5243-4C65-91F9-80B87A28446D}"/>
              </a:ext>
            </a:extLst>
          </p:cNvPr>
          <p:cNvSpPr txBox="1">
            <a:spLocks/>
          </p:cNvSpPr>
          <p:nvPr/>
        </p:nvSpPr>
        <p:spPr>
          <a:xfrm>
            <a:off x="609128" y="5949280"/>
            <a:ext cx="1051560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Abbildung x: Amplifikationskurven der </a:t>
            </a:r>
            <a:r>
              <a:rPr lang="de-DE" sz="1400" dirty="0" smtClean="0"/>
              <a:t>Proben</a:t>
            </a:r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5509989"/>
            <a:ext cx="6353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840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Bildschirmpräsentation (4:3)</PresentationFormat>
  <Paragraphs>150</Paragraphs>
  <Slides>12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Ergebnisse A1</vt:lpstr>
      <vt:lpstr>Ergebnisse A1</vt:lpstr>
      <vt:lpstr>Ergebnisse A1</vt:lpstr>
      <vt:lpstr>Ergebnisse A1</vt:lpstr>
      <vt:lpstr>Ergebnisse A1</vt:lpstr>
      <vt:lpstr>Ergebnisse A1</vt:lpstr>
      <vt:lpstr>Ergebnisse A2</vt:lpstr>
      <vt:lpstr>Ergebnisse A2</vt:lpstr>
      <vt:lpstr>Ergebnisse A2</vt:lpstr>
      <vt:lpstr>Ergebnisse A2</vt:lpstr>
      <vt:lpstr>Ergebnisse A2</vt:lpstr>
      <vt:lpstr>Ergebnisse A2</vt:lpstr>
    </vt:vector>
  </TitlesOfParts>
  <Company>Hochschule Mittweida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Martin Schneider</cp:lastModifiedBy>
  <cp:revision>36</cp:revision>
  <dcterms:created xsi:type="dcterms:W3CDTF">2015-10-29T15:34:02Z</dcterms:created>
  <dcterms:modified xsi:type="dcterms:W3CDTF">2018-06-10T19:48:21Z</dcterms:modified>
</cp:coreProperties>
</file>