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8" r:id="rId2"/>
    <p:sldId id="257" r:id="rId3"/>
    <p:sldId id="263" r:id="rId4"/>
    <p:sldId id="287" r:id="rId5"/>
    <p:sldId id="279" r:id="rId6"/>
    <p:sldId id="281" r:id="rId7"/>
    <p:sldId id="260" r:id="rId8"/>
    <p:sldId id="264" r:id="rId9"/>
    <p:sldId id="261" r:id="rId10"/>
    <p:sldId id="265" r:id="rId11"/>
    <p:sldId id="258" r:id="rId12"/>
    <p:sldId id="259" r:id="rId13"/>
    <p:sldId id="262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1" r:id="rId23"/>
    <p:sldId id="272" r:id="rId24"/>
    <p:sldId id="283" r:id="rId25"/>
    <p:sldId id="284" r:id="rId26"/>
    <p:sldId id="285" r:id="rId27"/>
    <p:sldId id="286" r:id="rId28"/>
    <p:sldId id="289" r:id="rId29"/>
    <p:sldId id="278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1670" autoAdjust="0"/>
  </p:normalViewPr>
  <p:slideViewPr>
    <p:cSldViewPr>
      <p:cViewPr>
        <p:scale>
          <a:sx n="79" d="100"/>
          <a:sy n="79" d="100"/>
        </p:scale>
        <p:origin x="-155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Amplöikon</a:t>
            </a:r>
            <a:r>
              <a:rPr lang="de-DE" dirty="0" smtClean="0"/>
              <a:t> liegt in vorgegeben </a:t>
            </a:r>
            <a:r>
              <a:rPr lang="de-DE" dirty="0" err="1" smtClean="0"/>
              <a:t>bereich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länge von </a:t>
            </a:r>
            <a:r>
              <a:rPr lang="de-DE" dirty="0" err="1" smtClean="0"/>
              <a:t>amplikon</a:t>
            </a:r>
            <a:r>
              <a:rPr lang="de-DE" dirty="0" smtClean="0"/>
              <a:t> </a:t>
            </a:r>
          </a:p>
          <a:p>
            <a:r>
              <a:rPr lang="de-DE" dirty="0" smtClean="0"/>
              <a:t>Sekundärstrukturen lassen sich bilden, aber schmelzen bei 50 grad wieder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03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Dreichfachbestimmunng</a:t>
            </a:r>
            <a:r>
              <a:rPr lang="de-DE" dirty="0" smtClean="0"/>
              <a:t> nah beieinander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Deutliche Trennung der Konzentrationen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Proben sollten zwischen Standrads liegen (bis auf 3. erreicht)</a:t>
            </a:r>
          </a:p>
          <a:p>
            <a:pPr marL="171450" indent="-171450">
              <a:buFontTx/>
              <a:buChar char="-"/>
            </a:pPr>
            <a:r>
              <a:rPr lang="de-DE" b="1" dirty="0" smtClean="0"/>
              <a:t>Merke: hohe Nummer niedrige Konzentration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31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1. und letzte Kontrolle nah beieinander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1. Standard mit einem Ausreiser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Der Rest streut sehr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Deutliche Trennung der Konzentrationen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Eventuell zu wenig Zyklen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39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Außer 1. Probe alle nah beieinander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Deutliche Trennung der Konzentrationen für 3. bis 5.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Für 4. und 5. zu wenig Zyklen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92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Sehr gut kleine Abweichungen sind passable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Peaks decken sich alle, keine Verschiebung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Durschnittlische</a:t>
            </a:r>
            <a:r>
              <a:rPr lang="de-DE" dirty="0" smtClean="0"/>
              <a:t> Schmelztemperatur von 78,7 entspricht ungefähr der berechneten des </a:t>
            </a:r>
            <a:r>
              <a:rPr lang="de-DE" dirty="0" err="1" smtClean="0"/>
              <a:t>Amplikons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32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01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Abszisse: Plasmidkonzentration in der Probe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Ordinate: im wievielten Zyklus wurde der Schwellwert überschritten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berechnet: logarithmische Regression über Standards (da beide Größen bekannt)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unbekannte Proben: Konz aus Cq berechnet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E sollte bei nicht über 105 sein (man kann Schwellwert anpassen),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R2 = Bestimmtheitsmaß sollte bei 1 liegen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Probe 5 weggelassen: außerhalb des Stand</a:t>
            </a:r>
            <a:r>
              <a:rPr lang="de-DE" dirty="0" err="1" smtClean="0"/>
              <a:t>ards</a:t>
            </a:r>
            <a:endParaRPr lang="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98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Anhand der Regressionsgeraden Konzentrationen berechnet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Errechnete SQ mit Verdünnung verrechnet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Alle Werte relativ nah beieinander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Gewisse Streuung dabei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Letzte Verdünnung rausgerechnet -&gt; außerhalb der </a:t>
            </a:r>
            <a:r>
              <a:rPr lang="de-DE" dirty="0" err="1" smtClean="0"/>
              <a:t>Stadardkurve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1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Supermix-Komponente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47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4A75E36B-C573-415E-B9B3-1638580CF907}" type="datetime1">
              <a:rPr lang="de-DE" smtClean="0"/>
              <a:t>12.06.2018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2A6BB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2A6BB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39552" y="1916832"/>
            <a:ext cx="8064896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b="1" u="sng" dirty="0" smtClean="0">
                <a:solidFill>
                  <a:schemeClr val="bg1"/>
                </a:solidFill>
              </a:rPr>
              <a:t>Praktikumsbericht:</a:t>
            </a:r>
          </a:p>
          <a:p>
            <a:r>
              <a:rPr lang="de-DE" sz="3500" b="1" dirty="0" smtClean="0">
                <a:solidFill>
                  <a:schemeClr val="bg1"/>
                </a:solidFill>
              </a:rPr>
              <a:t>Bestimmung </a:t>
            </a:r>
            <a:r>
              <a:rPr lang="de-DE" sz="3500" b="1" dirty="0">
                <a:solidFill>
                  <a:schemeClr val="bg1"/>
                </a:solidFill>
              </a:rPr>
              <a:t>der Konzentration </a:t>
            </a:r>
            <a:r>
              <a:rPr lang="de-DE" sz="3500" b="1" dirty="0" smtClean="0">
                <a:solidFill>
                  <a:schemeClr val="bg1"/>
                </a:solidFill>
              </a:rPr>
              <a:t>des </a:t>
            </a:r>
            <a:br>
              <a:rPr lang="de-DE" sz="3500" b="1" dirty="0" smtClean="0">
                <a:solidFill>
                  <a:schemeClr val="bg1"/>
                </a:solidFill>
              </a:rPr>
            </a:br>
            <a:r>
              <a:rPr lang="de-DE" sz="3500" b="1" dirty="0" err="1" smtClean="0">
                <a:solidFill>
                  <a:schemeClr val="bg1"/>
                </a:solidFill>
              </a:rPr>
              <a:t>pUCD</a:t>
            </a:r>
            <a:r>
              <a:rPr lang="de-DE" sz="3500" b="1" dirty="0" smtClean="0">
                <a:solidFill>
                  <a:schemeClr val="bg1"/>
                </a:solidFill>
              </a:rPr>
              <a:t>-</a:t>
            </a:r>
            <a:r>
              <a:rPr lang="de-DE" sz="3500" b="1" dirty="0" err="1" smtClean="0">
                <a:solidFill>
                  <a:schemeClr val="bg1"/>
                </a:solidFill>
              </a:rPr>
              <a:t>lacZ</a:t>
            </a:r>
            <a:r>
              <a:rPr lang="de-DE" sz="3500" b="1" dirty="0" smtClean="0">
                <a:solidFill>
                  <a:schemeClr val="bg1"/>
                </a:solidFill>
              </a:rPr>
              <a:t>-Plasmids mittels </a:t>
            </a:r>
            <a:r>
              <a:rPr lang="de-DE" sz="3500" b="1" dirty="0" err="1" smtClean="0">
                <a:solidFill>
                  <a:schemeClr val="bg1"/>
                </a:solidFill>
              </a:rPr>
              <a:t>qPCR</a:t>
            </a:r>
            <a:endParaRPr lang="de-DE" sz="3500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sz="1600" b="1" dirty="0" err="1" smtClean="0">
                <a:solidFill>
                  <a:schemeClr val="bg1"/>
                </a:solidFill>
              </a:rPr>
              <a:t>Ebaa</a:t>
            </a:r>
            <a:r>
              <a:rPr lang="de-DE" sz="1600" b="1" dirty="0" smtClean="0">
                <a:solidFill>
                  <a:schemeClr val="bg1"/>
                </a:solidFill>
              </a:rPr>
              <a:t> Khatib</a:t>
            </a:r>
            <a:br>
              <a:rPr lang="de-DE" sz="1600" b="1" dirty="0" smtClean="0">
                <a:solidFill>
                  <a:schemeClr val="bg1"/>
                </a:solidFill>
              </a:rPr>
            </a:br>
            <a:r>
              <a:rPr lang="de-DE" sz="1600" b="1" dirty="0" smtClean="0">
                <a:solidFill>
                  <a:schemeClr val="bg1"/>
                </a:solidFill>
              </a:rPr>
              <a:t>Anastasiya </a:t>
            </a:r>
            <a:r>
              <a:rPr lang="de-DE" sz="1600" b="1" dirty="0" err="1" smtClean="0">
                <a:solidFill>
                  <a:schemeClr val="bg1"/>
                </a:solidFill>
              </a:rPr>
              <a:t>Svirepa</a:t>
            </a:r>
            <a:r>
              <a:rPr lang="de-DE" sz="1600" b="1" dirty="0" smtClean="0">
                <a:solidFill>
                  <a:schemeClr val="bg1"/>
                </a:solidFill>
              </a:rPr>
              <a:t/>
            </a:r>
            <a:br>
              <a:rPr lang="de-DE" sz="1600" b="1" dirty="0" smtClean="0">
                <a:solidFill>
                  <a:schemeClr val="bg1"/>
                </a:solidFill>
              </a:rPr>
            </a:br>
            <a:r>
              <a:rPr lang="de-DE" sz="1600" b="1" dirty="0" smtClean="0">
                <a:solidFill>
                  <a:schemeClr val="bg1"/>
                </a:solidFill>
              </a:rPr>
              <a:t>Robert Hasler</a:t>
            </a:r>
            <a:br>
              <a:rPr lang="de-DE" sz="1600" b="1" dirty="0" smtClean="0">
                <a:solidFill>
                  <a:schemeClr val="bg1"/>
                </a:solidFill>
              </a:rPr>
            </a:br>
            <a:r>
              <a:rPr lang="de-DE" sz="1600" b="1" dirty="0" smtClean="0">
                <a:solidFill>
                  <a:schemeClr val="bg1"/>
                </a:solidFill>
              </a:rPr>
              <a:t>Martin Schneider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13. Juni 2018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primerdesign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Programm: Primer3Plus</a:t>
            </a:r>
          </a:p>
          <a:p>
            <a:r>
              <a:rPr lang="de-DE" dirty="0" smtClean="0"/>
              <a:t>Forward Primer: </a:t>
            </a:r>
            <a:r>
              <a:rPr lang="de-DE" dirty="0"/>
              <a:t>ACTGTCCTTCTAGTGTAGCC</a:t>
            </a:r>
            <a:endParaRPr lang="de-DE" dirty="0" smtClean="0"/>
          </a:p>
          <a:p>
            <a:r>
              <a:rPr lang="de-DE" dirty="0" smtClean="0"/>
              <a:t>Reverse Primer: </a:t>
            </a:r>
            <a:r>
              <a:rPr lang="de-DE" dirty="0"/>
              <a:t>TAGCAGAGCGAGGTATGTAG</a:t>
            </a:r>
            <a:endParaRPr lang="de-DE" dirty="0" smtClean="0"/>
          </a:p>
          <a:p>
            <a:r>
              <a:rPr lang="de-DE" dirty="0" err="1" smtClean="0"/>
              <a:t>Amplikon</a:t>
            </a:r>
            <a:r>
              <a:rPr lang="de-DE" dirty="0" smtClean="0"/>
              <a:t>: ACTGTCCTTCTAGTGTAGCCGTAGTTAGGCCACCACTTCAAGAACTCTGTAGCACCGCCTACATACTTCAAGAAGCTA (78 </a:t>
            </a:r>
            <a:r>
              <a:rPr lang="de-DE" dirty="0" err="1" smtClean="0"/>
              <a:t>bp</a:t>
            </a:r>
            <a:r>
              <a:rPr lang="de-DE" dirty="0" smtClean="0"/>
              <a:t> lang)</a:t>
            </a:r>
          </a:p>
          <a:p>
            <a:r>
              <a:rPr lang="de-DE" dirty="0" smtClean="0"/>
              <a:t>Primer Parameter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15370"/>
              </p:ext>
            </p:extLst>
          </p:nvPr>
        </p:nvGraphicFramePr>
        <p:xfrm>
          <a:off x="924272" y="3573016"/>
          <a:ext cx="756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8">
                  <a:extLst>
                    <a:ext uri="{9D8B030D-6E8A-4147-A177-3AD203B41FA5}">
                      <a16:colId xmlns="" xmlns:a16="http://schemas.microsoft.com/office/drawing/2014/main" val="2051565458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3313416695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1235745316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75952563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4247628636"/>
                    </a:ext>
                  </a:extLst>
                </a:gridCol>
                <a:gridCol w="1680024">
                  <a:extLst>
                    <a:ext uri="{9D8B030D-6E8A-4147-A177-3AD203B41FA5}">
                      <a16:colId xmlns="" xmlns:a16="http://schemas.microsoft.com/office/drawing/2014/main" val="35435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Primer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Länge (</a:t>
                      </a:r>
                      <a:r>
                        <a:rPr lang="de-DE" dirty="0" err="1" smtClean="0"/>
                        <a:t>bp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Tm (°C)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GC (%)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Mono-</a:t>
                      </a:r>
                      <a:r>
                        <a:rPr lang="de-DE" dirty="0" err="1" smtClean="0"/>
                        <a:t>Repeats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Dimer-Bildung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930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Forward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60,2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50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Reverse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60,2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8269886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sp>
        <p:nvSpPr>
          <p:cNvPr id="9" name="Textfeld 7"/>
          <p:cNvSpPr txBox="1"/>
          <p:nvPr/>
        </p:nvSpPr>
        <p:spPr>
          <a:xfrm>
            <a:off x="1835696" y="4941168"/>
            <a:ext cx="479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Tabelle </a:t>
            </a:r>
            <a:r>
              <a:rPr lang="ru-RU" sz="1400" b="1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de-DE" sz="1400" dirty="0" smtClean="0">
                <a:latin typeface="+mj-lt"/>
              </a:rPr>
              <a:t> Resultierende Parameter von Forward und Reverse Primer 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0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Primer (</a:t>
            </a:r>
            <a:r>
              <a:rPr lang="de-DE" dirty="0" err="1" smtClean="0"/>
              <a:t>reverse</a:t>
            </a:r>
            <a:r>
              <a:rPr lang="de-DE" dirty="0" smtClean="0"/>
              <a:t>, </a:t>
            </a:r>
            <a:r>
              <a:rPr lang="de-DE" dirty="0" err="1" smtClean="0"/>
              <a:t>forward</a:t>
            </a:r>
            <a:r>
              <a:rPr lang="de-DE" dirty="0" smtClean="0"/>
              <a:t>) verdünnen (resultierende Konzentration 100 </a:t>
            </a:r>
            <a:r>
              <a:rPr lang="de-DE" dirty="0" err="1" smtClean="0"/>
              <a:t>pmol</a:t>
            </a:r>
            <a:r>
              <a:rPr lang="de-DE" dirty="0" smtClean="0"/>
              <a:t>/µL)</a:t>
            </a:r>
          </a:p>
          <a:p>
            <a:r>
              <a:rPr lang="de-DE" dirty="0" err="1" smtClean="0"/>
              <a:t>pUCD-lacZ</a:t>
            </a:r>
            <a:r>
              <a:rPr lang="de-DE" dirty="0" smtClean="0"/>
              <a:t> (Standard) und Probe mit DNA verdünnen:</a:t>
            </a:r>
          </a:p>
          <a:p>
            <a:pPr lvl="1"/>
            <a:r>
              <a:rPr lang="de-DE" dirty="0"/>
              <a:t>1. Versuch: 1:10; 1:10; 1:10; 1:10; 1:10 </a:t>
            </a:r>
          </a:p>
          <a:p>
            <a:pPr lvl="1"/>
            <a:r>
              <a:rPr lang="de-DE" dirty="0" smtClean="0"/>
              <a:t>2. Versuch: 1:10; 1:10; 1:10; 1:2; 1:2 (Standard wie bei 1. Versuch)</a:t>
            </a:r>
          </a:p>
          <a:p>
            <a:pPr lvl="1"/>
            <a:r>
              <a:rPr lang="de-DE" dirty="0" smtClean="0"/>
              <a:t>Reaktionsaufbau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92670"/>
              </p:ext>
            </p:extLst>
          </p:nvPr>
        </p:nvGraphicFramePr>
        <p:xfrm>
          <a:off x="899592" y="2996952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Komponenten: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Volumen für</a:t>
                      </a:r>
                      <a:r>
                        <a:rPr lang="de-DE" baseline="0" dirty="0" smtClean="0"/>
                        <a:t> 20 µL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iTaq</a:t>
                      </a:r>
                      <a:r>
                        <a:rPr lang="de-DE" dirty="0" smtClean="0"/>
                        <a:t> Universal SYBR Green </a:t>
                      </a:r>
                      <a:r>
                        <a:rPr lang="de-DE" dirty="0" err="1" smtClean="0"/>
                        <a:t>Supermix</a:t>
                      </a:r>
                      <a:r>
                        <a:rPr lang="de-DE" dirty="0" smtClean="0"/>
                        <a:t> (2x)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 µL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Forward Primer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 µL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Reverse Primer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 µL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Standard/Probe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 µL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</a:t>
                      </a:r>
                      <a:r>
                        <a:rPr lang="de-DE" baseline="-25000" dirty="0" smtClean="0"/>
                        <a:t>2</a:t>
                      </a:r>
                      <a:r>
                        <a:rPr lang="de-DE" dirty="0" smtClean="0"/>
                        <a:t>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7 µL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sp>
        <p:nvSpPr>
          <p:cNvPr id="9" name="Textfeld 7"/>
          <p:cNvSpPr txBox="1"/>
          <p:nvPr/>
        </p:nvSpPr>
        <p:spPr>
          <a:xfrm>
            <a:off x="3203848" y="5271272"/>
            <a:ext cx="2110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Tabelle </a:t>
            </a:r>
            <a:r>
              <a:rPr lang="de-DE" sz="1400" b="1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de-DE" sz="1400" dirty="0" smtClean="0">
                <a:latin typeface="+mj-lt"/>
              </a:rPr>
              <a:t> Ansätze für </a:t>
            </a:r>
            <a:r>
              <a:rPr lang="de-DE" sz="1400" dirty="0" err="1" smtClean="0">
                <a:latin typeface="+mj-lt"/>
              </a:rPr>
              <a:t>qPCR</a:t>
            </a:r>
            <a:r>
              <a:rPr lang="de-DE" sz="1400" dirty="0" smtClean="0">
                <a:latin typeface="+mj-lt"/>
              </a:rPr>
              <a:t> 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PCR-Ablauf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7" y="2204864"/>
            <a:ext cx="8611215" cy="32623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94494" y="5589240"/>
            <a:ext cx="785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Abbildung 4:</a:t>
            </a:r>
            <a:r>
              <a:rPr lang="de-DE" sz="1400" dirty="0" smtClean="0">
                <a:latin typeface="+mj-lt"/>
              </a:rPr>
              <a:t>  Ablauf von </a:t>
            </a:r>
            <a:r>
              <a:rPr lang="de-DE" sz="1400" dirty="0" err="1" smtClean="0">
                <a:latin typeface="+mj-lt"/>
              </a:rPr>
              <a:t>qPCR</a:t>
            </a:r>
            <a:r>
              <a:rPr lang="de-DE" sz="1400" dirty="0" smtClean="0">
                <a:latin typeface="+mj-lt"/>
              </a:rPr>
              <a:t> mit anschließender Schmelzkurvenanalyse [bearbeitet nach </a:t>
            </a:r>
            <a:r>
              <a:rPr lang="de-DE" sz="1400" dirty="0" smtClean="0"/>
              <a:t>CFX </a:t>
            </a:r>
            <a:r>
              <a:rPr lang="de-DE" sz="1400" dirty="0"/>
              <a:t>Manager </a:t>
            </a:r>
            <a:r>
              <a:rPr lang="de-DE" sz="1400" dirty="0" smtClean="0"/>
              <a:t>Software</a:t>
            </a:r>
            <a:r>
              <a:rPr lang="de-DE" sz="1400" dirty="0" smtClean="0">
                <a:latin typeface="+mj-lt"/>
              </a:rPr>
              <a:t>]</a:t>
            </a:r>
            <a:endParaRPr lang="de-DE" sz="1400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78107" y="2442374"/>
            <a:ext cx="16616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DNA-Denaturierung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555776" y="2442374"/>
            <a:ext cx="10112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/>
              <a:t>A</a:t>
            </a:r>
            <a:r>
              <a:rPr lang="de-DE" sz="1600" dirty="0" err="1" smtClean="0"/>
              <a:t>nnealing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3719475" y="2442374"/>
            <a:ext cx="10112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Elongation</a:t>
            </a:r>
            <a:endParaRPr lang="de-DE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5292080" y="2420888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Schmelzkurvenanalyse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765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Ergebnisse und </a:t>
            </a:r>
            <a:r>
              <a:rPr lang="de-DE" dirty="0" err="1" smtClean="0"/>
              <a:t>diskussion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7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A1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3">
            <a:extLst>
              <a:ext uri="{FF2B5EF4-FFF2-40B4-BE49-F238E27FC236}">
                <a16:creationId xmlns="" xmlns:a16="http://schemas.microsoft.com/office/drawing/2014/main" id="{52B1087D-8EE7-47CE-81CE-420BF1B2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97"/>
          <a:stretch/>
        </p:blipFill>
        <p:spPr>
          <a:xfrm>
            <a:off x="35496" y="968516"/>
            <a:ext cx="9000000" cy="45487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pic>
        <p:nvPicPr>
          <p:cNvPr id="10" name="Grafik 1">
            <a:extLst>
              <a:ext uri="{FF2B5EF4-FFF2-40B4-BE49-F238E27FC236}">
                <a16:creationId xmlns="" xmlns:a16="http://schemas.microsoft.com/office/drawing/2014/main" id="{88A350A4-2ED6-4074-873C-A55D53099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054" y="5373216"/>
            <a:ext cx="5048250" cy="59055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="" xmlns:a16="http://schemas.microsoft.com/office/drawing/2014/main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601430" y="5976515"/>
            <a:ext cx="8219041" cy="404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accent1"/>
                </a:solidFill>
                <a:latin typeface="Arial Narrow "/>
              </a:rPr>
              <a:t>Abbildung </a:t>
            </a:r>
            <a:r>
              <a:rPr lang="ru-RU" sz="1400" b="1" dirty="0" smtClean="0">
                <a:solidFill>
                  <a:schemeClr val="accent1"/>
                </a:solidFill>
                <a:latin typeface="Arial Narrow "/>
              </a:rPr>
              <a:t>5</a:t>
            </a:r>
            <a:r>
              <a:rPr lang="de-DE" sz="1400" b="1" dirty="0" smtClean="0">
                <a:solidFill>
                  <a:schemeClr val="accent1"/>
                </a:solidFill>
                <a:latin typeface="Arial Narrow "/>
              </a:rPr>
              <a:t>: </a:t>
            </a:r>
            <a:r>
              <a:rPr lang="de-DE" sz="1400" dirty="0" smtClean="0">
                <a:latin typeface="Arial Narrow "/>
              </a:rPr>
              <a:t>Amplifikationskurven</a:t>
            </a:r>
            <a:r>
              <a:rPr lang="ru-RU" sz="1400" dirty="0" smtClean="0">
                <a:latin typeface="Arial Narrow "/>
              </a:rPr>
              <a:t> </a:t>
            </a:r>
            <a:r>
              <a:rPr lang="de-DE" sz="1400" dirty="0" smtClean="0">
                <a:latin typeface="Arial Narrow "/>
              </a:rPr>
              <a:t>der </a:t>
            </a:r>
            <a:r>
              <a:rPr lang="de-DE" sz="1400" dirty="0">
                <a:latin typeface="Arial Narrow "/>
              </a:rPr>
              <a:t>Standards, der Negativkontrolle und der verdünnten </a:t>
            </a:r>
            <a:r>
              <a:rPr lang="de-DE" sz="1400" dirty="0" smtClean="0">
                <a:latin typeface="Arial Narrow "/>
              </a:rPr>
              <a:t>Proben</a:t>
            </a:r>
            <a:endParaRPr lang="de-DE" sz="1400" dirty="0">
              <a:latin typeface="Arial Narrow "/>
            </a:endParaRPr>
          </a:p>
        </p:txBody>
      </p:sp>
    </p:spTree>
    <p:extLst>
      <p:ext uri="{BB962C8B-B14F-4D97-AF65-F5344CB8AC3E}">
        <p14:creationId xmlns:p14="http://schemas.microsoft.com/office/powerpoint/2010/main" val="10425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3">
            <a:extLst>
              <a:ext uri="{FF2B5EF4-FFF2-40B4-BE49-F238E27FC236}">
                <a16:creationId xmlns="" xmlns:a16="http://schemas.microsoft.com/office/drawing/2014/main" id="{69ABA60E-DF3B-404D-A56A-7BD300D87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0"/>
          <a:stretch/>
        </p:blipFill>
        <p:spPr>
          <a:xfrm>
            <a:off x="36496" y="931432"/>
            <a:ext cx="9000000" cy="45137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2DAFBD03-121B-44D2-91A6-FCD77D975F35}"/>
              </a:ext>
            </a:extLst>
          </p:cNvPr>
          <p:cNvSpPr txBox="1"/>
          <p:nvPr/>
        </p:nvSpPr>
        <p:spPr>
          <a:xfrm>
            <a:off x="1619672" y="5785519"/>
            <a:ext cx="862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  <a:latin typeface="Arial Narrow (заголовок)"/>
              </a:rPr>
              <a:t>Abbildung </a:t>
            </a:r>
            <a:r>
              <a:rPr lang="ru-RU" sz="1400" b="1" dirty="0" smtClean="0">
                <a:solidFill>
                  <a:schemeClr val="accent1"/>
                </a:solidFill>
                <a:latin typeface="Arial Narrow (заголовок)"/>
              </a:rPr>
              <a:t>6</a:t>
            </a:r>
            <a:r>
              <a:rPr lang="de-DE" sz="1400" b="1" dirty="0" smtClean="0">
                <a:solidFill>
                  <a:schemeClr val="accent1"/>
                </a:solidFill>
                <a:latin typeface="Arial Narrow (заголовок)"/>
              </a:rPr>
              <a:t>: </a:t>
            </a:r>
            <a:r>
              <a:rPr lang="de-DE" sz="1400" dirty="0">
                <a:latin typeface="Arial Narrow (заголовок)"/>
              </a:rPr>
              <a:t>Amplifikationskurven der Standards und der Negativkontrolle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pic>
        <p:nvPicPr>
          <p:cNvPr id="10" name="Grafik 1">
            <a:extLst>
              <a:ext uri="{FF2B5EF4-FFF2-40B4-BE49-F238E27FC236}">
                <a16:creationId xmlns="" xmlns:a16="http://schemas.microsoft.com/office/drawing/2014/main" id="{5A13EA6B-C9B9-41C1-B3E7-C88A1674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5" y="5425480"/>
            <a:ext cx="8145072" cy="3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9C508229-3072-4819-95FC-EA70CB00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52" y="5896219"/>
            <a:ext cx="5688632" cy="46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b="1" dirty="0">
                <a:solidFill>
                  <a:schemeClr val="accent1"/>
                </a:solidFill>
                <a:latin typeface="Arial Narrow (заголовок)"/>
              </a:rPr>
              <a:t>Abbildung </a:t>
            </a:r>
            <a:r>
              <a:rPr lang="ru-RU" sz="1400" b="1" dirty="0" smtClean="0">
                <a:solidFill>
                  <a:schemeClr val="accent1"/>
                </a:solidFill>
                <a:latin typeface="Arial Narrow (заголовок)"/>
              </a:rPr>
              <a:t>7</a:t>
            </a:r>
            <a:r>
              <a:rPr lang="de-DE" sz="1400" b="1" dirty="0" smtClean="0">
                <a:solidFill>
                  <a:schemeClr val="accent1"/>
                </a:solidFill>
                <a:latin typeface="Arial Narrow (заголовок)"/>
              </a:rPr>
              <a:t>: </a:t>
            </a:r>
            <a:r>
              <a:rPr lang="de-DE" sz="1400" dirty="0">
                <a:latin typeface="Arial Narrow (заголовок)"/>
              </a:rPr>
              <a:t>Amplifikationskurven der verdünnten Proben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FC3846FA-E8BB-4470-9284-81C99AE90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6"/>
          <a:stretch/>
        </p:blipFill>
        <p:spPr>
          <a:xfrm>
            <a:off x="108504" y="928039"/>
            <a:ext cx="9000000" cy="45171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pic>
        <p:nvPicPr>
          <p:cNvPr id="11" name="Grafik 1">
            <a:extLst>
              <a:ext uri="{FF2B5EF4-FFF2-40B4-BE49-F238E27FC236}">
                <a16:creationId xmlns="" xmlns:a16="http://schemas.microsoft.com/office/drawing/2014/main" id="{6BC3B1B0-FDA5-4E3B-9B20-426C93F9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5445224"/>
            <a:ext cx="47339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3">
            <a:extLst>
              <a:ext uri="{FF2B5EF4-FFF2-40B4-BE49-F238E27FC236}">
                <a16:creationId xmlns="" xmlns:a16="http://schemas.microsoft.com/office/drawing/2014/main" id="{91BA6BC4-6531-4918-AE76-2C029566E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96" y="980728"/>
            <a:ext cx="9000000" cy="4661053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35B03149-EF97-4F46-BFB7-FFBF01DA55AC}"/>
              </a:ext>
            </a:extLst>
          </p:cNvPr>
          <p:cNvSpPr txBox="1">
            <a:spLocks/>
          </p:cNvSpPr>
          <p:nvPr/>
        </p:nvSpPr>
        <p:spPr>
          <a:xfrm>
            <a:off x="2066164" y="5755740"/>
            <a:ext cx="9029214" cy="36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accent1"/>
                </a:solidFill>
                <a:latin typeface="Arial Narrow (заголовок)"/>
              </a:rPr>
              <a:t>Abbildung </a:t>
            </a:r>
            <a:r>
              <a:rPr lang="de-DE" sz="1400" b="1" dirty="0" smtClean="0">
                <a:solidFill>
                  <a:schemeClr val="accent1"/>
                </a:solidFill>
                <a:latin typeface="Arial Narrow (заголовок)"/>
              </a:rPr>
              <a:t>8: </a:t>
            </a:r>
            <a:r>
              <a:rPr lang="de-DE" sz="1400" dirty="0" smtClean="0">
                <a:latin typeface="Arial Narrow (заголовок)"/>
              </a:rPr>
              <a:t>Schmelzkurvenanalyse </a:t>
            </a:r>
            <a:r>
              <a:rPr lang="de-DE" sz="1400" dirty="0">
                <a:latin typeface="Arial Narrow (заголовок)"/>
              </a:rPr>
              <a:t>der Proben und Standards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1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dirty="0" smtClean="0"/>
              <a:t>A2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73216"/>
            <a:ext cx="5215201" cy="57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martin.schneider\Desktop\C#\Stuff\Studium MW\Molekularbiologie\qPCR\A2_ampli_ful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" b="1424"/>
          <a:stretch/>
        </p:blipFill>
        <p:spPr bwMode="auto">
          <a:xfrm>
            <a:off x="755576" y="908720"/>
            <a:ext cx="6702833" cy="454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611560" y="5877272"/>
            <a:ext cx="8211344" cy="404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accent1"/>
                </a:solidFill>
                <a:latin typeface="Arial Narrow (заголовок)"/>
              </a:rPr>
              <a:t>Abbildung </a:t>
            </a:r>
            <a:r>
              <a:rPr lang="ru-RU" sz="1400" b="1" dirty="0" smtClean="0">
                <a:solidFill>
                  <a:schemeClr val="accent1"/>
                </a:solidFill>
                <a:latin typeface="Arial Narrow (заголовок)"/>
              </a:rPr>
              <a:t>9</a:t>
            </a:r>
            <a:r>
              <a:rPr lang="de-DE" sz="1400" b="1" dirty="0" smtClean="0">
                <a:solidFill>
                  <a:schemeClr val="accent1"/>
                </a:solidFill>
                <a:latin typeface="Arial Narrow (заголовок)"/>
              </a:rPr>
              <a:t>: </a:t>
            </a:r>
            <a:r>
              <a:rPr lang="de-DE" sz="1400" dirty="0">
                <a:latin typeface="Arial Narrow (заголовок)"/>
              </a:rPr>
              <a:t>Amplifikationskurven der Standards, der Negativkontrolle und der verdünnten </a:t>
            </a:r>
            <a:r>
              <a:rPr lang="de-DE" sz="1400" dirty="0" smtClean="0">
                <a:latin typeface="Arial Narrow (заголовок)"/>
              </a:rPr>
              <a:t>Proben</a:t>
            </a:r>
            <a:endParaRPr lang="de-DE" sz="1400" dirty="0">
              <a:latin typeface="Arial Narrow (заголовок)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1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C:\Users\martin.schneider\Desktop\C#\Stuff\Studium MW\Molekularbiologie\qPCR\A2_standards_fu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" b="2971"/>
          <a:stretch/>
        </p:blipFill>
        <p:spPr bwMode="auto">
          <a:xfrm>
            <a:off x="756336" y="908720"/>
            <a:ext cx="6840000" cy="456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1411272" y="5856917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accent1"/>
                </a:solidFill>
                <a:latin typeface="Arial Narrow (заголовок)"/>
              </a:rPr>
              <a:t>Abbildung </a:t>
            </a:r>
            <a:r>
              <a:rPr lang="ru-RU" sz="1400" b="1" dirty="0" smtClean="0">
                <a:solidFill>
                  <a:schemeClr val="accent1"/>
                </a:solidFill>
                <a:latin typeface="Arial Narrow (заголовок)"/>
              </a:rPr>
              <a:t>10</a:t>
            </a:r>
            <a:r>
              <a:rPr lang="de-DE" sz="1400" b="1" dirty="0" smtClean="0">
                <a:solidFill>
                  <a:schemeClr val="accent1"/>
                </a:solidFill>
                <a:latin typeface="Arial Narrow (заголовок)"/>
              </a:rPr>
              <a:t>: </a:t>
            </a:r>
            <a:r>
              <a:rPr lang="de-DE" sz="1400" dirty="0">
                <a:latin typeface="Arial Narrow (заголовок)"/>
              </a:rPr>
              <a:t>Amplifikationskurven der </a:t>
            </a:r>
            <a:r>
              <a:rPr lang="de-DE" sz="1400" dirty="0" smtClean="0">
                <a:latin typeface="Arial Narrow (заголовок)"/>
              </a:rPr>
              <a:t>Standards</a:t>
            </a:r>
            <a:endParaRPr lang="de-DE" sz="1400" dirty="0">
              <a:latin typeface="Arial Narrow (заголовок)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472225"/>
            <a:ext cx="5283527" cy="34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1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Grundlagen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martin.schneider\Desktop\C#\Stuff\Studium MW\Molekularbiologie\qPCR\A2_prob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 b="2479"/>
          <a:stretch/>
        </p:blipFill>
        <p:spPr bwMode="auto">
          <a:xfrm>
            <a:off x="755576" y="908720"/>
            <a:ext cx="6840000" cy="45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2478835" y="5939194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accent1"/>
                </a:solidFill>
                <a:latin typeface="Arial Narrow "/>
              </a:rPr>
              <a:t>Abbildung </a:t>
            </a:r>
            <a:r>
              <a:rPr lang="ru-RU" sz="1400" b="1" dirty="0" smtClean="0">
                <a:solidFill>
                  <a:schemeClr val="accent1"/>
                </a:solidFill>
                <a:latin typeface="Arial Narrow "/>
              </a:rPr>
              <a:t>11</a:t>
            </a:r>
            <a:r>
              <a:rPr lang="de-DE" sz="1400" b="1" dirty="0" smtClean="0">
                <a:solidFill>
                  <a:schemeClr val="accent1"/>
                </a:solidFill>
                <a:latin typeface="Arial Narrow "/>
              </a:rPr>
              <a:t>: </a:t>
            </a:r>
            <a:r>
              <a:rPr lang="de-DE" sz="1400" dirty="0">
                <a:latin typeface="Arial Narrow "/>
              </a:rPr>
              <a:t>Amplifikationskurven der </a:t>
            </a:r>
            <a:r>
              <a:rPr lang="de-DE" sz="1400" dirty="0" smtClean="0">
                <a:latin typeface="Arial Narrow "/>
              </a:rPr>
              <a:t>Proben</a:t>
            </a:r>
            <a:endParaRPr lang="de-DE" sz="1400" dirty="0">
              <a:latin typeface="Arial Narrow 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60" y="5509989"/>
            <a:ext cx="63531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7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 descr="C:\Users\martin.schneider\Desktop\C#\Stuff\Studium MW\Molekularbiologie\qPCR\A2_schmelzk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0" y="908720"/>
            <a:ext cx="6840000" cy="48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1835696" y="5757644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accent1"/>
                </a:solidFill>
                <a:latin typeface="Arial Narrow "/>
              </a:rPr>
              <a:t>Abbildung </a:t>
            </a:r>
            <a:r>
              <a:rPr lang="ru-RU" sz="1400" b="1" dirty="0" smtClean="0">
                <a:solidFill>
                  <a:schemeClr val="accent1"/>
                </a:solidFill>
                <a:latin typeface="Arial Narrow "/>
              </a:rPr>
              <a:t>12</a:t>
            </a:r>
            <a:r>
              <a:rPr lang="de-DE" sz="1400" b="1" dirty="0" smtClean="0">
                <a:solidFill>
                  <a:schemeClr val="accent1"/>
                </a:solidFill>
                <a:latin typeface="Arial Narrow "/>
              </a:rPr>
              <a:t>: </a:t>
            </a:r>
            <a:r>
              <a:rPr lang="de-DE" sz="1400" dirty="0" smtClean="0">
                <a:latin typeface="Arial Narrow "/>
              </a:rPr>
              <a:t>Schmelzkurvenanalyse der Proben und Standards </a:t>
            </a:r>
            <a:endParaRPr lang="de-DE" sz="1400" dirty="0">
              <a:latin typeface="Arial Narrow 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0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dirty="0" smtClean="0"/>
              <a:t>A1</a:t>
            </a:r>
            <a:r>
              <a:rPr lang="ru-RU" dirty="0" smtClean="0"/>
              <a:t> </a:t>
            </a:r>
            <a:r>
              <a:rPr lang="de-DE" dirty="0" smtClean="0"/>
              <a:t>und A2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9B6C4F9F-46E2-4745-9ABD-C42BF860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5786035"/>
            <a:ext cx="8387282" cy="34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b="1" dirty="0">
                <a:solidFill>
                  <a:schemeClr val="accent1"/>
                </a:solidFill>
                <a:latin typeface="Arial Narrow (заголовок)"/>
              </a:rPr>
              <a:t>Abbildung </a:t>
            </a:r>
            <a:r>
              <a:rPr lang="de-DE" sz="1400" b="1" dirty="0" smtClean="0">
                <a:solidFill>
                  <a:schemeClr val="accent1"/>
                </a:solidFill>
                <a:latin typeface="Arial Narrow (заголовок)"/>
              </a:rPr>
              <a:t>13: </a:t>
            </a:r>
            <a:r>
              <a:rPr lang="de-DE" sz="1400" dirty="0" smtClean="0">
                <a:latin typeface="Arial Narrow (заголовок)"/>
              </a:rPr>
              <a:t>Regressionsgeraden </a:t>
            </a:r>
            <a:r>
              <a:rPr lang="de-DE" sz="1400" dirty="0">
                <a:latin typeface="Arial Narrow (заголовок)"/>
              </a:rPr>
              <a:t>der Gruppe </a:t>
            </a:r>
            <a:r>
              <a:rPr lang="de-DE" sz="1400" dirty="0" smtClean="0">
                <a:latin typeface="Arial Narrow (заголовок)"/>
              </a:rPr>
              <a:t>1 und der Gruppe 2</a:t>
            </a:r>
            <a:endParaRPr lang="de-DE" sz="1400" dirty="0">
              <a:latin typeface="Arial Narrow (заголовок)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pic>
        <p:nvPicPr>
          <p:cNvPr id="1026" name="Picture 2" descr="C:\Users\admin\Desktop\nkfPBzfIPi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" t="9690" r="1931"/>
          <a:stretch/>
        </p:blipFill>
        <p:spPr bwMode="auto">
          <a:xfrm>
            <a:off x="0" y="1052736"/>
            <a:ext cx="9143999" cy="47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Durchschnittlich ermittelte Konzentration: </a:t>
            </a:r>
            <a:r>
              <a:rPr lang="de-DE" dirty="0" smtClean="0"/>
              <a:t>119,950 </a:t>
            </a:r>
            <a:r>
              <a:rPr lang="de-DE" dirty="0" err="1"/>
              <a:t>ng</a:t>
            </a:r>
            <a:r>
              <a:rPr lang="de-DE" dirty="0"/>
              <a:t>/µL</a:t>
            </a:r>
          </a:p>
          <a:p>
            <a:endParaRPr lang="de-DE" dirty="0"/>
          </a:p>
          <a:p>
            <a:r>
              <a:rPr lang="de-DE" dirty="0"/>
              <a:t>Tatsächliche Konzentration: </a:t>
            </a:r>
            <a:r>
              <a:rPr lang="de-DE" dirty="0" smtClean="0"/>
              <a:t>120,875 </a:t>
            </a:r>
            <a:r>
              <a:rPr lang="de-DE" dirty="0" err="1"/>
              <a:t>ng</a:t>
            </a:r>
            <a:r>
              <a:rPr lang="de-DE" dirty="0"/>
              <a:t>/µL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="" xmlns:a16="http://schemas.microsoft.com/office/drawing/2014/main" id="{D1E75D37-FD3D-4382-903D-9B8A9AC8D7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55576" y="2780928"/>
          <a:ext cx="7167577" cy="2244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199">
                  <a:extLst>
                    <a:ext uri="{9D8B030D-6E8A-4147-A177-3AD203B41FA5}">
                      <a16:colId xmlns="" xmlns:a16="http://schemas.microsoft.com/office/drawing/2014/main" val="3680581428"/>
                    </a:ext>
                  </a:extLst>
                </a:gridCol>
                <a:gridCol w="1433199">
                  <a:extLst>
                    <a:ext uri="{9D8B030D-6E8A-4147-A177-3AD203B41FA5}">
                      <a16:colId xmlns="" xmlns:a16="http://schemas.microsoft.com/office/drawing/2014/main" val="3830482434"/>
                    </a:ext>
                  </a:extLst>
                </a:gridCol>
                <a:gridCol w="1433199">
                  <a:extLst>
                    <a:ext uri="{9D8B030D-6E8A-4147-A177-3AD203B41FA5}">
                      <a16:colId xmlns="" xmlns:a16="http://schemas.microsoft.com/office/drawing/2014/main" val="157722612"/>
                    </a:ext>
                  </a:extLst>
                </a:gridCol>
                <a:gridCol w="1433990">
                  <a:extLst>
                    <a:ext uri="{9D8B030D-6E8A-4147-A177-3AD203B41FA5}">
                      <a16:colId xmlns="" xmlns:a16="http://schemas.microsoft.com/office/drawing/2014/main" val="784549194"/>
                    </a:ext>
                  </a:extLst>
                </a:gridCol>
                <a:gridCol w="1433990">
                  <a:extLst>
                    <a:ext uri="{9D8B030D-6E8A-4147-A177-3AD203B41FA5}">
                      <a16:colId xmlns="" xmlns:a16="http://schemas.microsoft.com/office/drawing/2014/main" val="3344791502"/>
                    </a:ext>
                  </a:extLst>
                </a:gridCol>
              </a:tblGrid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Verdünnung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Konzentration der Proben [</a:t>
                      </a:r>
                      <a:r>
                        <a:rPr lang="de-DE" sz="1100" dirty="0" err="1">
                          <a:effectLst/>
                        </a:rPr>
                        <a:t>ng</a:t>
                      </a:r>
                      <a:r>
                        <a:rPr lang="de-DE" sz="1100" dirty="0">
                          <a:effectLst/>
                        </a:rPr>
                        <a:t>/µL]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168114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2.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3.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921431022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r>
                        <a:rPr lang="de-DE" sz="1100" baseline="30000" dirty="0">
                          <a:effectLst/>
                        </a:rPr>
                        <a:t>-1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124,6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74518363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99,0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101,8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80268168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152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138,6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072541469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97,3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114,8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53361725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(99,3)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(133)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(69,8)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(100,6)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53041958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sp>
        <p:nvSpPr>
          <p:cNvPr id="10" name="Textfeld 7"/>
          <p:cNvSpPr txBox="1"/>
          <p:nvPr/>
        </p:nvSpPr>
        <p:spPr>
          <a:xfrm>
            <a:off x="2608354" y="5271272"/>
            <a:ext cx="4141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Tabelle 3: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/>
              <a:t>Errechnete </a:t>
            </a:r>
            <a:r>
              <a:rPr lang="de-DE" sz="1400" dirty="0" err="1"/>
              <a:t>Plasmidkonzentrationen</a:t>
            </a:r>
            <a:r>
              <a:rPr lang="de-DE" sz="1400" dirty="0"/>
              <a:t> der Gruppe 1</a:t>
            </a:r>
          </a:p>
          <a:p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1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Fazit und </a:t>
            </a:r>
            <a:r>
              <a:rPr lang="de-DE" dirty="0" err="1" smtClean="0"/>
              <a:t>ausblick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</a:t>
            </a:r>
            <a:r>
              <a:rPr lang="de-DE" dirty="0" err="1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Fazit:</a:t>
            </a:r>
          </a:p>
          <a:p>
            <a:pPr lvl="1"/>
            <a:r>
              <a:rPr lang="de-DE" dirty="0" smtClean="0"/>
              <a:t>Ergebnisse der 1. Gruppe sind sehr gut verwendbar</a:t>
            </a:r>
          </a:p>
          <a:p>
            <a:pPr lvl="2"/>
            <a:r>
              <a:rPr lang="de-DE" dirty="0" err="1" smtClean="0"/>
              <a:t>Plasmidkonzentration</a:t>
            </a:r>
            <a:r>
              <a:rPr lang="de-DE" dirty="0" smtClean="0"/>
              <a:t> wurde relativ präzise bestimmt</a:t>
            </a:r>
          </a:p>
          <a:p>
            <a:pPr lvl="2"/>
            <a:endParaRPr lang="de-DE" dirty="0" smtClean="0"/>
          </a:p>
          <a:p>
            <a:pPr lvl="1"/>
            <a:r>
              <a:rPr lang="de-DE" dirty="0" smtClean="0"/>
              <a:t>Ergebnisse der 2. Gruppe sind nicht verwendbar </a:t>
            </a:r>
          </a:p>
          <a:p>
            <a:pPr lvl="2"/>
            <a:r>
              <a:rPr lang="de-DE" dirty="0" smtClean="0"/>
              <a:t>Verdünnungsfehler bei der Standardkurve 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Ausblick:</a:t>
            </a:r>
          </a:p>
          <a:p>
            <a:pPr lvl="1"/>
            <a:r>
              <a:rPr lang="de-DE" dirty="0" smtClean="0"/>
              <a:t>2. Versuch soll wiederholt sein </a:t>
            </a:r>
          </a:p>
          <a:p>
            <a:pPr lvl="1"/>
            <a:r>
              <a:rPr lang="de-DE" dirty="0" smtClean="0"/>
              <a:t>Optimierung der </a:t>
            </a:r>
            <a:r>
              <a:rPr lang="de-DE" dirty="0" err="1" smtClean="0"/>
              <a:t>Zyklenanzahl</a:t>
            </a:r>
            <a:r>
              <a:rPr lang="de-DE" dirty="0" smtClean="0"/>
              <a:t>, PCR-Parameter </a:t>
            </a:r>
          </a:p>
          <a:p>
            <a:pPr lvl="1"/>
            <a:r>
              <a:rPr lang="de-DE" dirty="0" smtClean="0"/>
              <a:t>Vergleich mit anderen Methoden (z. B. </a:t>
            </a:r>
            <a:r>
              <a:rPr lang="de-DE" dirty="0" err="1" smtClean="0"/>
              <a:t>TaqMan</a:t>
            </a:r>
            <a:r>
              <a:rPr lang="de-DE" dirty="0" smtClean="0"/>
              <a:t>-Assay)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1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quellen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1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Bilder: CFX Manager Software (Bio-Rad)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en-US" dirty="0" smtClean="0"/>
              <a:t>Bio-Rad </a:t>
            </a:r>
            <a:r>
              <a:rPr lang="en-US" dirty="0"/>
              <a:t>Laboratories (2006</a:t>
            </a:r>
            <a:r>
              <a:rPr lang="en-US" dirty="0" smtClean="0"/>
              <a:t>): Real-Time </a:t>
            </a:r>
            <a:r>
              <a:rPr lang="en-US" dirty="0"/>
              <a:t>PCR </a:t>
            </a:r>
            <a:r>
              <a:rPr lang="en-US" dirty="0" smtClean="0"/>
              <a:t>Applications Guide</a:t>
            </a:r>
          </a:p>
          <a:p>
            <a:r>
              <a:rPr lang="en-US" dirty="0"/>
              <a:t>Bio-Rad Laboratories (</a:t>
            </a:r>
            <a:r>
              <a:rPr lang="en-US" dirty="0" smtClean="0"/>
              <a:t>2000): </a:t>
            </a:r>
            <a:r>
              <a:rPr lang="en-US" dirty="0" err="1" smtClean="0"/>
              <a:t>iTaq</a:t>
            </a:r>
            <a:r>
              <a:rPr lang="en-US" baseline="30000" dirty="0" err="1" smtClean="0"/>
              <a:t>TM</a:t>
            </a:r>
            <a:r>
              <a:rPr lang="en-US" dirty="0" smtClean="0"/>
              <a:t> Universal SYBR</a:t>
            </a:r>
            <a:r>
              <a:rPr lang="en-US" baseline="30000" dirty="0" smtClean="0"/>
              <a:t>®</a:t>
            </a:r>
            <a:r>
              <a:rPr lang="en-US" dirty="0" smtClean="0"/>
              <a:t> Green </a:t>
            </a:r>
            <a:r>
              <a:rPr lang="en-US" dirty="0" err="1" smtClean="0"/>
              <a:t>Supermix</a:t>
            </a:r>
            <a:endParaRPr lang="en-US" dirty="0"/>
          </a:p>
          <a:p>
            <a:r>
              <a:rPr lang="de-DE" dirty="0"/>
              <a:t>Hansen A. (2004): Bioinformatik: Ein Leitfaden für Naturwissenschaftler. </a:t>
            </a:r>
            <a:r>
              <a:rPr lang="de-DE" dirty="0" err="1"/>
              <a:t>Birkhäuser</a:t>
            </a:r>
            <a:r>
              <a:rPr lang="de-DE" dirty="0"/>
              <a:t> Verlag, Basel. S. 113-116. https://doi.org/10.1007/978-3-0348-7855-5</a:t>
            </a:r>
          </a:p>
          <a:p>
            <a:endParaRPr lang="de-DE" dirty="0" smtClean="0"/>
          </a:p>
          <a:p>
            <a:r>
              <a:rPr lang="de-DE" dirty="0" smtClean="0"/>
              <a:t>Bilder:</a:t>
            </a:r>
            <a:endParaRPr lang="de-DE" dirty="0"/>
          </a:p>
          <a:p>
            <a:r>
              <a:rPr lang="de-DE" dirty="0" smtClean="0"/>
              <a:t>URL-1 (09.06.2018): Polymerase-Kettenreaktion. </a:t>
            </a:r>
            <a:r>
              <a:rPr lang="de-DE" dirty="0"/>
              <a:t>URL: https://</a:t>
            </a:r>
            <a:r>
              <a:rPr lang="de-DE" dirty="0" smtClean="0"/>
              <a:t>www.chemie-schule.de/KnowHow/Polymerase-Kettenreaktion</a:t>
            </a:r>
          </a:p>
          <a:p>
            <a:r>
              <a:rPr lang="de-DE" dirty="0" smtClean="0"/>
              <a:t>URL-2 (09.06.2018</a:t>
            </a:r>
            <a:r>
              <a:rPr lang="de-DE" dirty="0"/>
              <a:t>): </a:t>
            </a:r>
            <a:r>
              <a:rPr lang="de-DE" dirty="0" smtClean="0"/>
              <a:t>Blue Genes. Versuch 2 – Klonierung von DNA. URL</a:t>
            </a:r>
            <a:r>
              <a:rPr lang="de-DE" dirty="0"/>
              <a:t>: https://</a:t>
            </a:r>
            <a:r>
              <a:rPr lang="de-DE" dirty="0" smtClean="0"/>
              <a:t>www.tgg-leer.de/projekte/blue_genes/blue_genes.html</a:t>
            </a:r>
          </a:p>
          <a:p>
            <a:r>
              <a:rPr lang="de-DE" dirty="0" smtClean="0"/>
              <a:t>Text: </a:t>
            </a:r>
          </a:p>
          <a:p>
            <a:r>
              <a:rPr lang="de-DE" dirty="0" smtClean="0"/>
              <a:t>URL-3 (09.06.2018): Premier </a:t>
            </a:r>
            <a:r>
              <a:rPr lang="de-DE" dirty="0" err="1" smtClean="0"/>
              <a:t>Biosoft</a:t>
            </a:r>
            <a:r>
              <a:rPr lang="de-DE" dirty="0" smtClean="0"/>
              <a:t>. </a:t>
            </a:r>
            <a:r>
              <a:rPr lang="de-DE" dirty="0"/>
              <a:t>PCR Primer Design </a:t>
            </a:r>
            <a:r>
              <a:rPr lang="de-DE" dirty="0" smtClean="0"/>
              <a:t>Guidelines</a:t>
            </a:r>
            <a:r>
              <a:rPr lang="de-DE" dirty="0"/>
              <a:t>. URL</a:t>
            </a:r>
            <a:r>
              <a:rPr lang="de-DE" dirty="0" smtClean="0"/>
              <a:t>: http</a:t>
            </a:r>
            <a:r>
              <a:rPr lang="de-DE" dirty="0"/>
              <a:t>://</a:t>
            </a:r>
            <a:r>
              <a:rPr lang="de-DE" dirty="0" smtClean="0"/>
              <a:t>www.premierbiosoft.com/tech_notes/PCR_Primer_Design.html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3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accent1"/>
                </a:solidFill>
              </a:rPr>
              <a:t>Anhang</a:t>
            </a:r>
            <a:endParaRPr lang="de-DE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="" xmlns:a16="http://schemas.microsoft.com/office/drawing/2014/main" id="{D1E75D37-FD3D-4382-903D-9B8A9AC8D7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7584" y="2276872"/>
          <a:ext cx="7167577" cy="2244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199">
                  <a:extLst>
                    <a:ext uri="{9D8B030D-6E8A-4147-A177-3AD203B41FA5}">
                      <a16:colId xmlns="" xmlns:a16="http://schemas.microsoft.com/office/drawing/2014/main" val="3680581428"/>
                    </a:ext>
                  </a:extLst>
                </a:gridCol>
                <a:gridCol w="1433199">
                  <a:extLst>
                    <a:ext uri="{9D8B030D-6E8A-4147-A177-3AD203B41FA5}">
                      <a16:colId xmlns="" xmlns:a16="http://schemas.microsoft.com/office/drawing/2014/main" val="3830482434"/>
                    </a:ext>
                  </a:extLst>
                </a:gridCol>
                <a:gridCol w="1433199">
                  <a:extLst>
                    <a:ext uri="{9D8B030D-6E8A-4147-A177-3AD203B41FA5}">
                      <a16:colId xmlns="" xmlns:a16="http://schemas.microsoft.com/office/drawing/2014/main" val="157722612"/>
                    </a:ext>
                  </a:extLst>
                </a:gridCol>
                <a:gridCol w="1433990">
                  <a:extLst>
                    <a:ext uri="{9D8B030D-6E8A-4147-A177-3AD203B41FA5}">
                      <a16:colId xmlns="" xmlns:a16="http://schemas.microsoft.com/office/drawing/2014/main" val="784549194"/>
                    </a:ext>
                  </a:extLst>
                </a:gridCol>
                <a:gridCol w="1433990">
                  <a:extLst>
                    <a:ext uri="{9D8B030D-6E8A-4147-A177-3AD203B41FA5}">
                      <a16:colId xmlns="" xmlns:a16="http://schemas.microsoft.com/office/drawing/2014/main" val="3344791502"/>
                    </a:ext>
                  </a:extLst>
                </a:gridCol>
              </a:tblGrid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Verdünnung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Konzentration der Proben [</a:t>
                      </a:r>
                      <a:r>
                        <a:rPr lang="de-DE" sz="1100" dirty="0" err="1">
                          <a:effectLst/>
                        </a:rPr>
                        <a:t>ng</a:t>
                      </a:r>
                      <a:r>
                        <a:rPr lang="de-DE" sz="1100" dirty="0">
                          <a:effectLst/>
                        </a:rPr>
                        <a:t>/µL]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168114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2.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3.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921431022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r>
                        <a:rPr lang="de-DE" sz="1100" baseline="30000" dirty="0">
                          <a:effectLst/>
                        </a:rPr>
                        <a:t>-1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489,6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484,6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1544,4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839,5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74518363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42,9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53,2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49,2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48,5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480268168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3,0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4,7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3,9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3,9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072541469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x 10</a:t>
                      </a:r>
                      <a:r>
                        <a:rPr lang="de-DE" sz="1100" baseline="30000" dirty="0" smtClean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2,2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1,6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2,1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2,0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153361725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 x 10</a:t>
                      </a:r>
                      <a:r>
                        <a:rPr lang="de-DE" sz="1100" baseline="30000" dirty="0" smtClean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1,0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1,0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1,1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1,1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453041958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sp>
        <p:nvSpPr>
          <p:cNvPr id="9" name="Textfeld 7"/>
          <p:cNvSpPr txBox="1"/>
          <p:nvPr/>
        </p:nvSpPr>
        <p:spPr>
          <a:xfrm>
            <a:off x="2483768" y="4748052"/>
            <a:ext cx="4141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Tabelle 4: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/>
              <a:t>Errechnete </a:t>
            </a:r>
            <a:r>
              <a:rPr lang="de-DE" sz="1400" dirty="0" err="1"/>
              <a:t>Plasmidkonzentrationen</a:t>
            </a:r>
            <a:r>
              <a:rPr lang="de-DE" sz="1400" dirty="0"/>
              <a:t> der Gruppe </a:t>
            </a:r>
            <a:r>
              <a:rPr lang="de-DE" sz="1400" dirty="0" smtClean="0"/>
              <a:t>2</a:t>
            </a:r>
            <a:endParaRPr lang="de-DE" sz="1400" dirty="0"/>
          </a:p>
          <a:p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7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5544616" cy="4641380"/>
          </a:xfrm>
        </p:spPr>
        <p:txBody>
          <a:bodyPr/>
          <a:lstStyle/>
          <a:p>
            <a:r>
              <a:rPr lang="de-DE" dirty="0" smtClean="0"/>
              <a:t>Polymerase-Kettenreaktion (engl. </a:t>
            </a:r>
            <a:r>
              <a:rPr lang="de-DE" i="1" dirty="0" err="1" smtClean="0"/>
              <a:t>polymerase</a:t>
            </a:r>
            <a:r>
              <a:rPr lang="de-DE" i="1" dirty="0" smtClean="0"/>
              <a:t> </a:t>
            </a:r>
            <a:r>
              <a:rPr lang="de-DE" i="1" dirty="0" err="1" smtClean="0"/>
              <a:t>chain</a:t>
            </a:r>
            <a:r>
              <a:rPr lang="de-DE" i="1" dirty="0" smtClean="0"/>
              <a:t> </a:t>
            </a:r>
            <a:r>
              <a:rPr lang="de-DE" i="1" dirty="0" err="1" smtClean="0"/>
              <a:t>reaction</a:t>
            </a:r>
            <a:r>
              <a:rPr lang="de-DE" dirty="0" smtClean="0"/>
              <a:t>, PCR)</a:t>
            </a:r>
          </a:p>
          <a:p>
            <a:r>
              <a:rPr lang="de-DE" dirty="0" smtClean="0"/>
              <a:t>eine Methode</a:t>
            </a:r>
            <a:r>
              <a:rPr lang="de-DE" dirty="0"/>
              <a:t>, </a:t>
            </a:r>
            <a:r>
              <a:rPr lang="de-DE" dirty="0" smtClean="0"/>
              <a:t>um DNA </a:t>
            </a:r>
            <a:r>
              <a:rPr lang="de-DE" i="1" dirty="0" smtClean="0"/>
              <a:t>in vitro </a:t>
            </a:r>
            <a:r>
              <a:rPr lang="de-DE" dirty="0" smtClean="0"/>
              <a:t>zu vervielfältigen</a:t>
            </a:r>
          </a:p>
          <a:p>
            <a:endParaRPr lang="de-DE" dirty="0" smtClean="0"/>
          </a:p>
          <a:p>
            <a:r>
              <a:rPr lang="de-DE" dirty="0" smtClean="0"/>
              <a:t>Ablauf:</a:t>
            </a:r>
          </a:p>
          <a:p>
            <a:pPr lvl="1"/>
            <a:r>
              <a:rPr lang="de-DE" dirty="0" smtClean="0"/>
              <a:t>Denaturierung bei 94 – 96 °C</a:t>
            </a:r>
          </a:p>
          <a:p>
            <a:pPr lvl="1"/>
            <a:r>
              <a:rPr lang="de-DE" dirty="0" err="1" smtClean="0"/>
              <a:t>Primerhybridisierung</a:t>
            </a:r>
            <a:r>
              <a:rPr lang="de-DE" dirty="0" smtClean="0"/>
              <a:t> (</a:t>
            </a:r>
            <a:r>
              <a:rPr lang="de-DE" dirty="0" err="1" smtClean="0"/>
              <a:t>Annealing</a:t>
            </a:r>
            <a:r>
              <a:rPr lang="de-DE" dirty="0" smtClean="0"/>
              <a:t>) bei 55</a:t>
            </a:r>
            <a:r>
              <a:rPr lang="de-DE" dirty="0"/>
              <a:t> – </a:t>
            </a:r>
            <a:r>
              <a:rPr lang="de-DE" dirty="0" smtClean="0"/>
              <a:t>65 °C</a:t>
            </a:r>
          </a:p>
          <a:p>
            <a:pPr lvl="1"/>
            <a:r>
              <a:rPr lang="de-DE" dirty="0" smtClean="0"/>
              <a:t>Verlängerung (Elongation) bei 68 – 72 °C  </a:t>
            </a:r>
          </a:p>
          <a:p>
            <a:pPr lvl="1"/>
            <a:r>
              <a:rPr lang="de-DE" dirty="0" smtClean="0"/>
              <a:t>Amplifikation (exponentielles Anwachsen des kurzen Produktes) bis 40 Zyklen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Bildergebnis fÃ¼r PCR ablau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" b="25436"/>
          <a:stretch/>
        </p:blipFill>
        <p:spPr bwMode="auto">
          <a:xfrm>
            <a:off x="5868144" y="987063"/>
            <a:ext cx="3168352" cy="518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267540" y="6174742"/>
            <a:ext cx="24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Abbildung 1:</a:t>
            </a:r>
            <a:r>
              <a:rPr lang="de-DE" sz="1400" dirty="0" smtClean="0">
                <a:latin typeface="+mj-lt"/>
              </a:rPr>
              <a:t> PCR-Ablauf [URL-1]</a:t>
            </a:r>
            <a:endParaRPr lang="de-DE" sz="14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6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real-time PCR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6"/>
            <a:ext cx="3888432" cy="301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4641379"/>
          </a:xfrm>
        </p:spPr>
        <p:txBody>
          <a:bodyPr/>
          <a:lstStyle/>
          <a:p>
            <a:r>
              <a:rPr lang="en-US" dirty="0" smtClean="0"/>
              <a:t>Quantitative PCR </a:t>
            </a:r>
            <a:r>
              <a:rPr lang="en-US" dirty="0"/>
              <a:t>(</a:t>
            </a:r>
            <a:r>
              <a:rPr lang="en-US" dirty="0" err="1"/>
              <a:t>qPCR</a:t>
            </a:r>
            <a:r>
              <a:rPr lang="en-US" dirty="0"/>
              <a:t>)</a:t>
            </a:r>
            <a:r>
              <a:rPr lang="de-DE" dirty="0"/>
              <a:t> basiert auf herkömmlicher </a:t>
            </a:r>
            <a:r>
              <a:rPr lang="de-DE" dirty="0" smtClean="0"/>
              <a:t>Polymerase-Kettenreaktion</a:t>
            </a:r>
          </a:p>
          <a:p>
            <a:r>
              <a:rPr lang="de-DE" dirty="0" smtClean="0"/>
              <a:t>präzise </a:t>
            </a:r>
            <a:r>
              <a:rPr lang="de-DE" dirty="0"/>
              <a:t>Quantifizierung in </a:t>
            </a:r>
            <a:r>
              <a:rPr lang="de-DE" dirty="0" smtClean="0"/>
              <a:t>Echtzeit</a:t>
            </a:r>
          </a:p>
          <a:p>
            <a:pPr marL="342900" lvl="1" indent="-342900"/>
            <a:r>
              <a:rPr lang="de-DE" dirty="0"/>
              <a:t>m</a:t>
            </a:r>
            <a:r>
              <a:rPr lang="de-DE" dirty="0" smtClean="0"/>
              <a:t>it </a:t>
            </a:r>
            <a:r>
              <a:rPr lang="de-DE" dirty="0" smtClean="0"/>
              <a:t>inaktivem </a:t>
            </a:r>
            <a:r>
              <a:rPr lang="de-DE" dirty="0" smtClean="0"/>
              <a:t>Fluoreszenzfarbstoff, </a:t>
            </a:r>
            <a:r>
              <a:rPr lang="de-DE" dirty="0" smtClean="0"/>
              <a:t>der durch </a:t>
            </a:r>
            <a:r>
              <a:rPr lang="de-DE" dirty="0" smtClean="0"/>
              <a:t>die DNA-Produktion </a:t>
            </a:r>
            <a:r>
              <a:rPr lang="de-DE" dirty="0" smtClean="0"/>
              <a:t>aktiviert </a:t>
            </a:r>
            <a:r>
              <a:rPr lang="de-DE" dirty="0" smtClean="0"/>
              <a:t>wird (</a:t>
            </a:r>
            <a:r>
              <a:rPr lang="de-DE" dirty="0"/>
              <a:t>z. B. SYBR Green </a:t>
            </a:r>
            <a:r>
              <a:rPr lang="de-DE" dirty="0" smtClean="0"/>
              <a:t>I)</a:t>
            </a:r>
          </a:p>
          <a:p>
            <a:pPr marL="742950" lvl="2" indent="-342900"/>
            <a:r>
              <a:rPr lang="de-DE" dirty="0"/>
              <a:t>b</a:t>
            </a:r>
            <a:r>
              <a:rPr lang="de-DE" dirty="0" smtClean="0"/>
              <a:t>indet an </a:t>
            </a:r>
            <a:r>
              <a:rPr lang="de-DE" dirty="0" err="1" smtClean="0"/>
              <a:t>dsDNA</a:t>
            </a:r>
            <a:endParaRPr lang="de-DE" dirty="0" smtClean="0"/>
          </a:p>
          <a:p>
            <a:pPr marL="742950" lvl="2" indent="-342900"/>
            <a:r>
              <a:rPr lang="de-DE" dirty="0" smtClean="0"/>
              <a:t>Fluoreszenz ist stärker, </a:t>
            </a:r>
            <a:r>
              <a:rPr lang="de-DE" dirty="0" smtClean="0"/>
              <a:t>je mehr </a:t>
            </a:r>
            <a:r>
              <a:rPr lang="de-DE" dirty="0" err="1" smtClean="0"/>
              <a:t>dsDNA</a:t>
            </a:r>
            <a:r>
              <a:rPr lang="de-DE" dirty="0" smtClean="0"/>
              <a:t> vorhanden ist</a:t>
            </a:r>
          </a:p>
          <a:p>
            <a:pPr marL="742950" lvl="2" indent="-342900"/>
            <a:r>
              <a:rPr lang="de-DE" dirty="0"/>
              <a:t>g</a:t>
            </a:r>
            <a:r>
              <a:rPr lang="de-DE" dirty="0" smtClean="0"/>
              <a:t>emessene Fluoreszenzsignal ist proportional zur Menge der amplifizierten DNA</a:t>
            </a:r>
          </a:p>
          <a:p>
            <a:pPr marL="342900" lvl="1" indent="-342900"/>
            <a:endParaRPr lang="de-DE" dirty="0"/>
          </a:p>
          <a:p>
            <a:pPr marL="342900" lvl="1" indent="-342900"/>
            <a:endParaRPr lang="de-DE" dirty="0" smtClean="0"/>
          </a:p>
          <a:p>
            <a:pPr marL="342900" lvl="1" indent="-342900"/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01525" y="5877272"/>
            <a:ext cx="5646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Abbildung 2:</a:t>
            </a:r>
            <a:r>
              <a:rPr lang="de-DE" sz="1400" dirty="0" smtClean="0">
                <a:latin typeface="+mj-lt"/>
              </a:rPr>
              <a:t> DNA-bindende SYBR Green I Farbstoffe [Bio-Rad Laboratories, 2006]</a:t>
            </a:r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4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Primerdesign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Anforderungen:</a:t>
            </a:r>
          </a:p>
          <a:p>
            <a:endParaRPr lang="de-DE" dirty="0" smtClean="0"/>
          </a:p>
          <a:p>
            <a:r>
              <a:rPr lang="de-DE" dirty="0" smtClean="0"/>
              <a:t>Länge: 18 – 25 </a:t>
            </a:r>
            <a:r>
              <a:rPr lang="de-DE" dirty="0" err="1" smtClean="0"/>
              <a:t>bp</a:t>
            </a:r>
            <a:r>
              <a:rPr lang="de-DE" dirty="0" smtClean="0"/>
              <a:t>  </a:t>
            </a:r>
          </a:p>
          <a:p>
            <a:r>
              <a:rPr lang="de-DE" dirty="0" smtClean="0"/>
              <a:t>GC-Gehalt: 40 – 60 % </a:t>
            </a:r>
          </a:p>
          <a:p>
            <a:r>
              <a:rPr lang="de-DE" dirty="0" smtClean="0"/>
              <a:t>Schmelztemperatur: 55 – 65 °C</a:t>
            </a:r>
          </a:p>
          <a:p>
            <a:r>
              <a:rPr lang="de-DE" dirty="0" err="1" smtClean="0"/>
              <a:t>Annealingtemperatur</a:t>
            </a:r>
            <a:r>
              <a:rPr lang="de-DE" dirty="0" smtClean="0"/>
              <a:t>: 59 – 60 °C</a:t>
            </a:r>
          </a:p>
          <a:p>
            <a:r>
              <a:rPr lang="de-DE" dirty="0" smtClean="0"/>
              <a:t>Dimer-Bildung: keine</a:t>
            </a:r>
          </a:p>
          <a:p>
            <a:r>
              <a:rPr lang="de-DE" dirty="0" smtClean="0"/>
              <a:t>Mono-</a:t>
            </a:r>
            <a:r>
              <a:rPr lang="de-DE" dirty="0" err="1" smtClean="0"/>
              <a:t>Repeats</a:t>
            </a:r>
            <a:r>
              <a:rPr lang="de-DE" dirty="0" smtClean="0"/>
              <a:t>: keine</a:t>
            </a:r>
          </a:p>
          <a:p>
            <a:r>
              <a:rPr lang="de-DE" dirty="0" smtClean="0"/>
              <a:t>Produkt (</a:t>
            </a:r>
            <a:r>
              <a:rPr lang="de-DE" dirty="0" err="1" smtClean="0"/>
              <a:t>Amplikon</a:t>
            </a:r>
            <a:r>
              <a:rPr lang="de-DE" dirty="0" smtClean="0"/>
              <a:t>): max. 100 </a:t>
            </a:r>
            <a:r>
              <a:rPr lang="de-DE" dirty="0" err="1" smtClean="0"/>
              <a:t>bp</a:t>
            </a:r>
            <a:r>
              <a:rPr lang="de-DE" dirty="0" smtClean="0"/>
              <a:t> lang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4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plasmid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4464496" cy="4641379"/>
          </a:xfrm>
        </p:spPr>
        <p:txBody>
          <a:bodyPr/>
          <a:lstStyle/>
          <a:p>
            <a:pPr marL="342900" lvl="1" indent="-342900"/>
            <a:r>
              <a:rPr lang="de-DE" dirty="0" smtClean="0"/>
              <a:t>Plasmid </a:t>
            </a:r>
            <a:r>
              <a:rPr lang="de-DE" dirty="0" err="1" smtClean="0"/>
              <a:t>pUCD-</a:t>
            </a:r>
            <a:r>
              <a:rPr lang="de-DE" i="1" dirty="0" err="1" smtClean="0"/>
              <a:t>lacZ</a:t>
            </a:r>
            <a:endParaRPr lang="de-DE" i="1" dirty="0"/>
          </a:p>
          <a:p>
            <a:pPr marL="342900" lvl="1" indent="-342900"/>
            <a:endParaRPr lang="de-DE" dirty="0" smtClean="0"/>
          </a:p>
          <a:p>
            <a:pPr marL="342900" lvl="1" indent="-342900"/>
            <a:r>
              <a:rPr lang="de-DE" dirty="0" err="1"/>
              <a:t>o</a:t>
            </a:r>
            <a:r>
              <a:rPr lang="de-DE" dirty="0" err="1" smtClean="0"/>
              <a:t>ri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replication</a:t>
            </a:r>
            <a:r>
              <a:rPr lang="de-DE" dirty="0"/>
              <a:t>)</a:t>
            </a:r>
            <a:endParaRPr lang="de-DE" dirty="0" smtClean="0"/>
          </a:p>
          <a:p>
            <a:pPr marL="342900" lvl="1" indent="-342900"/>
            <a:r>
              <a:rPr lang="de-DE" dirty="0" err="1" smtClean="0"/>
              <a:t>Amp</a:t>
            </a:r>
            <a:r>
              <a:rPr lang="de-DE" baseline="30000" dirty="0" err="1" smtClean="0"/>
              <a:t>r</a:t>
            </a:r>
            <a:r>
              <a:rPr lang="de-DE" dirty="0" smtClean="0"/>
              <a:t> (</a:t>
            </a:r>
            <a:r>
              <a:rPr lang="el-GR" i="1" dirty="0" smtClean="0"/>
              <a:t>β</a:t>
            </a:r>
            <a:r>
              <a:rPr lang="de-DE" dirty="0" smtClean="0"/>
              <a:t>-</a:t>
            </a:r>
            <a:r>
              <a:rPr lang="de-DE" dirty="0" err="1" smtClean="0"/>
              <a:t>Lactamase</a:t>
            </a:r>
            <a:r>
              <a:rPr lang="de-DE" dirty="0" smtClean="0"/>
              <a:t>-Gen)</a:t>
            </a:r>
          </a:p>
          <a:p>
            <a:pPr marL="742950" lvl="2" indent="-342900"/>
            <a:r>
              <a:rPr lang="de-DE" dirty="0" smtClean="0"/>
              <a:t>Resistenz gegen </a:t>
            </a:r>
            <a:r>
              <a:rPr lang="el-GR" i="1" dirty="0"/>
              <a:t>β</a:t>
            </a:r>
            <a:r>
              <a:rPr lang="de-DE" dirty="0" smtClean="0"/>
              <a:t>-Lactam-Antibiotika</a:t>
            </a:r>
          </a:p>
          <a:p>
            <a:pPr marL="742950" lvl="2" indent="-342900"/>
            <a:r>
              <a:rPr lang="de-DE" dirty="0" smtClean="0"/>
              <a:t>Selektionsmarker</a:t>
            </a:r>
            <a:endParaRPr lang="de-DE" dirty="0"/>
          </a:p>
          <a:p>
            <a:pPr marL="342900" lvl="1" indent="-342900"/>
            <a:r>
              <a:rPr lang="de-DE" i="1" dirty="0" err="1" smtClean="0"/>
              <a:t>lacZ</a:t>
            </a:r>
            <a:r>
              <a:rPr lang="de-DE" dirty="0" smtClean="0"/>
              <a:t>-Gen </a:t>
            </a:r>
            <a:r>
              <a:rPr lang="de-DE" dirty="0"/>
              <a:t>(</a:t>
            </a:r>
            <a:r>
              <a:rPr lang="el-GR" i="1" dirty="0"/>
              <a:t>β</a:t>
            </a:r>
            <a:r>
              <a:rPr lang="de-DE" dirty="0" smtClean="0"/>
              <a:t>-</a:t>
            </a:r>
            <a:r>
              <a:rPr lang="de-DE" dirty="0" err="1" smtClean="0"/>
              <a:t>Galactosidase</a:t>
            </a:r>
            <a:r>
              <a:rPr lang="de-DE" dirty="0" smtClean="0"/>
              <a:t>-Gen)</a:t>
            </a:r>
          </a:p>
          <a:p>
            <a:pPr marL="742950" lvl="2" indent="-342900"/>
            <a:r>
              <a:rPr lang="de-DE" dirty="0" smtClean="0"/>
              <a:t>Transformationsnachweis von </a:t>
            </a:r>
            <a:r>
              <a:rPr lang="de-DE" i="1" dirty="0" smtClean="0"/>
              <a:t>E. coli</a:t>
            </a:r>
            <a:endParaRPr lang="de-DE" dirty="0" smtClean="0"/>
          </a:p>
          <a:p>
            <a:pPr marL="342900" lvl="1" indent="-342900"/>
            <a:r>
              <a:rPr lang="de-DE" i="1" dirty="0" smtClean="0"/>
              <a:t>Bam</a:t>
            </a:r>
            <a:r>
              <a:rPr lang="de-DE" dirty="0" smtClean="0"/>
              <a:t> H I und </a:t>
            </a:r>
            <a:r>
              <a:rPr lang="de-DE" i="1" dirty="0" smtClean="0"/>
              <a:t>Hin</a:t>
            </a:r>
            <a:r>
              <a:rPr lang="de-DE" dirty="0" smtClean="0"/>
              <a:t> d III </a:t>
            </a:r>
          </a:p>
          <a:p>
            <a:pPr marL="742950" lvl="2" indent="-342900"/>
            <a:r>
              <a:rPr lang="de-DE" dirty="0" smtClean="0"/>
              <a:t>Schnittstellen der Restriktionsenzyme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AutoShape 2" descr="Bildergebnis fÃ¼r pUCD lac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Bildergebnis fÃ¼r pUCD lac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6" descr="Bildergebnis fÃ¼r pUCD lac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3461370" cy="312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049098" y="5157192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  <a:latin typeface="+mj-lt"/>
              </a:rPr>
              <a:t>Abbildung 3: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pUCD-</a:t>
            </a:r>
            <a:r>
              <a:rPr lang="de-DE" sz="1400" i="1" dirty="0" err="1" smtClean="0">
                <a:latin typeface="+mj-lt"/>
              </a:rPr>
              <a:t>lacZ</a:t>
            </a:r>
            <a:r>
              <a:rPr lang="de-DE" sz="1400" dirty="0" smtClean="0">
                <a:latin typeface="+mj-lt"/>
              </a:rPr>
              <a:t> [URL-2]</a:t>
            </a:r>
            <a:endParaRPr lang="de-DE" sz="1400" dirty="0">
              <a:latin typeface="+mj-lt"/>
            </a:endParaRPr>
          </a:p>
        </p:txBody>
      </p:sp>
      <p:sp>
        <p:nvSpPr>
          <p:cNvPr id="10" name="AutoShape 9" descr="https://www.roche.de/res/content/7921/grundlagen-experimente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7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Zielstellung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0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Versuchs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2348880"/>
            <a:ext cx="8064896" cy="3777283"/>
          </a:xfrm>
        </p:spPr>
        <p:txBody>
          <a:bodyPr/>
          <a:lstStyle/>
          <a:p>
            <a:r>
              <a:rPr lang="de-DE" dirty="0" smtClean="0"/>
              <a:t>Konzentration der Probe (DNA + </a:t>
            </a:r>
            <a:r>
              <a:rPr lang="de-DE" dirty="0" err="1" smtClean="0"/>
              <a:t>pUCDlacZ</a:t>
            </a:r>
            <a:r>
              <a:rPr lang="de-DE" dirty="0" smtClean="0"/>
              <a:t>) mit unbekannter Zusammensetzung ermitteln</a:t>
            </a:r>
          </a:p>
          <a:p>
            <a:pPr lvl="1"/>
            <a:r>
              <a:rPr lang="de-DE" dirty="0" smtClean="0"/>
              <a:t>Methode</a:t>
            </a:r>
            <a:r>
              <a:rPr lang="de-DE" dirty="0"/>
              <a:t>: </a:t>
            </a:r>
            <a:r>
              <a:rPr lang="de-DE" dirty="0" err="1"/>
              <a:t>qPCR</a:t>
            </a:r>
            <a:r>
              <a:rPr lang="de-DE" dirty="0"/>
              <a:t> mit </a:t>
            </a:r>
            <a:r>
              <a:rPr lang="de-DE" dirty="0" err="1"/>
              <a:t>Sybr</a:t>
            </a:r>
            <a:r>
              <a:rPr lang="de-DE" dirty="0"/>
              <a:t> </a:t>
            </a:r>
            <a:r>
              <a:rPr lang="de-DE" dirty="0" smtClean="0"/>
              <a:t>Green</a:t>
            </a:r>
          </a:p>
          <a:p>
            <a:pPr lvl="1"/>
            <a:r>
              <a:rPr lang="de-DE" dirty="0"/>
              <a:t>Standard: </a:t>
            </a:r>
            <a:r>
              <a:rPr lang="de-DE" dirty="0" err="1"/>
              <a:t>pUCDlacZ</a:t>
            </a:r>
            <a:r>
              <a:rPr lang="de-DE" dirty="0"/>
              <a:t> mit </a:t>
            </a:r>
            <a:r>
              <a:rPr lang="de-DE" dirty="0" smtClean="0"/>
              <a:t>bekannter </a:t>
            </a:r>
            <a:r>
              <a:rPr lang="de-DE" dirty="0"/>
              <a:t>Konzentration von 250 </a:t>
            </a:r>
            <a:r>
              <a:rPr lang="de-DE" dirty="0" err="1" smtClean="0"/>
              <a:t>ng</a:t>
            </a:r>
            <a:r>
              <a:rPr lang="de-DE" dirty="0" smtClean="0"/>
              <a:t>/µL</a:t>
            </a:r>
            <a:endParaRPr lang="de-DE" dirty="0"/>
          </a:p>
          <a:p>
            <a:r>
              <a:rPr lang="de-DE" dirty="0" smtClean="0"/>
              <a:t>Doppelte Durchführung mit Methodenoptimierung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-19073" y="6381328"/>
            <a:ext cx="731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Bestimmung der Konzentration des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pUCD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lacZ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-Plasmids </a:t>
            </a:r>
            <a:r>
              <a:rPr lang="de-DE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mittels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qPCR</a:t>
            </a:r>
            <a:endParaRPr lang="de-DE" sz="11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Khatib E., </a:t>
            </a:r>
            <a:r>
              <a:rPr lang="de-DE" sz="11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Svirepa</a:t>
            </a:r>
            <a:r>
              <a:rPr lang="de-DE" sz="11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A., Hasler R., Schneider M. </a:t>
            </a:r>
            <a:endParaRPr lang="de-DE" sz="11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6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Durchführung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Microsoft Office PowerPoint</Application>
  <PresentationFormat>Bildschirmpräsentation (4:3)</PresentationFormat>
  <Paragraphs>341</Paragraphs>
  <Slides>29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</vt:lpstr>
      <vt:lpstr>PowerPoint-Präsentation</vt:lpstr>
      <vt:lpstr>1. Grundlagen</vt:lpstr>
      <vt:lpstr>PCR</vt:lpstr>
      <vt:lpstr>Quantitative real-time PCR</vt:lpstr>
      <vt:lpstr>Primerdesign</vt:lpstr>
      <vt:lpstr>plasmid</vt:lpstr>
      <vt:lpstr>2. Zielstellung</vt:lpstr>
      <vt:lpstr>Ziel des Versuchs </vt:lpstr>
      <vt:lpstr>3. Durchführung</vt:lpstr>
      <vt:lpstr>primerdesign</vt:lpstr>
      <vt:lpstr>Praktikumsablauf</vt:lpstr>
      <vt:lpstr>PCR-Ablauf</vt:lpstr>
      <vt:lpstr>4. Ergebnisse und diskussion</vt:lpstr>
      <vt:lpstr>Ergebnisse A1</vt:lpstr>
      <vt:lpstr>Ergebnisse A1</vt:lpstr>
      <vt:lpstr>Ergebnisse A1</vt:lpstr>
      <vt:lpstr>Ergebnisse A1</vt:lpstr>
      <vt:lpstr>Ergebnisse A2</vt:lpstr>
      <vt:lpstr>Ergebnisse A2</vt:lpstr>
      <vt:lpstr>Ergebnisse A2</vt:lpstr>
      <vt:lpstr>Ergebnisse A2</vt:lpstr>
      <vt:lpstr>Ergebnisse A1 und A2</vt:lpstr>
      <vt:lpstr>Ergebnisse A1</vt:lpstr>
      <vt:lpstr>5. Fazit und ausblick</vt:lpstr>
      <vt:lpstr>Fazit und ausblick</vt:lpstr>
      <vt:lpstr>6. quellen</vt:lpstr>
      <vt:lpstr>Quellen</vt:lpstr>
      <vt:lpstr>Vielen dank für Ihre Aufmerksamkeit!</vt:lpstr>
      <vt:lpstr>Ergebnisse A2</vt:lpstr>
    </vt:vector>
  </TitlesOfParts>
  <Company>Hochschule Mittweida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Bretschneider, Saskia</dc:creator>
  <cp:lastModifiedBy>Martin Schneider</cp:lastModifiedBy>
  <cp:revision>78</cp:revision>
  <dcterms:created xsi:type="dcterms:W3CDTF">2015-10-29T15:34:02Z</dcterms:created>
  <dcterms:modified xsi:type="dcterms:W3CDTF">2018-06-12T20:57:17Z</dcterms:modified>
</cp:coreProperties>
</file>