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3" r:id="rId6"/>
    <p:sldId id="259" r:id="rId7"/>
    <p:sldId id="265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09" autoAdjust="0"/>
  </p:normalViewPr>
  <p:slideViewPr>
    <p:cSldViewPr snapToGrid="0">
      <p:cViewPr>
        <p:scale>
          <a:sx n="81" d="100"/>
          <a:sy n="81" d="100"/>
        </p:scale>
        <p:origin x="-7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b="1"/>
              <a:t>Standardkurve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22454714381865"/>
          <c:y val="0.11507020638813591"/>
          <c:w val="0.87188190064759197"/>
          <c:h val="0.76643899499374624"/>
        </c:manualLayout>
      </c:layout>
      <c:scatterChart>
        <c:scatterStyle val="lineMarker"/>
        <c:varyColors val="0"/>
        <c:ser>
          <c:idx val="0"/>
          <c:order val="0"/>
          <c:tx>
            <c:v>Standard Gruppe1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18257906037249655"/>
                  <c:y val="-8.1674921683176693E-2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xVal>
            <c:numRef>
              <c:f>Standardkurve!$G$4:$G$17</c:f>
              <c:numCache>
                <c:formatCode>0.00E+00</c:formatCode>
                <c:ptCount val="14"/>
                <c:pt idx="0">
                  <c:v>1.25</c:v>
                </c:pt>
                <c:pt idx="1">
                  <c:v>1.25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1.2500000000000001E-2</c:v>
                </c:pt>
                <c:pt idx="6">
                  <c:v>1.2500000000000001E-2</c:v>
                </c:pt>
                <c:pt idx="7">
                  <c:v>1.2500000000000001E-2</c:v>
                </c:pt>
                <c:pt idx="8">
                  <c:v>1.25E-3</c:v>
                </c:pt>
                <c:pt idx="9">
                  <c:v>1.25E-3</c:v>
                </c:pt>
                <c:pt idx="10">
                  <c:v>1.25E-3</c:v>
                </c:pt>
                <c:pt idx="11">
                  <c:v>1.25E-4</c:v>
                </c:pt>
                <c:pt idx="12">
                  <c:v>1.25E-4</c:v>
                </c:pt>
                <c:pt idx="13">
                  <c:v>1.25E-4</c:v>
                </c:pt>
              </c:numCache>
            </c:numRef>
          </c:xVal>
          <c:yVal>
            <c:numRef>
              <c:f>Standardkurve!$H$4:$H$17</c:f>
              <c:numCache>
                <c:formatCode>General</c:formatCode>
                <c:ptCount val="14"/>
                <c:pt idx="0">
                  <c:v>7.08</c:v>
                </c:pt>
                <c:pt idx="1">
                  <c:v>7.53</c:v>
                </c:pt>
                <c:pt idx="2">
                  <c:v>9.39</c:v>
                </c:pt>
                <c:pt idx="3">
                  <c:v>9.7200000000000006</c:v>
                </c:pt>
                <c:pt idx="4">
                  <c:v>10.029999999999999</c:v>
                </c:pt>
                <c:pt idx="5">
                  <c:v>13.12</c:v>
                </c:pt>
                <c:pt idx="6">
                  <c:v>13</c:v>
                </c:pt>
                <c:pt idx="7">
                  <c:v>13.02</c:v>
                </c:pt>
                <c:pt idx="8">
                  <c:v>16.63</c:v>
                </c:pt>
                <c:pt idx="9">
                  <c:v>16.32</c:v>
                </c:pt>
                <c:pt idx="10">
                  <c:v>16.13</c:v>
                </c:pt>
                <c:pt idx="11">
                  <c:v>19.559999999999999</c:v>
                </c:pt>
                <c:pt idx="12">
                  <c:v>19.54</c:v>
                </c:pt>
                <c:pt idx="13">
                  <c:v>19.510000000000002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E9-4464-B160-1EBE37704CCE}"/>
            </c:ext>
          </c:extLst>
        </c:ser>
        <c:ser>
          <c:idx val="1"/>
          <c:order val="1"/>
          <c:tx>
            <c:v>Sample Gruppen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Standardkurve!$G$18:$G$29</c:f>
              <c:numCache>
                <c:formatCode>0.00E+00</c:formatCode>
                <c:ptCount val="12"/>
                <c:pt idx="0">
                  <c:v>0.51219999999999999</c:v>
                </c:pt>
                <c:pt idx="1">
                  <c:v>0.82779999999999998</c:v>
                </c:pt>
                <c:pt idx="2">
                  <c:v>0.5292</c:v>
                </c:pt>
                <c:pt idx="3">
                  <c:v>5.0160000000000003E-2</c:v>
                </c:pt>
                <c:pt idx="4">
                  <c:v>4.9489999999999999E-2</c:v>
                </c:pt>
                <c:pt idx="5">
                  <c:v>5.3100000000000001E-2</c:v>
                </c:pt>
                <c:pt idx="6">
                  <c:v>6.5069999999999998E-3</c:v>
                </c:pt>
                <c:pt idx="7">
                  <c:v>6.6730000000000001E-3</c:v>
                </c:pt>
                <c:pt idx="8">
                  <c:v>7.6059999999999999E-3</c:v>
                </c:pt>
                <c:pt idx="9">
                  <c:v>4.8640000000000001E-4</c:v>
                </c:pt>
                <c:pt idx="10">
                  <c:v>5.8719999999999996E-4</c:v>
                </c:pt>
                <c:pt idx="11">
                  <c:v>6.4899999999999995E-4</c:v>
                </c:pt>
              </c:numCache>
            </c:numRef>
          </c:xVal>
          <c:yVal>
            <c:numRef>
              <c:f>Standardkurve!$H$18:$H$29</c:f>
              <c:numCache>
                <c:formatCode>General</c:formatCode>
                <c:ptCount val="12"/>
                <c:pt idx="0">
                  <c:v>8.1</c:v>
                </c:pt>
                <c:pt idx="1">
                  <c:v>7.45</c:v>
                </c:pt>
                <c:pt idx="2">
                  <c:v>8.06</c:v>
                </c:pt>
                <c:pt idx="3">
                  <c:v>11.27</c:v>
                </c:pt>
                <c:pt idx="4">
                  <c:v>11.29</c:v>
                </c:pt>
                <c:pt idx="5">
                  <c:v>11.19</c:v>
                </c:pt>
                <c:pt idx="6">
                  <c:v>14.06</c:v>
                </c:pt>
                <c:pt idx="7">
                  <c:v>14.02</c:v>
                </c:pt>
                <c:pt idx="8">
                  <c:v>13.84</c:v>
                </c:pt>
                <c:pt idx="9">
                  <c:v>17.59</c:v>
                </c:pt>
                <c:pt idx="10">
                  <c:v>17.329999999999998</c:v>
                </c:pt>
                <c:pt idx="11">
                  <c:v>17.2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8E9-4464-B160-1EBE37704CCE}"/>
            </c:ext>
          </c:extLst>
        </c:ser>
        <c:ser>
          <c:idx val="2"/>
          <c:order val="2"/>
          <c:tx>
            <c:v>Standard Gruppe 2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1.0605308653576456E-2"/>
                  <c:y val="-0.180924350182033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xVal>
            <c:numRef>
              <c:f>Standardkurve!$G$37:$G$54</c:f>
              <c:numCache>
                <c:formatCode>0.00E+00</c:formatCode>
                <c:ptCount val="18"/>
                <c:pt idx="0">
                  <c:v>1.25</c:v>
                </c:pt>
                <c:pt idx="1">
                  <c:v>1.25</c:v>
                </c:pt>
                <c:pt idx="2">
                  <c:v>1.25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1.2500000000000001E-2</c:v>
                </c:pt>
                <c:pt idx="7">
                  <c:v>1.2500000000000001E-2</c:v>
                </c:pt>
                <c:pt idx="8">
                  <c:v>1.2500000000000001E-2</c:v>
                </c:pt>
                <c:pt idx="9">
                  <c:v>1.25E-3</c:v>
                </c:pt>
                <c:pt idx="10">
                  <c:v>1.25E-3</c:v>
                </c:pt>
                <c:pt idx="11">
                  <c:v>1.25E-3</c:v>
                </c:pt>
                <c:pt idx="12">
                  <c:v>6.2500000000000001E-4</c:v>
                </c:pt>
                <c:pt idx="13">
                  <c:v>6.2500000000000001E-4</c:v>
                </c:pt>
                <c:pt idx="14">
                  <c:v>6.2500000000000001E-4</c:v>
                </c:pt>
                <c:pt idx="15">
                  <c:v>1.25E-4</c:v>
                </c:pt>
                <c:pt idx="16">
                  <c:v>1.25E-4</c:v>
                </c:pt>
                <c:pt idx="17">
                  <c:v>1.25E-4</c:v>
                </c:pt>
              </c:numCache>
            </c:numRef>
          </c:xVal>
          <c:yVal>
            <c:numRef>
              <c:f>Standardkurve!$F$37:$F$54</c:f>
              <c:numCache>
                <c:formatCode>General</c:formatCode>
                <c:ptCount val="18"/>
                <c:pt idx="0">
                  <c:v>8.0399999999999991</c:v>
                </c:pt>
                <c:pt idx="1">
                  <c:v>7.46</c:v>
                </c:pt>
                <c:pt idx="2">
                  <c:v>7.89</c:v>
                </c:pt>
                <c:pt idx="3">
                  <c:v>8.33</c:v>
                </c:pt>
                <c:pt idx="4">
                  <c:v>10.01</c:v>
                </c:pt>
                <c:pt idx="5">
                  <c:v>10.130000000000001</c:v>
                </c:pt>
                <c:pt idx="6">
                  <c:v>21.2</c:v>
                </c:pt>
                <c:pt idx="7">
                  <c:v>21.25</c:v>
                </c:pt>
                <c:pt idx="8">
                  <c:v>20.91</c:v>
                </c:pt>
                <c:pt idx="9">
                  <c:v>21.17</c:v>
                </c:pt>
                <c:pt idx="10">
                  <c:v>21.05</c:v>
                </c:pt>
                <c:pt idx="11">
                  <c:v>20.66</c:v>
                </c:pt>
                <c:pt idx="12">
                  <c:v>20.95</c:v>
                </c:pt>
                <c:pt idx="13">
                  <c:v>20.88</c:v>
                </c:pt>
                <c:pt idx="14">
                  <c:v>21.08</c:v>
                </c:pt>
                <c:pt idx="15">
                  <c:v>20.93</c:v>
                </c:pt>
                <c:pt idx="16">
                  <c:v>20.97</c:v>
                </c:pt>
                <c:pt idx="17">
                  <c:v>20.57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8E9-4464-B160-1EBE37704CCE}"/>
            </c:ext>
          </c:extLst>
        </c:ser>
        <c:ser>
          <c:idx val="3"/>
          <c:order val="3"/>
          <c:tx>
            <c:v>Sample Gruppe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xVal>
            <c:numRef>
              <c:f>Standardkurve!$G$55:$G$69</c:f>
              <c:numCache>
                <c:formatCode>0.00E+00</c:formatCode>
                <c:ptCount val="15"/>
                <c:pt idx="0">
                  <c:v>2.6859999999999999</c:v>
                </c:pt>
                <c:pt idx="1">
                  <c:v>4.4960000000000004</c:v>
                </c:pt>
                <c:pt idx="2">
                  <c:v>2.6779999999999999</c:v>
                </c:pt>
                <c:pt idx="3">
                  <c:v>0.34100000000000003</c:v>
                </c:pt>
                <c:pt idx="4">
                  <c:v>0.30809999999999998</c:v>
                </c:pt>
                <c:pt idx="5">
                  <c:v>0.3291</c:v>
                </c:pt>
                <c:pt idx="6">
                  <c:v>3.9489999999999997E-2</c:v>
                </c:pt>
                <c:pt idx="7">
                  <c:v>3.6089999999999997E-2</c:v>
                </c:pt>
                <c:pt idx="8">
                  <c:v>3.2250000000000001E-2</c:v>
                </c:pt>
                <c:pt idx="9">
                  <c:v>1.7399999999999999E-2</c:v>
                </c:pt>
                <c:pt idx="10">
                  <c:v>2.0109999999999999E-2</c:v>
                </c:pt>
                <c:pt idx="11">
                  <c:v>2.0559999999999998E-2</c:v>
                </c:pt>
                <c:pt idx="12">
                  <c:v>1.0500000000000001E-2</c:v>
                </c:pt>
                <c:pt idx="13">
                  <c:v>1.0880000000000001E-2</c:v>
                </c:pt>
                <c:pt idx="14">
                  <c:v>1.0529999999999999E-2</c:v>
                </c:pt>
              </c:numCache>
            </c:numRef>
          </c:xVal>
          <c:yVal>
            <c:numRef>
              <c:f>Standardkurve!$F$55:$F$69</c:f>
              <c:numCache>
                <c:formatCode>General</c:formatCode>
                <c:ptCount val="15"/>
                <c:pt idx="0">
                  <c:v>7.28</c:v>
                </c:pt>
                <c:pt idx="1">
                  <c:v>6.44</c:v>
                </c:pt>
                <c:pt idx="2">
                  <c:v>7.29</c:v>
                </c:pt>
                <c:pt idx="3">
                  <c:v>10.65</c:v>
                </c:pt>
                <c:pt idx="4">
                  <c:v>10.81</c:v>
                </c:pt>
                <c:pt idx="5">
                  <c:v>10.71</c:v>
                </c:pt>
                <c:pt idx="6">
                  <c:v>14.17</c:v>
                </c:pt>
                <c:pt idx="7">
                  <c:v>14.31</c:v>
                </c:pt>
                <c:pt idx="8">
                  <c:v>14.5</c:v>
                </c:pt>
                <c:pt idx="9">
                  <c:v>15.5</c:v>
                </c:pt>
                <c:pt idx="10">
                  <c:v>15.27</c:v>
                </c:pt>
                <c:pt idx="11">
                  <c:v>15.23</c:v>
                </c:pt>
                <c:pt idx="12">
                  <c:v>16.329999999999998</c:v>
                </c:pt>
                <c:pt idx="13">
                  <c:v>16.27</c:v>
                </c:pt>
                <c:pt idx="14">
                  <c:v>16.32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8E9-4464-B160-1EBE37704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30144"/>
        <c:axId val="163032448"/>
      </c:scatterChart>
      <c:valAx>
        <c:axId val="16303014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b="1"/>
                  <a:t>Log Starting Quantity</a:t>
                </a:r>
                <a:endParaRPr lang="de-DE" sz="900" b="1"/>
              </a:p>
            </c:rich>
          </c:tx>
          <c:layout>
            <c:manualLayout>
              <c:xMode val="edge"/>
              <c:yMode val="edge"/>
              <c:x val="0.45562971467222191"/>
              <c:y val="0.9409929769707747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3032448"/>
        <c:crosses val="autoZero"/>
        <c:crossBetween val="midCat"/>
      </c:valAx>
      <c:valAx>
        <c:axId val="163032448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b="1"/>
                  <a:t>Cq</a:t>
                </a:r>
              </a:p>
            </c:rich>
          </c:tx>
          <c:layout>
            <c:manualLayout>
              <c:xMode val="edge"/>
              <c:yMode val="edge"/>
              <c:x val="1.9636453999900202E-2"/>
              <c:y val="0.469321606976547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3030144"/>
        <c:crossesAt val="1.0000000000000004E-5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09062733812578"/>
          <c:y val="0.14897743628820592"/>
          <c:w val="0.23335645366439717"/>
          <c:h val="0.27217932435864872"/>
        </c:manualLayout>
      </c:layout>
      <c:overlay val="0"/>
      <c:spPr>
        <a:solidFill>
          <a:schemeClr val="bg1"/>
        </a:solidFill>
        <a:ln>
          <a:solidFill>
            <a:schemeClr val="accent6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741A1-ADD3-4A00-B6E0-7C778BDDEF16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517F0-A2ED-4C4B-9F38-E5ECDF6DE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7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Dreichfachbestimmunng</a:t>
            </a:r>
            <a:r>
              <a:rPr lang="de-DE" dirty="0"/>
              <a:t> nah beieinander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Proben sollten zwischen Standrads liegen (bis auf 3. erreicht)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Merke: hohe Nummer niedrige Konzentration</a:t>
            </a:r>
          </a:p>
          <a:p>
            <a:pPr marL="171450" indent="-171450">
              <a:buFontTx/>
              <a:buChar char="-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59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1. und letzte Kontrolle nah beieinander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1. Standard mit einem Ausreiser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Rest streut sehr</a:t>
            </a:r>
          </a:p>
          <a:p>
            <a:pPr marL="171450" indent="-171450">
              <a:buFontTx/>
              <a:buChar char="-"/>
            </a:pPr>
            <a:r>
              <a:rPr lang="de-DE" dirty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Eventuell zu wenig Zyklen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4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Außer 1. Probe alle nah beieinander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Deutliche Trennung der Konzentrationen für 3. bis 5. 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4. und 5. zu wenig Zyklen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6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Sehr gut kleine Abweichungen sind passable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Peaks decken sich alle, keine Verschiebung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Durschnittlische</a:t>
            </a:r>
            <a:r>
              <a:rPr lang="de-DE" dirty="0"/>
              <a:t> Schmelztemperatur von 78,7 entspricht ungefähr der berechneten des </a:t>
            </a:r>
            <a:r>
              <a:rPr lang="de-DE" dirty="0" err="1"/>
              <a:t>Amplikons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Abszisse: Plasmidkonzentration in der Probe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Ordinate: im wievielten Zyklus wurde der Schwellwert überschritten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berechnet: logarithmische Regression über Standards (da beide Größen bekannt)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unbekannte Proben: Konz aus Cq berechnet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E sollte bei nicht über 105 sein (man kann Schwellwert anpassen),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R2 = Bestimmtheitsmaß sollte bei 1 liegen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Probe 5 weggelassen: außerhalb des Stand</a:t>
            </a:r>
            <a:r>
              <a:rPr lang="de-DE" dirty="0" err="1"/>
              <a:t>ards</a:t>
            </a:r>
            <a:endParaRPr lang="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Anhand der Regressionsgeraden Konzentrationen berechnet</a:t>
            </a:r>
          </a:p>
          <a:p>
            <a:pPr marL="171450" indent="-171450">
              <a:buFontTx/>
              <a:buChar char="-"/>
            </a:pPr>
            <a:r>
              <a:rPr lang="de-DE" dirty="0"/>
              <a:t>Errechnete SQ mit Verdünnung verrechnet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Werte relativ nah beieinander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Gewisse Streuung dabei</a:t>
            </a:r>
          </a:p>
          <a:p>
            <a:pPr marL="171450" indent="-171450">
              <a:buFontTx/>
              <a:buChar char="-"/>
            </a:pPr>
            <a:r>
              <a:rPr lang="de-DE" dirty="0"/>
              <a:t>Letzte Verdünnung rausgerechnet -&gt; außerhalb der </a:t>
            </a:r>
            <a:r>
              <a:rPr lang="de-DE" dirty="0" err="1"/>
              <a:t>Stadardkurve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517F0-A2ED-4C4B-9F38-E5ECDF6DE2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9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4662F0-D991-4175-836A-73DC4A09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F84D687-A764-4C96-996C-9EE8781F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607D63-66F6-4367-86CA-ED9B77B7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372895-8608-4DC7-9ACD-75DA8F14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7F8058E-8066-4873-8804-2F5B447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5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5533F-4479-4612-89E3-8DAEB914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2DC62D0-AC04-4EA5-AA73-04E2E19A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322D914-994B-43DF-9411-F8A88919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D80EEEE-4207-4DBB-8638-A65DC11D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517B039-C6C6-47AE-AD22-DF937F7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34CD90D-E9C2-4F49-8103-65EDE0B42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BBF5121-3725-4C65-8A84-E85C6A20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B3B78DD-8DC2-4B8C-8AB4-AFAF73C2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317E2E0-C974-47F4-9CDF-5CA27E6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F1AB5D5-8009-4057-8958-FDC7E129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9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403" y="1484785"/>
            <a:ext cx="10753195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19403" y="6597352"/>
            <a:ext cx="864096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56374" y="6597352"/>
            <a:ext cx="1020597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403" y="1484785"/>
            <a:ext cx="10753195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19403" y="6597352"/>
            <a:ext cx="864096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56374" y="6597352"/>
            <a:ext cx="1020597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403" y="1484785"/>
            <a:ext cx="10753195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19403" y="6597352"/>
            <a:ext cx="864096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56374" y="6597352"/>
            <a:ext cx="1020597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B8201A-0298-40F1-8E8A-21D3EA80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3E78F21-B6B4-46C6-97E8-8B7C6573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339C321-4BEE-48BA-A33E-9774238C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7ECA537-ABB2-4726-BBDA-DACBCB5F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70C419D-03D4-458E-8C40-BDF4DCAD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64A37D-F5AF-49CD-8D27-3E7FCE57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AFDFC1F-EDB6-48F1-A6E0-403CA54B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517A6C5-2215-486E-9504-24063AC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B05803A-7CA6-4D36-92CE-4B0ABD40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7C38D78-2E07-4834-B39B-031EC79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0CC7E5-7B4E-4450-B014-AAF89A59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604AFFD-198D-4691-A5BF-9D1394082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8800C5F-53D4-4C26-AA01-8226D8E75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8B754DC-F965-4F99-A282-FAA95C88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63784E4-9043-4102-B6A6-3CA8BBE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EFF1444-DBF0-4EC0-9084-F3ADE19C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28C932-19F5-42CD-97AE-519FAB7D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98E05A3-C861-44BA-AFF4-9C07EBB3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E04083B-5B0D-4B51-8FD0-2AD401BC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69B5C74-6DD4-4754-BEDB-BF22767F8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0C7C99D-7C80-4108-9CCD-F7BFA9B60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89B78320-ED90-487A-A0D7-364826D2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896D55F9-9ED0-4C3D-A908-64FABECC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7B69BD3-68CE-4EAE-9A6C-AFFB26EE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99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3C825D-5F6C-438A-8C23-75ABA94B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63B413A-4BD9-47EF-AB60-EA899CA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B062885-14EE-4987-B620-70483CAD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4222AD4-1570-447E-AC90-7EE55C3C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CDAB6E7-67D2-4199-AD2B-408B4304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6705B23-DCBA-4484-96BD-2323C8A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6134D43-1444-4EC9-A301-A4536D21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09BD15-9AF3-401A-8D53-119D42E3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299ECBA-3FF4-427F-8D85-A99B3FC7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EE99666-8E08-46EA-8FFD-164040E0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7B83286-95EF-41C0-AEF0-3E3729B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3904219-B162-448F-A15F-EC059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3DB217F-D799-40AA-B43B-55B20BA8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41F7FE-DFEA-411A-9683-CEC1C1A5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2FAE35A6-61CC-4A10-B36B-371171F84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142FC2E-2FD7-48C7-92F5-FB38F846A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ED36A46-66E7-4D9C-B47C-15F69CC2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025ADBF-C723-4609-9D4D-916C383D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AD1F523-674C-4C07-8334-B85CA887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C0F6D332-2AE0-4A85-A4E1-6CE0143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6A03F47-F544-46A8-8661-F939F919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155CCA3-A3E1-4352-80B5-2060392D8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E6B1-FFC3-4BAD-A642-C47CB192D754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3145192-610A-4F7C-93E3-F8895560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0C376AB-F05A-446D-8351-258167709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7694-1C7C-4C0E-AE8E-4C54E7EC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879907-7438-488E-84CD-2E54EA75F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qPCR - Vortrag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86ED245-33D7-4FD0-BE5C-E750ED7FD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11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martin.schneider\Desktop\C#\Stuff\Studium MW\Molekularbiologie\qPCR\A2_standards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5" y="908721"/>
            <a:ext cx="9136972" cy="48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911424" y="6093297"/>
            <a:ext cx="140208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Standards und Negativkontrollen</a:t>
            </a:r>
            <a:endParaRPr lang="de-DE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5661249"/>
            <a:ext cx="762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31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martin.schneider\Desktop\C#\Stuff\Studium MW\Molekularbiologie\qPCR\A2_prob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3" y="980728"/>
            <a:ext cx="884246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812171" y="5949281"/>
            <a:ext cx="140208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Proben</a:t>
            </a:r>
            <a:endParaRPr lang="de-DE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5589241"/>
            <a:ext cx="8470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4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59E1F9-824B-4A12-84B5-08C24B6E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Ergebnisse und </a:t>
            </a:r>
            <a:r>
              <a:rPr lang="de-DE" b="1" dirty="0" err="1"/>
              <a:t>Disskusion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150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52B1087D-8EE7-47CE-81CE-420BF1B2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661" y="481781"/>
            <a:ext cx="9084145" cy="46800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1282561" y="5838056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Standards, der Negativkontrolle und der verdünnten Proben; Konzentration in </a:t>
            </a:r>
            <a:r>
              <a:rPr lang="de-DE" sz="1400" dirty="0" err="1"/>
              <a:t>ng</a:t>
            </a:r>
            <a:r>
              <a:rPr lang="de-DE" sz="1400" dirty="0"/>
              <a:t>/µL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88A350A4-2ED6-4074-873C-A55D53099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5161781"/>
            <a:ext cx="5048250" cy="59055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xmlns="" id="{F299A9A0-C12E-473F-96A5-1359DB5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9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69ABA60E-DF3B-404D-A56A-7BD300D8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812" y="1089000"/>
            <a:ext cx="9084146" cy="468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DAFBD03-121B-44D2-91A6-FCD77D975F35}"/>
              </a:ext>
            </a:extLst>
          </p:cNvPr>
          <p:cNvSpPr txBox="1"/>
          <p:nvPr/>
        </p:nvSpPr>
        <p:spPr>
          <a:xfrm>
            <a:off x="1560042" y="6073800"/>
            <a:ext cx="862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 x: Amplifikationskurven der Standards und der Negativkontrolle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62F218D9-7F4C-4D91-A288-9A97BBE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5A13EA6B-C9B9-41C1-B3E7-C88A1674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12" y="5791449"/>
            <a:ext cx="8145072" cy="3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C508229-3072-4819-95FC-EA70CB00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2" y="5756354"/>
            <a:ext cx="10515600" cy="40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Abbildung x: Amplifikationskurven der verdünnten Proben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C3846FA-E8BB-4470-9284-81C99AE9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628680"/>
            <a:ext cx="9084146" cy="468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6BC3B1B0-FDA5-4E3B-9B20-426C93F9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22" y="5370592"/>
            <a:ext cx="4733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D94433-16EC-4A9F-8285-4558BE7D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Schmelzkurvenanalyse:Gruppe</a:t>
            </a:r>
            <a:r>
              <a:rPr lang="de-DE" dirty="0"/>
              <a:t> 1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1BA6BC4-6531-4918-AE76-2C029566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013" y="1418120"/>
            <a:ext cx="8401973" cy="435133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35B03149-EF97-4F46-BFB7-FFBF01DA55AC}"/>
              </a:ext>
            </a:extLst>
          </p:cNvPr>
          <p:cNvSpPr txBox="1">
            <a:spLocks/>
          </p:cNvSpPr>
          <p:nvPr/>
        </p:nvSpPr>
        <p:spPr>
          <a:xfrm>
            <a:off x="1895013" y="5769458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</a:t>
            </a:r>
            <a:r>
              <a:rPr lang="de-DE" sz="1400" dirty="0" smtClean="0"/>
              <a:t>Schmelzkurvenanalyse </a:t>
            </a:r>
            <a:r>
              <a:rPr lang="de-DE" sz="1400" dirty="0"/>
              <a:t>der Proben und Standards</a:t>
            </a:r>
          </a:p>
        </p:txBody>
      </p:sp>
    </p:spTree>
    <p:extLst>
      <p:ext uri="{BB962C8B-B14F-4D97-AF65-F5344CB8AC3E}">
        <p14:creationId xmlns:p14="http://schemas.microsoft.com/office/powerpoint/2010/main" val="26740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9B6C4F9F-46E2-4745-9ABD-C42BF860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96" y="6132133"/>
            <a:ext cx="10515600" cy="40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Abbildung x: Regressionsgerade der Gruppe 1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xmlns="" id="{4C5B0EFB-D614-4BBD-9DE2-8BBB33367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623673"/>
              </p:ext>
            </p:extLst>
          </p:nvPr>
        </p:nvGraphicFramePr>
        <p:xfrm>
          <a:off x="1040296" y="561974"/>
          <a:ext cx="9970603" cy="549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9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F563BC-A0E5-4380-935F-05EB87F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Plasmidkonzentration</a:t>
            </a:r>
            <a:r>
              <a:rPr lang="de-DE" dirty="0"/>
              <a:t>: 1. Gruppe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D1E75D37-FD3D-4382-903D-9B8A9AC8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539733"/>
              </p:ext>
            </p:extLst>
          </p:nvPr>
        </p:nvGraphicFramePr>
        <p:xfrm>
          <a:off x="2219739" y="3291888"/>
          <a:ext cx="7167577" cy="2244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99">
                  <a:extLst>
                    <a:ext uri="{9D8B030D-6E8A-4147-A177-3AD203B41FA5}">
                      <a16:colId xmlns:a16="http://schemas.microsoft.com/office/drawing/2014/main" xmlns="" val="3680581428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3830482434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157722612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784549194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3344791502"/>
                    </a:ext>
                  </a:extLst>
                </a:gridCol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Verdünnung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Konzentration der Proben [</a:t>
                      </a:r>
                      <a:r>
                        <a:rPr lang="de-DE" sz="1100" dirty="0" err="1">
                          <a:effectLst/>
                        </a:rPr>
                        <a:t>ng</a:t>
                      </a:r>
                      <a:r>
                        <a:rPr lang="de-DE" sz="1100" dirty="0">
                          <a:effectLst/>
                        </a:rPr>
                        <a:t>/µL]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68114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2.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3.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21431022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r>
                        <a:rPr lang="de-DE" sz="1100" baseline="30000" dirty="0">
                          <a:effectLst/>
                        </a:rPr>
                        <a:t>-1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124,6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74518363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99,0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101,8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80268168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152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138,6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541469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97,3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114,8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53361725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(99,3)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(133)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(69,8)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(100,6)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5304195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DD5EC50C-E70F-46AF-B3C9-3E35B8A18204}"/>
              </a:ext>
            </a:extLst>
          </p:cNvPr>
          <p:cNvSpPr txBox="1"/>
          <p:nvPr/>
        </p:nvSpPr>
        <p:spPr>
          <a:xfrm>
            <a:off x="838200" y="1690688"/>
            <a:ext cx="1043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Tatsächliche Konzentration: 128,875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  <a:p>
            <a:endParaRPr lang="de-DE" dirty="0"/>
          </a:p>
          <a:p>
            <a:r>
              <a:rPr lang="de-DE" dirty="0" err="1"/>
              <a:t>Durschnittlich</a:t>
            </a:r>
            <a:r>
              <a:rPr lang="de-DE" dirty="0"/>
              <a:t> ermittelte Konzentration: 120,0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BB97CE9C-3E88-4BD1-8855-9E95960AAE51}"/>
              </a:ext>
            </a:extLst>
          </p:cNvPr>
          <p:cNvSpPr txBox="1">
            <a:spLocks/>
          </p:cNvSpPr>
          <p:nvPr/>
        </p:nvSpPr>
        <p:spPr>
          <a:xfrm>
            <a:off x="2219739" y="5706659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Errechnete </a:t>
            </a:r>
            <a:r>
              <a:rPr lang="de-DE" sz="1400" dirty="0" err="1"/>
              <a:t>Plasmidkonzentrationen</a:t>
            </a:r>
            <a:r>
              <a:rPr lang="de-DE" sz="1400" dirty="0"/>
              <a:t> der Gruppe 1</a:t>
            </a:r>
          </a:p>
        </p:txBody>
      </p:sp>
    </p:spTree>
    <p:extLst>
      <p:ext uri="{BB962C8B-B14F-4D97-AF65-F5344CB8AC3E}">
        <p14:creationId xmlns:p14="http://schemas.microsoft.com/office/powerpoint/2010/main" val="273865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dirty="0" smtClean="0"/>
              <a:t>A2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martin.schneider\Desktop\C#\Stuff\Studium MW\Molekularbiologie\qPCR\A2_ampli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908720"/>
            <a:ext cx="8832981" cy="46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812171" y="6309321"/>
            <a:ext cx="140208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Standards und </a:t>
            </a:r>
            <a:r>
              <a:rPr lang="de-DE" sz="1400" dirty="0"/>
              <a:t>der verdünnten Proben; Konzentration in </a:t>
            </a:r>
            <a:r>
              <a:rPr lang="de-DE" sz="1400" dirty="0" err="1"/>
              <a:t>ng</a:t>
            </a:r>
            <a:r>
              <a:rPr lang="de-DE" sz="1400" dirty="0"/>
              <a:t>/µL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5445225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5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Benutzerdefiniert</PresentationFormat>
  <Paragraphs>93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qPCR - Vortrag</vt:lpstr>
      <vt:lpstr>Ergebnisse und Disskusion</vt:lpstr>
      <vt:lpstr>PowerPoint-Präsentation</vt:lpstr>
      <vt:lpstr>PowerPoint-Präsentation</vt:lpstr>
      <vt:lpstr>PowerPoint-Präsentation</vt:lpstr>
      <vt:lpstr>Schmelzkurvenanalyse:Gruppe 1</vt:lpstr>
      <vt:lpstr>PowerPoint-Präsentation</vt:lpstr>
      <vt:lpstr>Plasmidkonzentration: 1. Gruppe</vt:lpstr>
      <vt:lpstr>Ergebnisse A2</vt:lpstr>
      <vt:lpstr>Ergebnisse A2</vt:lpstr>
      <vt:lpstr>Ergebnisse A2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qPCR - Vortrag</dc:title>
  <dc:creator>haro</dc:creator>
  <cp:lastModifiedBy>Martin Schneider</cp:lastModifiedBy>
  <cp:revision>18</cp:revision>
  <dcterms:created xsi:type="dcterms:W3CDTF">2018-06-06T10:08:31Z</dcterms:created>
  <dcterms:modified xsi:type="dcterms:W3CDTF">2018-06-10T19:42:54Z</dcterms:modified>
</cp:coreProperties>
</file>