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61" r:id="rId4"/>
    <p:sldId id="263" r:id="rId5"/>
    <p:sldId id="268" r:id="rId6"/>
    <p:sldId id="265" r:id="rId7"/>
    <p:sldId id="276" r:id="rId8"/>
    <p:sldId id="267" r:id="rId9"/>
    <p:sldId id="266" r:id="rId10"/>
    <p:sldId id="272" r:id="rId11"/>
    <p:sldId id="269" r:id="rId12"/>
    <p:sldId id="270" r:id="rId13"/>
    <p:sldId id="274" r:id="rId14"/>
    <p:sldId id="25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tware.org/wiki/File:Adleman_salesman.png" TargetMode="External"/><Relationship Id="rId2" Type="http://schemas.openxmlformats.org/officeDocument/2006/relationships/hyperlink" Target="https://openwetware.org/wiki/CH391L/S13/DNA_Computi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hno.org/ms/getimage.php?name=thnov07p1010g001.jpg" TargetMode="External"/><Relationship Id="rId4" Type="http://schemas.openxmlformats.org/officeDocument/2006/relationships/hyperlink" Target="https://d1o50x50snmhul.cloudfront.net/wp-content/uploads/2010/06/276335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DNA Computing und </a:t>
            </a:r>
            <a:r>
              <a:rPr lang="de-DE" dirty="0" err="1" smtClean="0"/>
              <a:t>datenspeicherung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B. Sc. Martin </a:t>
            </a:r>
            <a:r>
              <a:rPr lang="de-DE" dirty="0" err="1" smtClean="0"/>
              <a:t>schneider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25.06.2018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DNAzymes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91" y="1124744"/>
            <a:ext cx="57658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697750" y="6052344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[Macdonald et al,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76340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912786" y="625272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[Angelos et al., 2009]</a:t>
            </a:r>
            <a:endParaRPr lang="de-DE" sz="1400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65116"/>
            <a:ext cx="4690735" cy="531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46093" y="594495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</a:t>
            </a:r>
            <a:r>
              <a:rPr lang="de-DE" sz="1400" i="1" dirty="0" err="1" smtClean="0"/>
              <a:t>Rianudo</a:t>
            </a:r>
            <a:r>
              <a:rPr lang="de-DE" sz="1400" i="1" dirty="0" smtClean="0"/>
              <a:t>., 2007]</a:t>
            </a:r>
            <a:endParaRPr lang="de-DE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4784"/>
            <a:ext cx="8001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90526"/>
              </p:ext>
            </p:extLst>
          </p:nvPr>
        </p:nvGraphicFramePr>
        <p:xfrm>
          <a:off x="827584" y="1844824"/>
          <a:ext cx="6888088" cy="367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44"/>
                <a:gridCol w="3444044"/>
              </a:tblGrid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Probleme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Massive Parallelität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Hohe Verarbeitungszeiten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Hohe Speicherdichte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Fehleranfällig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 vivo Applikationen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Matrixabhängig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Winzige</a:t>
                      </a:r>
                      <a:r>
                        <a:rPr lang="de-DE" baseline="0" dirty="0" smtClean="0"/>
                        <a:t> Größe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Schwer zu synthetisieren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Standalone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Selten regenerativ</a:t>
                      </a:r>
                      <a:endParaRPr lang="de-DE" dirty="0"/>
                    </a:p>
                  </a:txBody>
                  <a:tcPr anchor="ctr"/>
                </a:tc>
              </a:tr>
              <a:tr h="52514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Hybridtechniken möglich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Scalingprobleme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Cox, Jonathan: </a:t>
            </a:r>
            <a:r>
              <a:rPr lang="en-US" dirty="0"/>
              <a:t>Long-term data storage in </a:t>
            </a:r>
            <a:r>
              <a:rPr lang="en-US" dirty="0" smtClean="0"/>
              <a:t>DNA, Trends in Biotechnology, Volume 19, Issue 7, 2000</a:t>
            </a:r>
          </a:p>
          <a:p>
            <a:r>
              <a:rPr lang="en-US" dirty="0" err="1" smtClean="0"/>
              <a:t>Seelig</a:t>
            </a:r>
            <a:r>
              <a:rPr lang="en-US" dirty="0"/>
              <a:t>, Georg et al.: Enzyme-Free Nucleic Acid Logic </a:t>
            </a:r>
            <a:r>
              <a:rPr lang="en-US" dirty="0" smtClean="0"/>
              <a:t>Circuits, Science, Volume 314, Issue 5805, 2006</a:t>
            </a:r>
          </a:p>
          <a:p>
            <a:r>
              <a:rPr lang="en-US" dirty="0" err="1" smtClean="0"/>
              <a:t>Angelos</a:t>
            </a:r>
            <a:r>
              <a:rPr lang="en-US" dirty="0"/>
              <a:t>, Sarah et al.: Dual-Controlled Nanoparticles Exhibiting AND </a:t>
            </a:r>
            <a:r>
              <a:rPr lang="en-US" dirty="0" smtClean="0"/>
              <a:t>Logic</a:t>
            </a:r>
            <a:r>
              <a:rPr lang="en-US" dirty="0"/>
              <a:t>, J. Am. Chem. Soc</a:t>
            </a:r>
            <a:r>
              <a:rPr lang="en-US" dirty="0" smtClean="0"/>
              <a:t>., Vol. 32, Issue 131, 2009</a:t>
            </a:r>
          </a:p>
          <a:p>
            <a:r>
              <a:rPr lang="en-US" dirty="0" err="1" smtClean="0"/>
              <a:t>Rianudo</a:t>
            </a:r>
            <a:r>
              <a:rPr lang="en-US" dirty="0"/>
              <a:t>, Keller et al.: A universal RNAi-based logic evaluator that operates in mammalian </a:t>
            </a:r>
            <a:r>
              <a:rPr lang="en-US" dirty="0" smtClean="0"/>
              <a:t>cells, Nature Biotechnology, Volume 25, 2007</a:t>
            </a:r>
          </a:p>
          <a:p>
            <a:r>
              <a:rPr lang="en-US" dirty="0" smtClean="0"/>
              <a:t>Macdonald</a:t>
            </a:r>
            <a:r>
              <a:rPr lang="en-US" dirty="0"/>
              <a:t>, Joanne et al: Medium Scale Integration of Molecular Logic Gates in an </a:t>
            </a:r>
            <a:r>
              <a:rPr lang="en-US" dirty="0" smtClean="0"/>
              <a:t>Automaton, Nano Letter Vol. 6, Issue 11, 2006</a:t>
            </a:r>
          </a:p>
          <a:p>
            <a:endParaRPr lang="en-US" dirty="0"/>
          </a:p>
          <a:p>
            <a:r>
              <a:rPr lang="en-US" dirty="0" smtClean="0"/>
              <a:t>[URL-0]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openwetware.org/wiki/CH391L/S13/DNA_Computing</a:t>
            </a:r>
            <a:r>
              <a:rPr lang="en-US" dirty="0" smtClean="0"/>
              <a:t> (21.06.2018)</a:t>
            </a:r>
          </a:p>
          <a:p>
            <a:endParaRPr lang="en-US" dirty="0" smtClean="0"/>
          </a:p>
          <a:p>
            <a:endParaRPr lang="en-US" b="1" dirty="0"/>
          </a:p>
          <a:p>
            <a:r>
              <a:rPr lang="en-US" dirty="0" err="1" smtClean="0"/>
              <a:t>Bildquellen</a:t>
            </a:r>
            <a:endParaRPr lang="en-US" dirty="0" smtClean="0"/>
          </a:p>
          <a:p>
            <a:pPr lvl="1"/>
            <a:r>
              <a:rPr lang="en-US" dirty="0"/>
              <a:t>[URL-1]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openwetware.org/wiki/File:Adleman_salesman.png</a:t>
            </a:r>
            <a:r>
              <a:rPr lang="en-US" dirty="0" smtClean="0"/>
              <a:t> (</a:t>
            </a:r>
            <a:r>
              <a:rPr lang="en-US" dirty="0"/>
              <a:t>21.06.2018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[URL-2]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d1o50x50snmhul.cloudfront.net/wp-content/uploads/2010/06/27633501.jpg</a:t>
            </a:r>
            <a:r>
              <a:rPr lang="en-US" dirty="0" smtClean="0"/>
              <a:t> (21.06.2018)</a:t>
            </a:r>
          </a:p>
          <a:p>
            <a:pPr lvl="1"/>
            <a:r>
              <a:rPr lang="en-US" dirty="0"/>
              <a:t>[URL-3]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www.thno.org/ms/getimage.php?name=thnov07p1010g001.jpg</a:t>
            </a:r>
            <a:r>
              <a:rPr lang="en-US" dirty="0" smtClean="0"/>
              <a:t> (21.06.2018)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Datenspeicherung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552" y="4692277"/>
            <a:ext cx="8064896" cy="1689051"/>
          </a:xfrm>
        </p:spPr>
        <p:txBody>
          <a:bodyPr>
            <a:normAutofit/>
          </a:bodyPr>
          <a:lstStyle/>
          <a:p>
            <a:r>
              <a:rPr lang="de-DE" sz="1800" dirty="0" smtClean="0"/>
              <a:t>Geeignet als Langzeitspeicher (Jahrtausende)</a:t>
            </a:r>
          </a:p>
          <a:p>
            <a:r>
              <a:rPr lang="de-DE" sz="1800" dirty="0" smtClean="0"/>
              <a:t>Ungeeignet für normale Anwendungen</a:t>
            </a:r>
          </a:p>
          <a:p>
            <a:r>
              <a:rPr lang="de-DE" sz="1800" dirty="0" smtClean="0"/>
              <a:t>Ziel: Informationsspeicher für Zivilisationen nach der Menschheit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29818"/>
              </p:ext>
            </p:extLst>
          </p:nvPr>
        </p:nvGraphicFramePr>
        <p:xfrm>
          <a:off x="1475656" y="1595933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Kontra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Bewährt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Langsame Lese-/Schreib-geschwindigkeit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Langzeitstabilität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</a:t>
                      </a:r>
                      <a:r>
                        <a:rPr lang="de-DE" baseline="0" dirty="0" smtClean="0"/>
                        <a:t> verpackt werden (Sporen)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Hohe</a:t>
                      </a:r>
                      <a:r>
                        <a:rPr lang="de-DE" baseline="0" dirty="0" smtClean="0"/>
                        <a:t> Speicherdichte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Nicht-Binär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Technologie</a:t>
                      </a:r>
                      <a:r>
                        <a:rPr lang="de-DE" baseline="0" dirty="0" smtClean="0"/>
                        <a:t> bleibt für Jahrtausende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Schwer</a:t>
                      </a:r>
                      <a:r>
                        <a:rPr lang="de-DE" baseline="0" dirty="0" smtClean="0"/>
                        <a:t> als Daten erkennbar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Selbst-Reproduzierend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Schwer</a:t>
                      </a:r>
                      <a:r>
                        <a:rPr lang="de-DE" baseline="0" dirty="0" smtClean="0"/>
                        <a:t> zu synthetisieren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der zu speichernden Daten:</a:t>
            </a:r>
          </a:p>
          <a:p>
            <a:pPr lvl="1"/>
            <a:r>
              <a:rPr lang="de-DE" dirty="0" smtClean="0"/>
              <a:t>Möglichst schwache Kodierung benötigt</a:t>
            </a:r>
          </a:p>
          <a:p>
            <a:pPr lvl="1"/>
            <a:r>
              <a:rPr lang="de-DE" dirty="0" smtClean="0"/>
              <a:t>Muss als Datenblock erkennbar sein</a:t>
            </a:r>
          </a:p>
          <a:p>
            <a:pPr lvl="1"/>
            <a:r>
              <a:rPr lang="de-DE" dirty="0" smtClean="0"/>
              <a:t>Muss ohne </a:t>
            </a:r>
            <a:r>
              <a:rPr lang="de-DE" dirty="0" err="1" smtClean="0"/>
              <a:t>Parellelübersetzungen</a:t>
            </a:r>
            <a:r>
              <a:rPr lang="de-DE" dirty="0" smtClean="0"/>
              <a:t> entzifferbar sein</a:t>
            </a:r>
          </a:p>
          <a:p>
            <a:r>
              <a:rPr lang="de-DE" dirty="0" smtClean="0"/>
              <a:t>Ansatz:</a:t>
            </a:r>
          </a:p>
          <a:p>
            <a:pPr lvl="1"/>
            <a:r>
              <a:rPr lang="de-DE" dirty="0" smtClean="0"/>
              <a:t>Jeder Buchstabe als 4-bp-Codon verschlüsselt</a:t>
            </a:r>
          </a:p>
          <a:p>
            <a:pPr lvl="1"/>
            <a:r>
              <a:rPr lang="de-DE" dirty="0" smtClean="0"/>
              <a:t>Nutzung von nur 3 der 4 möglichen Basen</a:t>
            </a:r>
          </a:p>
          <a:p>
            <a:pPr lvl="1"/>
            <a:r>
              <a:rPr lang="de-DE" dirty="0" smtClean="0"/>
              <a:t>Markierung von Namen durch festgelegten Marker</a:t>
            </a:r>
            <a:endParaRPr lang="de-DE" dirty="0"/>
          </a:p>
          <a:p>
            <a:pPr lvl="1"/>
            <a:r>
              <a:rPr lang="de-DE" dirty="0" smtClean="0"/>
              <a:t>32 Kombinationen möglich</a:t>
            </a:r>
          </a:p>
          <a:p>
            <a:r>
              <a:rPr lang="de-DE" dirty="0" smtClean="0"/>
              <a:t>Alternativer Ansatz:</a:t>
            </a:r>
          </a:p>
          <a:p>
            <a:pPr lvl="1"/>
            <a:r>
              <a:rPr lang="de-DE" dirty="0" smtClean="0"/>
              <a:t>Codierung von einzelnen Worten</a:t>
            </a:r>
          </a:p>
          <a:p>
            <a:pPr lvl="1"/>
            <a:r>
              <a:rPr lang="de-DE" dirty="0" smtClean="0"/>
              <a:t>10 </a:t>
            </a:r>
            <a:r>
              <a:rPr lang="de-DE" dirty="0" err="1" smtClean="0"/>
              <a:t>bp</a:t>
            </a:r>
            <a:r>
              <a:rPr lang="de-DE" dirty="0" smtClean="0"/>
              <a:t> Länge</a:t>
            </a:r>
          </a:p>
          <a:p>
            <a:pPr lvl="1"/>
            <a:r>
              <a:rPr lang="de-DE" dirty="0" smtClean="0"/>
              <a:t>5120 Permutationen</a:t>
            </a:r>
          </a:p>
          <a:p>
            <a:pPr lvl="1"/>
            <a:r>
              <a:rPr lang="de-DE" dirty="0" smtClean="0"/>
              <a:t>Benötigt Schlüssel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1026" name="Picture 2" descr="https://ars.els-cdn.com/content/image/1-s2.0-S0167779901016717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952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508104" y="422108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[Cox, 2000]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5373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39949"/>
            <a:ext cx="8064896" cy="4641379"/>
          </a:xfrm>
        </p:spPr>
        <p:txBody>
          <a:bodyPr/>
          <a:lstStyle/>
          <a:p>
            <a:r>
              <a:rPr lang="de-DE" dirty="0" smtClean="0"/>
              <a:t>Teilgebiet der Bioelektronik</a:t>
            </a:r>
          </a:p>
          <a:p>
            <a:r>
              <a:rPr lang="de-DE" dirty="0" smtClean="0"/>
              <a:t>Auf Basis von DNA und RNA funktionierender „Computer“</a:t>
            </a:r>
          </a:p>
          <a:p>
            <a:r>
              <a:rPr lang="de-DE" dirty="0" smtClean="0"/>
              <a:t>Verschiedenste technische Implementationen</a:t>
            </a:r>
          </a:p>
          <a:p>
            <a:r>
              <a:rPr lang="de-DE" dirty="0" smtClean="0"/>
              <a:t>Theoretisch Turing-komplett</a:t>
            </a:r>
          </a:p>
          <a:p>
            <a:r>
              <a:rPr lang="de-DE" dirty="0" smtClean="0"/>
              <a:t>Beispiel TT-100:</a:t>
            </a:r>
          </a:p>
          <a:p>
            <a:pPr lvl="1"/>
            <a:r>
              <a:rPr lang="de-DE" dirty="0" smtClean="0"/>
              <a:t>Reagenzglas mit DNA-Lösung</a:t>
            </a:r>
          </a:p>
          <a:p>
            <a:pPr lvl="1"/>
            <a:r>
              <a:rPr lang="de-DE" dirty="0" smtClean="0"/>
              <a:t>Codierung des Problems als DNA-Sequenzen</a:t>
            </a:r>
          </a:p>
          <a:p>
            <a:pPr lvl="1"/>
            <a:r>
              <a:rPr lang="de-DE" dirty="0" smtClean="0"/>
              <a:t>Parallele Bildung möglicher Lösungen</a:t>
            </a:r>
          </a:p>
          <a:p>
            <a:pPr lvl="1"/>
            <a:r>
              <a:rPr lang="de-DE" dirty="0" smtClean="0"/>
              <a:t>(Auswahl optimaler Lösungen)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7" name="AutoShape 2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155575" y="-9604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307975" y="-8080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35366" y="598842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[URL-1]</a:t>
            </a:r>
            <a:endParaRPr lang="de-DE" sz="1400" i="1" dirty="0"/>
          </a:p>
        </p:txBody>
      </p:sp>
      <p:pic>
        <p:nvPicPr>
          <p:cNvPr id="2056" name="Picture 8" descr="File:Adleman sales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04503"/>
            <a:ext cx="3024336" cy="46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LOgikgatter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5001419"/>
          </a:xfrm>
        </p:spPr>
        <p:txBody>
          <a:bodyPr/>
          <a:lstStyle/>
          <a:p>
            <a:r>
              <a:rPr lang="de-DE" dirty="0" smtClean="0"/>
              <a:t>Spezifische Reaktion auf definierte Eingangssignale</a:t>
            </a:r>
          </a:p>
          <a:p>
            <a:r>
              <a:rPr lang="de-DE" dirty="0" smtClean="0"/>
              <a:t>Inputs: </a:t>
            </a:r>
            <a:r>
              <a:rPr lang="de-DE" dirty="0" err="1" smtClean="0"/>
              <a:t>ssDNA</a:t>
            </a:r>
            <a:r>
              <a:rPr lang="de-DE" dirty="0" smtClean="0"/>
              <a:t> oder </a:t>
            </a:r>
            <a:r>
              <a:rPr lang="de-DE" dirty="0" err="1" smtClean="0"/>
              <a:t>ssRNA</a:t>
            </a:r>
            <a:endParaRPr lang="de-DE" dirty="0" smtClean="0"/>
          </a:p>
          <a:p>
            <a:r>
              <a:rPr lang="de-DE" dirty="0" smtClean="0"/>
              <a:t>Output: </a:t>
            </a:r>
            <a:r>
              <a:rPr lang="de-DE" dirty="0" err="1" smtClean="0"/>
              <a:t>Floureszenz</a:t>
            </a:r>
            <a:r>
              <a:rPr lang="de-DE" dirty="0" smtClean="0"/>
              <a:t>, Aktivitäten oder DNA/RNA</a:t>
            </a:r>
          </a:p>
          <a:p>
            <a:r>
              <a:rPr lang="de-DE" dirty="0" smtClean="0"/>
              <a:t>Integration von DNA-Computern in vivo</a:t>
            </a:r>
          </a:p>
          <a:p>
            <a:r>
              <a:rPr lang="de-DE" dirty="0" smtClean="0"/>
              <a:t>Beispiel XOR: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sp>
        <p:nvSpPr>
          <p:cNvPr id="7" name="AutoShape 2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155575" y="-9604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https://upload.wikimedia.org/wikipedia/commons/thumb/6/60/Hamiltonian_path.svg/220px-Hamiltonian_path.svg.png"/>
          <p:cNvSpPr>
            <a:spLocks noChangeAspect="1" noChangeArrowheads="1"/>
          </p:cNvSpPr>
          <p:nvPr/>
        </p:nvSpPr>
        <p:spPr bwMode="auto">
          <a:xfrm>
            <a:off x="307975" y="-808038"/>
            <a:ext cx="2095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6" name="Picture 2" descr="Bildergebnis für dna compu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/>
          <a:stretch/>
        </p:blipFill>
        <p:spPr bwMode="auto">
          <a:xfrm>
            <a:off x="899592" y="3029819"/>
            <a:ext cx="5191125" cy="254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899592" y="542292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[URL-2]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93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-Exchange oder Strand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r>
              <a:rPr lang="de-DE" dirty="0" smtClean="0"/>
              <a:t>Input: </a:t>
            </a:r>
            <a:r>
              <a:rPr lang="de-DE" dirty="0" err="1" smtClean="0"/>
              <a:t>ssDNA</a:t>
            </a:r>
            <a:r>
              <a:rPr lang="de-DE" dirty="0" smtClean="0"/>
              <a:t> oder </a:t>
            </a:r>
            <a:r>
              <a:rPr lang="de-DE" dirty="0" err="1" smtClean="0"/>
              <a:t>ssRNA</a:t>
            </a:r>
            <a:endParaRPr lang="de-DE" dirty="0" smtClean="0"/>
          </a:p>
          <a:p>
            <a:r>
              <a:rPr lang="de-DE" dirty="0" smtClean="0"/>
              <a:t>Logikgatter:</a:t>
            </a:r>
          </a:p>
          <a:p>
            <a:pPr lvl="1"/>
            <a:r>
              <a:rPr lang="de-DE" dirty="0" smtClean="0"/>
              <a:t>2 oder mehr gebundene Sequenzen</a:t>
            </a:r>
          </a:p>
          <a:p>
            <a:pPr lvl="1"/>
            <a:r>
              <a:rPr lang="de-DE" dirty="0" smtClean="0"/>
              <a:t>Darunter die Zielsequenz</a:t>
            </a:r>
          </a:p>
          <a:p>
            <a:r>
              <a:rPr lang="de-DE" dirty="0" smtClean="0"/>
              <a:t>Freisetzung der Zielsequenz</a:t>
            </a:r>
          </a:p>
          <a:p>
            <a:r>
              <a:rPr lang="de-DE" dirty="0" smtClean="0"/>
              <a:t>Weitergabe der Signalkaskade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4100" name="Picture 4" descr="File:Strand displac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2447434" cy="52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932040" y="617227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[URL-0]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5370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Toehold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103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547664" y="625770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[modifiziert nach Seelig,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7933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Toehold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" y="1052736"/>
            <a:ext cx="87757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511" y="621446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[Seelig, 2006]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3156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DNAzymes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Enzymatisch aktive DNA</a:t>
            </a:r>
          </a:p>
          <a:p>
            <a:r>
              <a:rPr lang="de-DE" dirty="0" smtClean="0"/>
              <a:t>Inputsequenzen aktivieren </a:t>
            </a:r>
            <a:r>
              <a:rPr lang="de-DE" dirty="0" err="1" smtClean="0"/>
              <a:t>DNAzym</a:t>
            </a:r>
            <a:endParaRPr lang="de-DE" dirty="0" smtClean="0"/>
          </a:p>
          <a:p>
            <a:r>
              <a:rPr lang="de-DE" dirty="0" smtClean="0"/>
              <a:t>Schneiden einer Zielsequenz zum Weitergeben der Signalkaskade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DNA Computing</a:t>
            </a:r>
            <a:endParaRPr lang="de-DE" dirty="0"/>
          </a:p>
        </p:txBody>
      </p:sp>
      <p:pic>
        <p:nvPicPr>
          <p:cNvPr id="9218" name="Picture 2" descr="Theranostics 07: 1010 image No. 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315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331640" y="53241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[URL-3]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0358440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vorlage_oran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Powerpointvorlage_orange</Template>
  <TotalTime>0</TotalTime>
  <Words>554</Words>
  <Application>Microsoft Office PowerPoint</Application>
  <PresentationFormat>Bildschirmpräsentation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Powerpointvorlage_orange</vt:lpstr>
      <vt:lpstr>DNA Computing und datenspeicherung</vt:lpstr>
      <vt:lpstr>Datenspeicherung</vt:lpstr>
      <vt:lpstr>Datenspeicherung</vt:lpstr>
      <vt:lpstr>Einführung</vt:lpstr>
      <vt:lpstr>LOgikgatter</vt:lpstr>
      <vt:lpstr>Toehold exchange</vt:lpstr>
      <vt:lpstr>Toehold exchange</vt:lpstr>
      <vt:lpstr>Toehold exchange</vt:lpstr>
      <vt:lpstr>DNAzymes</vt:lpstr>
      <vt:lpstr>DNAzymes</vt:lpstr>
      <vt:lpstr>Anwendungen</vt:lpstr>
      <vt:lpstr>Anwendungen</vt:lpstr>
      <vt:lpstr>Zusammenfassung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Computing und datenspeicherung</dc:title>
  <dc:creator>Martin Schneider</dc:creator>
  <cp:lastModifiedBy>Martin Schneider</cp:lastModifiedBy>
  <cp:revision>23</cp:revision>
  <dcterms:created xsi:type="dcterms:W3CDTF">2018-06-21T09:58:33Z</dcterms:created>
  <dcterms:modified xsi:type="dcterms:W3CDTF">2018-06-22T09:57:18Z</dcterms:modified>
</cp:coreProperties>
</file>