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Akad. Grad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 Rubrik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Gene </a:t>
            </a:r>
            <a:r>
              <a:rPr lang="de-DE" dirty="0" err="1" smtClean="0"/>
              <a:t>Targeting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B. Sc. Martin Schneider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 </a:t>
            </a:r>
            <a:r>
              <a:rPr lang="de-DE" dirty="0" err="1" smtClean="0"/>
              <a:t>Editing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641379"/>
          </a:xfrm>
        </p:spPr>
        <p:txBody>
          <a:bodyPr/>
          <a:lstStyle/>
          <a:p>
            <a:r>
              <a:rPr lang="de-DE" dirty="0" smtClean="0"/>
              <a:t>Gezielte Modifikation von DNA</a:t>
            </a:r>
          </a:p>
          <a:p>
            <a:pPr lvl="1"/>
            <a:r>
              <a:rPr lang="de-DE" dirty="0" smtClean="0"/>
              <a:t>Designer-</a:t>
            </a:r>
            <a:r>
              <a:rPr lang="de-DE" dirty="0" err="1" smtClean="0"/>
              <a:t>Endonukeasen</a:t>
            </a:r>
            <a:endParaRPr lang="de-DE" dirty="0" smtClean="0"/>
          </a:p>
          <a:p>
            <a:pPr lvl="1"/>
            <a:r>
              <a:rPr lang="de-DE" dirty="0" smtClean="0"/>
              <a:t>Zelleigene </a:t>
            </a:r>
            <a:r>
              <a:rPr lang="de-DE" dirty="0" err="1" smtClean="0"/>
              <a:t>Reperatur</a:t>
            </a:r>
            <a:r>
              <a:rPr lang="de-DE" dirty="0" smtClean="0"/>
              <a:t>-</a:t>
            </a:r>
            <a:br>
              <a:rPr lang="de-DE" dirty="0" smtClean="0"/>
            </a:br>
            <a:r>
              <a:rPr lang="de-DE" dirty="0" err="1" smtClean="0"/>
              <a:t>mechanismen</a:t>
            </a:r>
            <a:endParaRPr lang="de-DE" dirty="0" smtClean="0"/>
          </a:p>
          <a:p>
            <a:pPr lvl="2"/>
            <a:r>
              <a:rPr lang="de-DE" dirty="0" smtClean="0"/>
              <a:t>Homologe</a:t>
            </a:r>
            <a:br>
              <a:rPr lang="de-DE" dirty="0" smtClean="0"/>
            </a:br>
            <a:r>
              <a:rPr lang="de-DE" dirty="0" smtClean="0"/>
              <a:t>Rekombination</a:t>
            </a:r>
          </a:p>
          <a:p>
            <a:pPr lvl="2"/>
            <a:r>
              <a:rPr lang="de-DE" dirty="0" smtClean="0"/>
              <a:t>Nicht-homologe</a:t>
            </a:r>
            <a:br>
              <a:rPr lang="de-DE" dirty="0" smtClean="0"/>
            </a:br>
            <a:r>
              <a:rPr lang="de-DE" dirty="0" smtClean="0"/>
              <a:t>Rekombination</a:t>
            </a:r>
          </a:p>
          <a:p>
            <a:endParaRPr lang="de-DE" dirty="0" smtClean="0"/>
          </a:p>
          <a:p>
            <a:r>
              <a:rPr lang="de-DE" dirty="0" smtClean="0"/>
              <a:t>Gene </a:t>
            </a:r>
            <a:r>
              <a:rPr lang="de-DE" dirty="0" err="1" smtClean="0"/>
              <a:t>Targeting</a:t>
            </a:r>
            <a:endParaRPr lang="de-DE" dirty="0" smtClean="0"/>
          </a:p>
          <a:p>
            <a:pPr lvl="1"/>
            <a:r>
              <a:rPr lang="de-DE" dirty="0" smtClean="0"/>
              <a:t>Spezifität</a:t>
            </a:r>
          </a:p>
          <a:p>
            <a:pPr lvl="1"/>
            <a:r>
              <a:rPr lang="de-DE" dirty="0" smtClean="0"/>
              <a:t>Affinität</a:t>
            </a:r>
          </a:p>
          <a:p>
            <a:pPr lvl="1"/>
            <a:r>
              <a:rPr lang="de-DE" dirty="0" smtClean="0"/>
              <a:t>Effektivität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429129" y="5353471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Lee et al., 2016</a:t>
            </a:r>
            <a:endParaRPr lang="de-DE" sz="1400" i="1" dirty="0"/>
          </a:p>
        </p:txBody>
      </p:sp>
      <p:pic>
        <p:nvPicPr>
          <p:cNvPr id="1028" name="Picture 4" descr="https://wol-prod-cdn.literatumonline.com/cms/attachment/fbf18550-7d95-440d-9149-48bab6f94a3f/pbi12465-fig-0001-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84" y="1642458"/>
            <a:ext cx="5148064" cy="36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Zinkfingernukleasen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595933"/>
            <a:ext cx="8064896" cy="4641379"/>
          </a:xfrm>
        </p:spPr>
        <p:txBody>
          <a:bodyPr/>
          <a:lstStyle/>
          <a:p>
            <a:r>
              <a:rPr lang="de-DE" dirty="0" err="1" smtClean="0"/>
              <a:t>Nukleasedomäne</a:t>
            </a:r>
            <a:endParaRPr lang="de-DE" dirty="0" smtClean="0"/>
          </a:p>
          <a:p>
            <a:pPr lvl="1"/>
            <a:r>
              <a:rPr lang="de-DE" dirty="0" smtClean="0"/>
              <a:t>Unspezifisch</a:t>
            </a:r>
          </a:p>
          <a:p>
            <a:pPr lvl="1"/>
            <a:r>
              <a:rPr lang="de-DE" dirty="0" smtClean="0"/>
              <a:t>Nur </a:t>
            </a:r>
            <a:r>
              <a:rPr lang="de-DE" dirty="0" err="1" smtClean="0"/>
              <a:t>dimerisiert</a:t>
            </a:r>
            <a:r>
              <a:rPr lang="de-DE" dirty="0" smtClean="0"/>
              <a:t> aktiv</a:t>
            </a:r>
          </a:p>
          <a:p>
            <a:endParaRPr lang="de-DE" dirty="0" smtClean="0"/>
          </a:p>
          <a:p>
            <a:r>
              <a:rPr lang="de-DE" dirty="0" smtClean="0"/>
              <a:t>Bindedomäne</a:t>
            </a:r>
            <a:endParaRPr lang="de-DE" dirty="0" smtClean="0"/>
          </a:p>
          <a:p>
            <a:pPr lvl="1"/>
            <a:r>
              <a:rPr lang="de-DE" dirty="0" smtClean="0"/>
              <a:t>Mehrere </a:t>
            </a:r>
            <a:r>
              <a:rPr lang="de-DE" dirty="0" smtClean="0"/>
              <a:t>Zinkfinger-</a:t>
            </a:r>
            <a:br>
              <a:rPr lang="de-DE" dirty="0" smtClean="0"/>
            </a:br>
            <a:r>
              <a:rPr lang="de-DE" dirty="0" err="1" smtClean="0"/>
              <a:t>domänen</a:t>
            </a:r>
            <a:endParaRPr lang="de-DE" dirty="0" smtClean="0"/>
          </a:p>
          <a:p>
            <a:pPr lvl="1"/>
            <a:r>
              <a:rPr lang="de-DE" dirty="0" smtClean="0"/>
              <a:t>Jeweils 3 </a:t>
            </a:r>
            <a:r>
              <a:rPr lang="de-DE" dirty="0" err="1" smtClean="0"/>
              <a:t>bp</a:t>
            </a:r>
            <a:endParaRPr lang="de-DE" dirty="0" smtClean="0"/>
          </a:p>
          <a:p>
            <a:pPr lvl="1"/>
            <a:r>
              <a:rPr lang="de-DE" dirty="0" smtClean="0"/>
              <a:t>Spezifität abhängig</a:t>
            </a:r>
            <a:br>
              <a:rPr lang="de-DE" dirty="0" smtClean="0"/>
            </a:br>
            <a:r>
              <a:rPr lang="de-DE" dirty="0" smtClean="0"/>
              <a:t>von Reihenfolge</a:t>
            </a:r>
          </a:p>
          <a:p>
            <a:pPr lvl="1"/>
            <a:r>
              <a:rPr lang="de-DE" dirty="0" smtClean="0"/>
              <a:t>18-36 </a:t>
            </a:r>
            <a:r>
              <a:rPr lang="de-DE" dirty="0" err="1" smtClean="0"/>
              <a:t>bp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Dimer</a:t>
            </a:r>
            <a:endParaRPr lang="de-DE" dirty="0"/>
          </a:p>
          <a:p>
            <a:r>
              <a:rPr lang="de-DE" dirty="0" smtClean="0"/>
              <a:t>Bsp.: T-Zellen ohne CCR5-Gen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B. Sc. 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Gene </a:t>
            </a:r>
            <a:r>
              <a:rPr lang="de-DE" dirty="0" err="1" smtClean="0"/>
              <a:t>editing</a:t>
            </a:r>
            <a:endParaRPr lang="de-DE" dirty="0"/>
          </a:p>
        </p:txBody>
      </p:sp>
      <p:pic>
        <p:nvPicPr>
          <p:cNvPr id="2050" name="Picture 2" descr="http://www.clb.de/0813Zinkfinger_files/Media/Zinkfinger-3/Zinkfinger-3.jpg?disposition=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39949"/>
            <a:ext cx="5171728" cy="300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538218" y="4791072"/>
            <a:ext cx="2791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http://www.clb.de/0813Zinkfinger.html#1</a:t>
            </a:r>
          </a:p>
        </p:txBody>
      </p:sp>
    </p:spTree>
    <p:extLst>
      <p:ext uri="{BB962C8B-B14F-4D97-AF65-F5344CB8AC3E}">
        <p14:creationId xmlns:p14="http://schemas.microsoft.com/office/powerpoint/2010/main" val="33113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talen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Transcription</a:t>
            </a:r>
            <a:r>
              <a:rPr lang="de-DE" dirty="0" smtClean="0"/>
              <a:t> </a:t>
            </a:r>
            <a:r>
              <a:rPr lang="de-DE" dirty="0" err="1"/>
              <a:t>activator</a:t>
            </a:r>
            <a:r>
              <a:rPr lang="de-DE" dirty="0"/>
              <a:t>-like </a:t>
            </a:r>
            <a:r>
              <a:rPr lang="de-DE" dirty="0" err="1"/>
              <a:t>effector</a:t>
            </a:r>
            <a:r>
              <a:rPr lang="de-DE" dirty="0"/>
              <a:t> </a:t>
            </a:r>
            <a:r>
              <a:rPr lang="de-DE" dirty="0" err="1" smtClean="0"/>
              <a:t>nuclease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r>
              <a:rPr lang="de-DE" dirty="0" smtClean="0"/>
              <a:t>Nuklease</a:t>
            </a:r>
          </a:p>
          <a:p>
            <a:pPr lvl="1"/>
            <a:r>
              <a:rPr lang="de-DE" dirty="0" smtClean="0"/>
              <a:t>Unspezifisch</a:t>
            </a:r>
          </a:p>
          <a:p>
            <a:pPr lvl="1"/>
            <a:r>
              <a:rPr lang="de-DE" dirty="0" smtClean="0"/>
              <a:t>Nur </a:t>
            </a:r>
            <a:r>
              <a:rPr lang="de-DE" dirty="0" err="1" smtClean="0"/>
              <a:t>dimerisiert</a:t>
            </a:r>
            <a:r>
              <a:rPr lang="de-DE" dirty="0" smtClean="0"/>
              <a:t> aktiv</a:t>
            </a:r>
          </a:p>
          <a:p>
            <a:endParaRPr lang="de-DE" dirty="0"/>
          </a:p>
          <a:p>
            <a:r>
              <a:rPr lang="de-DE" dirty="0" smtClean="0"/>
              <a:t>TALEs</a:t>
            </a:r>
          </a:p>
          <a:p>
            <a:pPr lvl="1"/>
            <a:r>
              <a:rPr lang="de-DE" dirty="0" smtClean="0"/>
              <a:t>DNA-bindend</a:t>
            </a:r>
          </a:p>
          <a:p>
            <a:pPr lvl="1"/>
            <a:r>
              <a:rPr lang="de-DE" dirty="0" smtClean="0"/>
              <a:t>~34 AS-</a:t>
            </a:r>
            <a:r>
              <a:rPr lang="de-DE" dirty="0" err="1" smtClean="0"/>
              <a:t>Repeats</a:t>
            </a:r>
            <a:endParaRPr lang="de-DE" dirty="0" smtClean="0"/>
          </a:p>
          <a:p>
            <a:pPr lvl="1"/>
            <a:r>
              <a:rPr lang="de-DE" dirty="0" smtClean="0"/>
              <a:t>2 kritische AS</a:t>
            </a:r>
          </a:p>
          <a:p>
            <a:pPr lvl="1"/>
            <a:r>
              <a:rPr lang="de-DE" dirty="0" smtClean="0"/>
              <a:t>Nukleotiden zugeordnet</a:t>
            </a:r>
            <a:endParaRPr lang="de-DE" dirty="0" smtClean="0"/>
          </a:p>
          <a:p>
            <a:pPr lvl="1"/>
            <a:r>
              <a:rPr lang="de-DE" dirty="0" smtClean="0"/>
              <a:t>30-40 </a:t>
            </a:r>
            <a:r>
              <a:rPr lang="de-DE" dirty="0" err="1" smtClean="0"/>
              <a:t>bp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Dimer</a:t>
            </a:r>
          </a:p>
          <a:p>
            <a:r>
              <a:rPr lang="de-DE" dirty="0" smtClean="0"/>
              <a:t>Bsp.: Behandlung von Mukoviszidose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Gene </a:t>
            </a:r>
            <a:r>
              <a:rPr lang="de-DE" dirty="0" err="1" smtClean="0"/>
              <a:t>Targeting</a:t>
            </a:r>
            <a:endParaRPr lang="de-DE" dirty="0"/>
          </a:p>
        </p:txBody>
      </p:sp>
      <p:pic>
        <p:nvPicPr>
          <p:cNvPr id="3074" name="Picture 2" descr="Bildergebnis für TAL eff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94" y="2060848"/>
            <a:ext cx="52768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870047" y="4156349"/>
            <a:ext cx="4048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https://igtrcn.org/tal-effector-modulators-beyond-nucleases/</a:t>
            </a:r>
          </a:p>
        </p:txBody>
      </p:sp>
    </p:spTree>
    <p:extLst>
      <p:ext uri="{BB962C8B-B14F-4D97-AF65-F5344CB8AC3E}">
        <p14:creationId xmlns:p14="http://schemas.microsoft.com/office/powerpoint/2010/main" val="31984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Crispr</a:t>
            </a:r>
            <a:r>
              <a:rPr lang="de-DE" dirty="0" smtClean="0"/>
              <a:t>/</a:t>
            </a:r>
            <a:r>
              <a:rPr lang="de-DE" dirty="0" err="1" smtClean="0"/>
              <a:t>cas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67941"/>
            <a:ext cx="8064896" cy="4641379"/>
          </a:xfrm>
        </p:spPr>
        <p:txBody>
          <a:bodyPr/>
          <a:lstStyle/>
          <a:p>
            <a:r>
              <a:rPr lang="en-US" dirty="0"/>
              <a:t>Clustered Regularly Interspaced Short Palindromic </a:t>
            </a:r>
            <a:r>
              <a:rPr lang="en-US" dirty="0" smtClean="0"/>
              <a:t>Repeats</a:t>
            </a:r>
          </a:p>
          <a:p>
            <a:r>
              <a:rPr lang="en-US" dirty="0" smtClean="0"/>
              <a:t>2013 </a:t>
            </a:r>
            <a:r>
              <a:rPr lang="en-US" dirty="0" err="1" smtClean="0"/>
              <a:t>erstmals</a:t>
            </a:r>
            <a:r>
              <a:rPr lang="en-US" dirty="0" smtClean="0"/>
              <a:t> Gene Editing</a:t>
            </a:r>
          </a:p>
          <a:p>
            <a:endParaRPr lang="en-US" dirty="0" smtClean="0"/>
          </a:p>
          <a:p>
            <a:r>
              <a:rPr lang="en-US" dirty="0" err="1" smtClean="0"/>
              <a:t>Etwa</a:t>
            </a:r>
            <a:r>
              <a:rPr lang="en-US" dirty="0" smtClean="0"/>
              <a:t> 20 </a:t>
            </a:r>
            <a:r>
              <a:rPr lang="en-US" dirty="0" err="1" smtClean="0"/>
              <a:t>bp</a:t>
            </a:r>
            <a:r>
              <a:rPr lang="en-US" dirty="0" smtClean="0"/>
              <a:t> DNA pro Spacer</a:t>
            </a:r>
          </a:p>
          <a:p>
            <a:r>
              <a:rPr lang="en-US" dirty="0" err="1" smtClean="0"/>
              <a:t>Cas</a:t>
            </a:r>
            <a:r>
              <a:rPr lang="en-US" dirty="0" smtClean="0"/>
              <a:t>-Protein</a:t>
            </a:r>
          </a:p>
          <a:p>
            <a:pPr lvl="1"/>
            <a:r>
              <a:rPr lang="en-US" dirty="0" smtClean="0"/>
              <a:t>CRISPR associated</a:t>
            </a:r>
          </a:p>
          <a:p>
            <a:pPr lvl="1"/>
            <a:r>
              <a:rPr lang="en-US" dirty="0" err="1" smtClean="0"/>
              <a:t>Endonuklease</a:t>
            </a:r>
            <a:endParaRPr lang="en-US" dirty="0" smtClean="0"/>
          </a:p>
          <a:p>
            <a:pPr lvl="1"/>
            <a:r>
              <a:rPr lang="en-US" dirty="0" smtClean="0"/>
              <a:t>40 </a:t>
            </a:r>
            <a:r>
              <a:rPr lang="en-US" dirty="0" err="1" smtClean="0"/>
              <a:t>Proteinfamilien</a:t>
            </a:r>
            <a:endParaRPr lang="en-US" dirty="0" smtClean="0"/>
          </a:p>
          <a:p>
            <a:pPr lvl="1"/>
            <a:r>
              <a:rPr lang="en-US" dirty="0" smtClean="0"/>
              <a:t>DSB </a:t>
            </a:r>
            <a:r>
              <a:rPr lang="en-US" dirty="0" err="1" smtClean="0"/>
              <a:t>oder</a:t>
            </a:r>
            <a:r>
              <a:rPr lang="en-US" dirty="0" smtClean="0"/>
              <a:t> SSB</a:t>
            </a:r>
          </a:p>
          <a:p>
            <a:endParaRPr lang="en-US" dirty="0" smtClean="0"/>
          </a:p>
          <a:p>
            <a:r>
              <a:rPr lang="en-US" dirty="0" err="1" smtClean="0"/>
              <a:t>Synthetische</a:t>
            </a:r>
            <a:r>
              <a:rPr lang="en-US" dirty="0" smtClean="0"/>
              <a:t> </a:t>
            </a:r>
            <a:r>
              <a:rPr lang="en-US" dirty="0" err="1" smtClean="0"/>
              <a:t>sgRNA</a:t>
            </a:r>
            <a:endParaRPr lang="en-US" dirty="0" smtClean="0"/>
          </a:p>
          <a:p>
            <a:r>
              <a:rPr lang="en-US" dirty="0" smtClean="0"/>
              <a:t>Monomer</a:t>
            </a:r>
          </a:p>
          <a:p>
            <a:r>
              <a:rPr lang="en-US" dirty="0" err="1" smtClean="0"/>
              <a:t>Bsp</a:t>
            </a:r>
            <a:r>
              <a:rPr lang="en-US" dirty="0" smtClean="0"/>
              <a:t>.: </a:t>
            </a:r>
            <a:r>
              <a:rPr lang="en-US" dirty="0" err="1" smtClean="0"/>
              <a:t>Spermatogoniale</a:t>
            </a:r>
            <a:r>
              <a:rPr lang="en-US" dirty="0" smtClean="0"/>
              <a:t> </a:t>
            </a:r>
            <a:r>
              <a:rPr lang="en-US" dirty="0" err="1" smtClean="0"/>
              <a:t>Stammzellen</a:t>
            </a: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Gene </a:t>
            </a:r>
            <a:r>
              <a:rPr lang="de-DE" dirty="0" err="1" smtClean="0"/>
              <a:t>targeting</a:t>
            </a:r>
            <a:endParaRPr lang="de-DE" dirty="0"/>
          </a:p>
        </p:txBody>
      </p:sp>
      <p:pic>
        <p:nvPicPr>
          <p:cNvPr id="4098" name="Picture 2" descr="https://upload.wikimedia.org/wikipedia/commons/thumb/5/5e/CRISPR-Cas9-Prozess_Pflanzenforschung.de_CC_BY-SA_3.0.png/1024px-CRISPR-Cas9-Prozess_Pflanzenforschung.de_CC_BY-SA_3.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0" b="16725"/>
          <a:stretch/>
        </p:blipFill>
        <p:spPr bwMode="auto">
          <a:xfrm>
            <a:off x="4192528" y="2041355"/>
            <a:ext cx="4495065" cy="31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152144" y="5209455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https://de.wikipedia.org/wiki/CRISPR</a:t>
            </a:r>
          </a:p>
        </p:txBody>
      </p:sp>
    </p:spTree>
    <p:extLst>
      <p:ext uri="{BB962C8B-B14F-4D97-AF65-F5344CB8AC3E}">
        <p14:creationId xmlns:p14="http://schemas.microsoft.com/office/powerpoint/2010/main" val="2938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Gene </a:t>
            </a:r>
            <a:r>
              <a:rPr lang="de-DE" dirty="0" err="1" smtClean="0"/>
              <a:t>Targeting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67544" y="1196752"/>
            <a:ext cx="2888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Zinkfingernukleasen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Etabliert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Geringe Molekülgröße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Geringere </a:t>
            </a:r>
            <a:r>
              <a:rPr lang="de-DE" dirty="0" err="1" smtClean="0"/>
              <a:t>Immunogenität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Schwierig herzustellen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Keine vollständige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Unbekannte Wechsel-</a:t>
            </a:r>
            <a:br>
              <a:rPr lang="de-DE" dirty="0" smtClean="0"/>
            </a:br>
            <a:r>
              <a:rPr lang="de-DE" dirty="0" err="1" smtClean="0"/>
              <a:t>wirkungen</a:t>
            </a:r>
            <a:r>
              <a:rPr lang="de-DE" dirty="0" smtClean="0"/>
              <a:t> der </a:t>
            </a:r>
            <a:r>
              <a:rPr lang="de-DE" dirty="0" smtClean="0"/>
              <a:t>Domänen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Teilweise zytotoxisch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75856" y="1196752"/>
            <a:ext cx="26244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TALENs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Etabliert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Einfacher zu konstruieren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Große Bibliotheken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große Moleküle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5893614" y="1196752"/>
            <a:ext cx="25282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CRISPR/CAS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Cas</a:t>
            </a:r>
            <a:r>
              <a:rPr lang="de-DE" dirty="0" smtClean="0"/>
              <a:t>-Protein nahezu</a:t>
            </a:r>
            <a:br>
              <a:rPr lang="de-DE" dirty="0" smtClean="0"/>
            </a:br>
            <a:r>
              <a:rPr lang="de-DE" dirty="0" smtClean="0"/>
              <a:t>universell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Sehr einfache Synthese</a:t>
            </a:r>
            <a:br>
              <a:rPr lang="de-DE" dirty="0" smtClean="0"/>
            </a:br>
            <a:r>
              <a:rPr lang="de-DE" dirty="0" smtClean="0"/>
              <a:t>der </a:t>
            </a:r>
            <a:r>
              <a:rPr lang="de-DE" dirty="0" err="1" smtClean="0"/>
              <a:t>sgRNA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Multiple Operationen mit</a:t>
            </a:r>
            <a:br>
              <a:rPr lang="de-DE" dirty="0" smtClean="0"/>
            </a:br>
            <a:r>
              <a:rPr lang="de-DE" dirty="0" smtClean="0"/>
              <a:t>einem Protein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Relativ neu</a:t>
            </a:r>
            <a:endParaRPr lang="de-DE" dirty="0"/>
          </a:p>
        </p:txBody>
      </p:sp>
      <p:pic>
        <p:nvPicPr>
          <p:cNvPr id="11" name="Picture 2" descr="https://ars.els-cdn.com/content/image/1-s2.0-S0378517315301265-fx1_lr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37"/>
          <a:stretch/>
        </p:blipFill>
        <p:spPr bwMode="auto">
          <a:xfrm>
            <a:off x="467544" y="5249133"/>
            <a:ext cx="8005664" cy="163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Justin S. </a:t>
            </a:r>
            <a:r>
              <a:rPr lang="de-DE" dirty="0" err="1"/>
              <a:t>LaFountaine</a:t>
            </a:r>
            <a:r>
              <a:rPr lang="de-DE" dirty="0"/>
              <a:t>, Kristin </a:t>
            </a:r>
            <a:r>
              <a:rPr lang="de-DE" dirty="0" err="1"/>
              <a:t>Fathe</a:t>
            </a:r>
            <a:r>
              <a:rPr lang="de-DE" dirty="0"/>
              <a:t>, Hugh D.C. Smyth: </a:t>
            </a:r>
            <a:r>
              <a:rPr lang="de-DE" dirty="0" err="1"/>
              <a:t>Delivery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therapeutic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ZFNs, TALENs, </a:t>
            </a:r>
            <a:r>
              <a:rPr lang="de-DE" dirty="0" err="1"/>
              <a:t>and</a:t>
            </a:r>
            <a:r>
              <a:rPr lang="de-DE" dirty="0"/>
              <a:t> CRISPR/Cas9, International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Pharmaceutics</a:t>
            </a:r>
            <a:r>
              <a:rPr lang="de-DE" dirty="0"/>
              <a:t>, Volume 494, </a:t>
            </a:r>
            <a:r>
              <a:rPr lang="de-DE" dirty="0" err="1"/>
              <a:t>Issue</a:t>
            </a:r>
            <a:r>
              <a:rPr lang="de-DE" dirty="0"/>
              <a:t> 1, 2015</a:t>
            </a:r>
            <a:endParaRPr lang="de-DE" dirty="0" smtClean="0"/>
          </a:p>
          <a:p>
            <a:r>
              <a:rPr lang="en-US" dirty="0"/>
              <a:t>Lee, J. , Chung, J. , Kim, H. M., Kim, D. and Kim, </a:t>
            </a:r>
            <a:r>
              <a:rPr lang="en-US" dirty="0" smtClean="0"/>
              <a:t>H.: Designed </a:t>
            </a:r>
            <a:r>
              <a:rPr lang="en-US" dirty="0"/>
              <a:t>nucleases for targeted genome editing. Plant </a:t>
            </a:r>
            <a:r>
              <a:rPr lang="en-US" dirty="0" err="1"/>
              <a:t>Biotechnol</a:t>
            </a:r>
            <a:r>
              <a:rPr lang="en-US" dirty="0"/>
              <a:t> J, </a:t>
            </a:r>
            <a:r>
              <a:rPr lang="en-US" dirty="0" smtClean="0"/>
              <a:t>Vol. 14, Issue 2, </a:t>
            </a:r>
            <a:r>
              <a:rPr lang="en-US" dirty="0" smtClean="0"/>
              <a:t>2016</a:t>
            </a:r>
          </a:p>
          <a:p>
            <a:endParaRPr lang="de-DE" dirty="0"/>
          </a:p>
          <a:p>
            <a:r>
              <a:rPr lang="de-DE" dirty="0" smtClean="0"/>
              <a:t>[Abgerufen: 30.05.2018]: https</a:t>
            </a:r>
            <a:r>
              <a:rPr lang="de-DE" dirty="0"/>
              <a:t>://igtrcn.org/tal-effector-modulators-beyond-nucleases</a:t>
            </a:r>
            <a:r>
              <a:rPr lang="de-DE" dirty="0" smtClean="0"/>
              <a:t>/</a:t>
            </a:r>
          </a:p>
          <a:p>
            <a:r>
              <a:rPr lang="de-DE" dirty="0"/>
              <a:t>[Abgerufen: 30.05.2018]: http://</a:t>
            </a:r>
            <a:r>
              <a:rPr lang="de-DE" dirty="0" smtClean="0"/>
              <a:t>www.clb.de/0813Zinkfinger.html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5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r>
              <a:rPr lang="de-DE" dirty="0" err="1" smtClean="0"/>
              <a:t>aufmerksamkeit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6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B. Sc. 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98472"/>
              </p:ext>
            </p:extLst>
          </p:nvPr>
        </p:nvGraphicFramePr>
        <p:xfrm>
          <a:off x="539552" y="1124744"/>
          <a:ext cx="7992888" cy="427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8202"/>
                <a:gridCol w="1818202"/>
                <a:gridCol w="1818202"/>
                <a:gridCol w="2538282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1" u="none" strike="noStrike" dirty="0">
                          <a:effectLst/>
                          <a:latin typeface="+mj-lt"/>
                        </a:rPr>
                        <a:t>ZFN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1" u="none" strike="noStrike" dirty="0">
                          <a:effectLst/>
                          <a:latin typeface="+mj-lt"/>
                        </a:rPr>
                        <a:t>TALEN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b="1" u="none" strike="noStrike" dirty="0" smtClean="0">
                          <a:effectLst/>
                          <a:latin typeface="+mj-lt"/>
                        </a:rPr>
                        <a:t>CRISPR/Cas9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Sequenzlänge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u="none" strike="noStrike" dirty="0">
                          <a:effectLst/>
                          <a:latin typeface="+mj-lt"/>
                        </a:rPr>
                        <a:t>18–36 </a:t>
                      </a:r>
                      <a:r>
                        <a:rPr lang="it-IT" sz="1600" u="none" strike="noStrike" dirty="0" err="1">
                          <a:effectLst/>
                          <a:latin typeface="+mj-lt"/>
                        </a:rPr>
                        <a:t>bp</a:t>
                      </a:r>
                      <a:r>
                        <a:rPr lang="it-IT" sz="16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it-IT" sz="1600" u="none" strike="noStrike" dirty="0" smtClean="0">
                          <a:effectLst/>
                          <a:latin typeface="+mj-lt"/>
                        </a:rPr>
                        <a:t>pro </a:t>
                      </a:r>
                      <a:r>
                        <a:rPr lang="it-IT" sz="1600" u="none" strike="noStrike" dirty="0" err="1" smtClean="0">
                          <a:effectLst/>
                          <a:latin typeface="+mj-lt"/>
                        </a:rPr>
                        <a:t>Paar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30–40 </a:t>
                      </a:r>
                      <a:r>
                        <a:rPr lang="de-DE" sz="1600" u="none" strike="noStrike" dirty="0" err="1">
                          <a:effectLst/>
                          <a:latin typeface="+mj-lt"/>
                        </a:rPr>
                        <a:t>bp</a:t>
                      </a:r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pro Paar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22 </a:t>
                      </a:r>
                      <a:r>
                        <a:rPr lang="de-DE" sz="1600" u="none" strike="noStrike" dirty="0" err="1" smtClean="0">
                          <a:effectLst/>
                          <a:latin typeface="+mj-lt"/>
                        </a:rPr>
                        <a:t>bp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Einschränkungen der Zielsequenz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G‐reich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Startet mit 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Endet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mit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 NGG 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(NAG: 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geringere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600" u="none" strike="noStrike" dirty="0" err="1" smtClean="0">
                          <a:effectLst/>
                          <a:latin typeface="+mj-lt"/>
                        </a:rPr>
                        <a:t>Aktivität</a:t>
                      </a:r>
                      <a:r>
                        <a:rPr lang="en-US" sz="1600" u="none" strike="noStrike" dirty="0" smtClean="0">
                          <a:effectLst/>
                          <a:latin typeface="+mj-lt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</a:tr>
              <a:tr h="144016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Erfolgsrate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Gering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Hoch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Hoch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Off‐</a:t>
                      </a:r>
                      <a:r>
                        <a:rPr lang="de-DE" sz="1600" u="none" strike="noStrike" dirty="0" err="1">
                          <a:effectLst/>
                          <a:latin typeface="+mj-lt"/>
                        </a:rPr>
                        <a:t>target</a:t>
                      </a:r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Effekte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Hoch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Gering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Variabel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 smtClean="0">
                          <a:effectLst/>
                          <a:latin typeface="+mj-lt"/>
                        </a:rPr>
                        <a:t>Cytotoxizität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Verschieden bis hoch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Gering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Gering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</a:tr>
              <a:tr h="1008112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Größe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  <a:latin typeface="+mj-lt"/>
                        </a:rPr>
                        <a:t>~1 kb × 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  <a:latin typeface="+mj-lt"/>
                        </a:rPr>
                        <a:t>~3 kb × 2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4.2 </a:t>
                      </a:r>
                      <a:r>
                        <a:rPr lang="de-DE" sz="1600" u="none" strike="noStrike" dirty="0" err="1">
                          <a:effectLst/>
                          <a:latin typeface="+mj-lt"/>
                        </a:rPr>
                        <a:t>kb</a:t>
                      </a:r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 (Cas9 </a:t>
                      </a:r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von </a:t>
                      </a:r>
                      <a:r>
                        <a:rPr lang="de-DE" sz="1600" u="none" strike="noStrike" dirty="0" err="1" smtClean="0">
                          <a:effectLst/>
                          <a:latin typeface="+mj-lt"/>
                        </a:rPr>
                        <a:t>Streptococcus</a:t>
                      </a:r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pyogenes) + 0.1 </a:t>
                      </a:r>
                      <a:r>
                        <a:rPr lang="de-DE" sz="1600" u="none" strike="noStrike" dirty="0" err="1">
                          <a:effectLst/>
                          <a:latin typeface="+mj-lt"/>
                        </a:rPr>
                        <a:t>kb</a:t>
                      </a:r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 (</a:t>
                      </a:r>
                      <a:r>
                        <a:rPr lang="de-DE" sz="1600" u="none" strike="noStrike" dirty="0" err="1">
                          <a:effectLst/>
                          <a:latin typeface="+mj-lt"/>
                        </a:rPr>
                        <a:t>sgRNA</a:t>
                      </a:r>
                      <a:r>
                        <a:rPr lang="de-DE" sz="1600" u="none" strike="noStrike" dirty="0">
                          <a:effectLst/>
                          <a:latin typeface="+mj-lt"/>
                        </a:rPr>
                        <a:t>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Schwierigkeit der Herstellung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Schwierig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Moderat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Einfach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Einfaches</a:t>
                      </a:r>
                      <a:r>
                        <a:rPr lang="de-DE" sz="1600" u="none" strike="noStrike" baseline="0" dirty="0" smtClean="0">
                          <a:effectLst/>
                          <a:latin typeface="+mj-lt"/>
                        </a:rPr>
                        <a:t> Multiplexing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Nein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Nein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smtClean="0">
                          <a:effectLst/>
                          <a:latin typeface="+mj-lt"/>
                        </a:rPr>
                        <a:t>Ja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689" marR="5689" marT="5689" marB="0" anchor="ctr"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552" y="5445224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Modifiziert nach Lee et al., 2016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25439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_oran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Powerpointvorlage_orange</Template>
  <TotalTime>0</TotalTime>
  <Words>373</Words>
  <Application>Microsoft Office PowerPoint</Application>
  <PresentationFormat>Bildschirmpräsentation (4:3)</PresentationFormat>
  <Paragraphs>150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Powerpointvorlage_orange</vt:lpstr>
      <vt:lpstr>Gene Targeting</vt:lpstr>
      <vt:lpstr>Gene Editing</vt:lpstr>
      <vt:lpstr>Zinkfingernukleasen</vt:lpstr>
      <vt:lpstr>talen</vt:lpstr>
      <vt:lpstr>Crispr/cas</vt:lpstr>
      <vt:lpstr>Zusammenfassung</vt:lpstr>
      <vt:lpstr>Quellen</vt:lpstr>
      <vt:lpstr>Vielen Dank für Ihre aufmerksamkeit!</vt:lpstr>
      <vt:lpstr>Vergleich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Targeting</dc:title>
  <dc:creator>Martin Schneider</dc:creator>
  <cp:lastModifiedBy>Martin Schneider</cp:lastModifiedBy>
  <cp:revision>31</cp:revision>
  <dcterms:created xsi:type="dcterms:W3CDTF">2018-05-28T09:57:09Z</dcterms:created>
  <dcterms:modified xsi:type="dcterms:W3CDTF">2018-06-07T09:23:16Z</dcterms:modified>
</cp:coreProperties>
</file>