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8" r:id="rId4"/>
    <p:sldId id="262" r:id="rId5"/>
    <p:sldId id="263" r:id="rId6"/>
    <p:sldId id="260" r:id="rId7"/>
    <p:sldId id="261" r:id="rId8"/>
    <p:sldId id="264" r:id="rId9"/>
    <p:sldId id="257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817"/>
    <a:srgbClr val="2A6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09A04-2735-4CC8-9F4D-E1F710D83CC7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9B6ED-ED33-4586-988D-B854D3909C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94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9CEEF-3BC5-4B5B-9C81-C2CD995D98CD}" type="datetimeFigureOut">
              <a:rPr lang="de-DE" smtClean="0"/>
              <a:t>23.05.2018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D2E1-CDA9-4C47-AE8D-84A12ADB4B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ED2E1-CDA9-4C47-AE8D-84A12ADB4BF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41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3568" y="594928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83568" y="5589240"/>
            <a:ext cx="7200800" cy="360040"/>
          </a:xfrm>
        </p:spPr>
        <p:txBody>
          <a:bodyPr>
            <a:noAutofit/>
          </a:bodyPr>
          <a:lstStyle>
            <a:lvl1pPr marL="0" indent="0" algn="l">
              <a:buNone/>
              <a:defRPr sz="18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Autor, Akad. Grad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12160" y="6525344"/>
            <a:ext cx="1845568" cy="332656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81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3177257"/>
            <a:ext cx="7416824" cy="255599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1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Titel Rubrik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39552" y="2241154"/>
            <a:ext cx="7416824" cy="936103"/>
          </a:xfrm>
        </p:spPr>
        <p:txBody>
          <a:bodyPr anchor="b"/>
          <a:lstStyle>
            <a:lvl1pPr marL="0" indent="0">
              <a:buNone/>
              <a:defRPr sz="2000" cap="all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6577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484784"/>
            <a:ext cx="8064896" cy="4641379"/>
          </a:xfrm>
        </p:spPr>
        <p:txBody>
          <a:bodyPr/>
          <a:lstStyle>
            <a:lvl1pPr marL="342900" indent="-3429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1pPr>
            <a:lvl2pPr marL="742950" indent="-28575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2pPr>
            <a:lvl3pPr marL="11430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3pPr>
            <a:lvl4pPr marL="16002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4pPr>
            <a:lvl5pPr marL="2057400" indent="-228600">
              <a:buClr>
                <a:srgbClr val="E97817"/>
              </a:buClr>
              <a:buFont typeface="Wingdings" panose="05000000000000000000" pitchFamily="2" charset="2"/>
              <a:buChar char="§"/>
              <a:defRPr sz="1600">
                <a:latin typeface="Arial Narrow" panose="020B0606020202030204" pitchFamily="34" charset="0"/>
              </a:defRPr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531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39552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484784"/>
            <a:ext cx="3960440" cy="464137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6787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8864" y="1484784"/>
            <a:ext cx="398112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864" y="2132856"/>
            <a:ext cx="3981128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3960440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E978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3960440" cy="399330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769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39552" y="476672"/>
            <a:ext cx="6480732" cy="3600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1600" b="1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115888"/>
            <a:ext cx="6480522" cy="360362"/>
          </a:xfrm>
        </p:spPr>
        <p:txBody>
          <a:bodyPr>
            <a:noAutofit/>
          </a:bodyPr>
          <a:lstStyle>
            <a:lvl1pPr marL="0" indent="0">
              <a:buNone/>
              <a:defRPr sz="16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/>
            </a:lvl2pPr>
            <a:lvl3pPr marL="1371600" indent="-457200" algn="l">
              <a:buFont typeface="Arial" panose="020B0604020202020204" pitchFamily="34" charset="0"/>
              <a:buChar char="•"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  <a:lvl6pPr algn="l">
              <a:defRPr/>
            </a:lvl6pPr>
            <a:lvl7pPr algn="l">
              <a:defRPr/>
            </a:lvl7pPr>
          </a:lstStyle>
          <a:p>
            <a:pPr lvl="0"/>
            <a:r>
              <a:rPr lang="de-DE" dirty="0" smtClean="0"/>
              <a:t>Titel Rubrik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947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971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552" y="1484784"/>
            <a:ext cx="8064896" cy="464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9552" y="6597352"/>
            <a:ext cx="6480720" cy="260648"/>
          </a:xfrm>
          <a:prstGeom prst="rect">
            <a:avLst/>
          </a:prstGeom>
        </p:spPr>
        <p:txBody>
          <a:bodyPr/>
          <a:lstStyle>
            <a:lvl1pPr algn="l">
              <a:defRPr sz="1100" cap="all" baseline="0">
                <a:solidFill>
                  <a:srgbClr val="E97817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2280" y="6597352"/>
            <a:ext cx="765448" cy="260648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CA0331FE-20E8-4698-9153-CD9A6AD6A96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0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97817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gen.de/lexikon/1731.molecular-pharming.html" TargetMode="External"/><Relationship Id="rId2" Type="http://schemas.openxmlformats.org/officeDocument/2006/relationships/hyperlink" Target="http://www.transgen.de/datenbank/pflanzen/1970.mai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Zea Mays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B. Sc. Martin Schneider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Einjährig</a:t>
            </a:r>
          </a:p>
          <a:p>
            <a:r>
              <a:rPr lang="de-DE" sz="1800" dirty="0" err="1" smtClean="0"/>
              <a:t>Einhäußig</a:t>
            </a:r>
            <a:r>
              <a:rPr lang="de-DE" sz="1800" dirty="0" smtClean="0"/>
              <a:t> getrenntgeschlechtlich</a:t>
            </a:r>
          </a:p>
          <a:p>
            <a:r>
              <a:rPr lang="de-DE" sz="1800" dirty="0" smtClean="0"/>
              <a:t>1-3 weibliche Blüten</a:t>
            </a:r>
          </a:p>
          <a:p>
            <a:endParaRPr lang="de-DE" sz="1800" dirty="0" smtClean="0"/>
          </a:p>
          <a:p>
            <a:r>
              <a:rPr lang="de-DE" sz="1800" dirty="0" smtClean="0"/>
              <a:t>Platz 1 der Weltgetreideernte</a:t>
            </a:r>
          </a:p>
          <a:p>
            <a:r>
              <a:rPr lang="de-DE" sz="1800" dirty="0" smtClean="0"/>
              <a:t>Verwendungen:</a:t>
            </a:r>
          </a:p>
          <a:p>
            <a:pPr lvl="1"/>
            <a:r>
              <a:rPr lang="de-DE" sz="1800" dirty="0" smtClean="0"/>
              <a:t>Lebensmittel</a:t>
            </a:r>
          </a:p>
          <a:p>
            <a:pPr lvl="2"/>
            <a:r>
              <a:rPr lang="de-DE" sz="1800" dirty="0" err="1" smtClean="0"/>
              <a:t>Glutenfrei</a:t>
            </a:r>
            <a:endParaRPr lang="de-DE" sz="1800" dirty="0" smtClean="0"/>
          </a:p>
          <a:p>
            <a:pPr lvl="1"/>
            <a:r>
              <a:rPr lang="de-DE" sz="1800" dirty="0" smtClean="0"/>
              <a:t>Tiernahrung</a:t>
            </a:r>
          </a:p>
          <a:p>
            <a:pPr lvl="1"/>
            <a:r>
              <a:rPr lang="de-DE" sz="1800" dirty="0" smtClean="0"/>
              <a:t>Bioethanol</a:t>
            </a:r>
          </a:p>
          <a:p>
            <a:pPr lvl="1"/>
            <a:r>
              <a:rPr lang="de-DE" sz="1800" dirty="0" smtClean="0"/>
              <a:t>Biogas</a:t>
            </a:r>
          </a:p>
          <a:p>
            <a:pPr lvl="1"/>
            <a:r>
              <a:rPr lang="de-DE" sz="1800" dirty="0" smtClean="0"/>
              <a:t>Biobasierte Kunststoffe</a:t>
            </a:r>
          </a:p>
          <a:p>
            <a:pPr lvl="1"/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Zea Mays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69669"/>
              </p:ext>
            </p:extLst>
          </p:nvPr>
        </p:nvGraphicFramePr>
        <p:xfrm>
          <a:off x="4067944" y="1508958"/>
          <a:ext cx="4064000" cy="14833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Ordnung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Süßgrasartige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Familie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Süßgräser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Gattung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Zea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Art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Mays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 descr="https://upload.wikimedia.org/wikipedia/commons/thumb/9/95/Illustration_Zea_mays0_clean.jpg/800px-Illustration_Zea_mays0_clea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093134"/>
            <a:ext cx="1541080" cy="25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470130" y="5642084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/>
              <a:t>https://de.wikipedia.org/wiki/Mais#/media</a:t>
            </a:r>
            <a:r>
              <a:rPr lang="de-DE" sz="1400" i="1" dirty="0" smtClean="0"/>
              <a:t>/</a:t>
            </a:r>
          </a:p>
          <a:p>
            <a:pPr algn="ctr"/>
            <a:r>
              <a:rPr lang="de-DE" sz="1400" i="1" dirty="0" smtClean="0"/>
              <a:t>File:Illustration_Zea_mays0_clean.jpg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419078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Wirtschaftliche Modifikationen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err="1" smtClean="0"/>
              <a:t>Herbizidtoleranz</a:t>
            </a:r>
            <a:endParaRPr lang="de-DE" sz="1800" dirty="0" smtClean="0"/>
          </a:p>
          <a:p>
            <a:pPr lvl="1"/>
            <a:r>
              <a:rPr lang="de-DE" sz="1800" dirty="0" smtClean="0"/>
              <a:t>Einfachere Unkrautbekämpfung</a:t>
            </a:r>
          </a:p>
          <a:p>
            <a:r>
              <a:rPr lang="de-DE" sz="1800" dirty="0" smtClean="0"/>
              <a:t>Insektenresistenz</a:t>
            </a:r>
          </a:p>
          <a:p>
            <a:pPr lvl="1"/>
            <a:r>
              <a:rPr lang="de-DE" sz="1800" dirty="0" smtClean="0"/>
              <a:t>Ausbildung von Toxinen gegen Schädlinge</a:t>
            </a:r>
          </a:p>
          <a:p>
            <a:r>
              <a:rPr lang="de-DE" sz="1800" dirty="0" smtClean="0"/>
              <a:t>Pilzresistenz</a:t>
            </a:r>
          </a:p>
          <a:p>
            <a:pPr lvl="1"/>
            <a:r>
              <a:rPr lang="de-DE" sz="1800" dirty="0" smtClean="0"/>
              <a:t>Verhindert Bildung bestimmter Pilzgifte</a:t>
            </a:r>
          </a:p>
          <a:p>
            <a:r>
              <a:rPr lang="de-DE" sz="1800" dirty="0" smtClean="0"/>
              <a:t>Trockentoleranz</a:t>
            </a:r>
          </a:p>
          <a:p>
            <a:pPr lvl="1"/>
            <a:r>
              <a:rPr lang="de-DE" sz="1800" dirty="0" smtClean="0"/>
              <a:t>Gleicher Ertrag bei Dürre</a:t>
            </a:r>
          </a:p>
          <a:p>
            <a:r>
              <a:rPr lang="de-DE" sz="1800" dirty="0" smtClean="0"/>
              <a:t>Salz- und </a:t>
            </a:r>
            <a:r>
              <a:rPr lang="de-DE" sz="1800" dirty="0" smtClean="0"/>
              <a:t>Schwermetalltoleranz</a:t>
            </a:r>
          </a:p>
          <a:p>
            <a:r>
              <a:rPr lang="de-DE" sz="1800" dirty="0"/>
              <a:t>Verbesserte </a:t>
            </a:r>
            <a:r>
              <a:rPr lang="de-DE" sz="1800" dirty="0" smtClean="0"/>
              <a:t>Stickstoffverwertung</a:t>
            </a:r>
            <a:endParaRPr lang="de-DE" sz="1800" dirty="0" smtClean="0"/>
          </a:p>
          <a:p>
            <a:endParaRPr lang="de-DE" sz="1800" dirty="0" smtClean="0"/>
          </a:p>
          <a:p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Zea Mays</a:t>
            </a:r>
            <a:endParaRPr lang="de-DE" dirty="0"/>
          </a:p>
        </p:txBody>
      </p:sp>
      <p:pic>
        <p:nvPicPr>
          <p:cNvPr id="2050" name="Picture 2" descr="Bildergebnis für mais dürr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74"/>
          <a:stretch/>
        </p:blipFill>
        <p:spPr bwMode="auto">
          <a:xfrm>
            <a:off x="5292080" y="1556792"/>
            <a:ext cx="2632866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5123170" y="5110737"/>
            <a:ext cx="2970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i="1" dirty="0"/>
              <a:t>https://</a:t>
            </a:r>
            <a:r>
              <a:rPr lang="de-DE" sz="1400" i="1" dirty="0" smtClean="0"/>
              <a:t>de.dreamstime.com/stockfoto-mais-</a:t>
            </a:r>
          </a:p>
          <a:p>
            <a:pPr algn="ctr"/>
            <a:r>
              <a:rPr lang="de-DE" sz="1400" i="1" dirty="0" smtClean="0"/>
              <a:t>und-d%C3%BCrre-3-image1037450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113159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Wirtschaftliche Modifikationen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Produkteigenschaften</a:t>
            </a:r>
            <a:endParaRPr lang="de-DE" sz="1800" dirty="0" smtClean="0"/>
          </a:p>
          <a:p>
            <a:pPr lvl="1"/>
            <a:r>
              <a:rPr lang="de-DE" sz="1800" dirty="0" smtClean="0"/>
              <a:t>Öl</a:t>
            </a:r>
          </a:p>
          <a:p>
            <a:pPr lvl="1"/>
            <a:r>
              <a:rPr lang="de-DE" sz="1800" dirty="0" smtClean="0"/>
              <a:t>Stärke</a:t>
            </a:r>
          </a:p>
          <a:p>
            <a:pPr lvl="1"/>
            <a:r>
              <a:rPr lang="de-DE" sz="1800" dirty="0" smtClean="0"/>
              <a:t>Vitamine</a:t>
            </a:r>
          </a:p>
          <a:p>
            <a:pPr lvl="1"/>
            <a:r>
              <a:rPr lang="de-DE" sz="1800" dirty="0" err="1" smtClean="0"/>
              <a:t>Phytase</a:t>
            </a:r>
            <a:endParaRPr lang="de-DE" sz="1800" dirty="0" smtClean="0"/>
          </a:p>
          <a:p>
            <a:pPr lvl="1"/>
            <a:r>
              <a:rPr lang="de-DE" sz="1800" dirty="0" smtClean="0"/>
              <a:t>Alpha-Amylase</a:t>
            </a:r>
          </a:p>
          <a:p>
            <a:pPr marL="457200" lvl="1" indent="0">
              <a:buNone/>
            </a:pPr>
            <a:endParaRPr lang="de-DE" sz="1800" dirty="0"/>
          </a:p>
          <a:p>
            <a:r>
              <a:rPr lang="de-DE" sz="1800" dirty="0" err="1" smtClean="0"/>
              <a:t>Molecular</a:t>
            </a:r>
            <a:r>
              <a:rPr lang="de-DE" sz="1800" dirty="0" smtClean="0"/>
              <a:t> </a:t>
            </a:r>
            <a:r>
              <a:rPr lang="de-DE" sz="1800" dirty="0" err="1" smtClean="0"/>
              <a:t>Pharming</a:t>
            </a:r>
            <a:endParaRPr lang="de-DE" sz="1800" dirty="0" smtClean="0"/>
          </a:p>
          <a:p>
            <a:pPr lvl="1"/>
            <a:r>
              <a:rPr lang="de-DE" sz="1800" dirty="0" smtClean="0"/>
              <a:t>Veterinärmedizin</a:t>
            </a:r>
          </a:p>
          <a:p>
            <a:pPr lvl="1"/>
            <a:r>
              <a:rPr lang="de-DE" sz="1800" dirty="0" smtClean="0"/>
              <a:t>Antikörper</a:t>
            </a:r>
          </a:p>
          <a:p>
            <a:pPr lvl="1"/>
            <a:r>
              <a:rPr lang="de-DE" sz="1800" dirty="0" smtClean="0"/>
              <a:t>Beliebige rekombinante Proteine</a:t>
            </a:r>
            <a:endParaRPr lang="de-DE" sz="1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Zea </a:t>
            </a:r>
            <a:r>
              <a:rPr lang="de-DE" dirty="0" err="1" smtClean="0"/>
              <a:t>mays</a:t>
            </a:r>
            <a:endParaRPr lang="de-DE" dirty="0"/>
          </a:p>
        </p:txBody>
      </p:sp>
      <p:pic>
        <p:nvPicPr>
          <p:cNvPr id="1026" name="Picture 2" descr="Bunter Mais aus traditionellem Saatg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0" r="21624"/>
          <a:stretch/>
        </p:blipFill>
        <p:spPr bwMode="auto">
          <a:xfrm>
            <a:off x="5150223" y="1449633"/>
            <a:ext cx="312868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4657783" y="5303621"/>
            <a:ext cx="411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/>
              <a:t>https://www.biole.org/bunter-mais-mit-traditionellem-saatgut/</a:t>
            </a:r>
          </a:p>
        </p:txBody>
      </p:sp>
    </p:spTree>
    <p:extLst>
      <p:ext uri="{BB962C8B-B14F-4D97-AF65-F5344CB8AC3E}">
        <p14:creationId xmlns:p14="http://schemas.microsoft.com/office/powerpoint/2010/main" val="220889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Bedeutung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 smtClean="0"/>
              <a:t>Erste pflanzliche Plattform für Freilandversuche</a:t>
            </a:r>
          </a:p>
          <a:p>
            <a:r>
              <a:rPr lang="de-DE" sz="1800" dirty="0" smtClean="0"/>
              <a:t>Große Vielfalt spezialisierter Sorten</a:t>
            </a:r>
          </a:p>
          <a:p>
            <a:r>
              <a:rPr lang="de-DE" sz="1800" dirty="0" smtClean="0"/>
              <a:t>Säugetierartige </a:t>
            </a:r>
            <a:r>
              <a:rPr lang="de-DE" sz="1800" dirty="0" err="1" smtClean="0"/>
              <a:t>posttranslationale</a:t>
            </a:r>
            <a:r>
              <a:rPr lang="de-DE" sz="1800" dirty="0" smtClean="0"/>
              <a:t> </a:t>
            </a:r>
            <a:r>
              <a:rPr lang="de-DE" sz="1800" dirty="0" smtClean="0"/>
              <a:t>Modifikationen</a:t>
            </a:r>
          </a:p>
          <a:p>
            <a:r>
              <a:rPr lang="de-DE" sz="1800" dirty="0"/>
              <a:t>Lokalisierte </a:t>
            </a:r>
            <a:r>
              <a:rPr lang="de-DE" sz="1800" dirty="0" smtClean="0"/>
              <a:t>Proteinbildung</a:t>
            </a:r>
            <a:endParaRPr lang="de-DE" sz="1800" dirty="0" smtClean="0"/>
          </a:p>
          <a:p>
            <a:r>
              <a:rPr lang="de-DE" sz="1800" dirty="0" smtClean="0"/>
              <a:t>Hohe Proteinstabilität bei </a:t>
            </a:r>
            <a:r>
              <a:rPr lang="de-DE" sz="1800" dirty="0" smtClean="0"/>
              <a:t>Lagerung</a:t>
            </a:r>
          </a:p>
          <a:p>
            <a:endParaRPr lang="de-DE" sz="1800" dirty="0" smtClean="0"/>
          </a:p>
          <a:p>
            <a:r>
              <a:rPr lang="de-DE" sz="1800" dirty="0" smtClean="0"/>
              <a:t>Hohe Biomasse und geringe Kosten</a:t>
            </a:r>
          </a:p>
          <a:p>
            <a:r>
              <a:rPr lang="de-DE" sz="1800" dirty="0" smtClean="0"/>
              <a:t>Geringe </a:t>
            </a:r>
            <a:r>
              <a:rPr lang="de-DE" sz="1800" dirty="0" smtClean="0"/>
              <a:t>Aufbereitungskosten</a:t>
            </a:r>
          </a:p>
          <a:p>
            <a:r>
              <a:rPr lang="de-DE" sz="1800" dirty="0" smtClean="0"/>
              <a:t>„Generally </a:t>
            </a:r>
            <a:r>
              <a:rPr lang="de-DE" sz="1800" dirty="0" err="1" smtClean="0"/>
              <a:t>regarded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safe</a:t>
            </a:r>
            <a:r>
              <a:rPr lang="de-DE" sz="1800" dirty="0" smtClean="0"/>
              <a:t>“</a:t>
            </a:r>
          </a:p>
          <a:p>
            <a:r>
              <a:rPr lang="de-DE" sz="1800" dirty="0" smtClean="0"/>
              <a:t>Keine </a:t>
            </a:r>
            <a:r>
              <a:rPr lang="de-DE" sz="1800" dirty="0" err="1" smtClean="0"/>
              <a:t>Endotoxine</a:t>
            </a:r>
            <a:r>
              <a:rPr lang="de-DE" sz="1800" dirty="0" smtClean="0"/>
              <a:t> </a:t>
            </a:r>
            <a:r>
              <a:rPr lang="de-DE" sz="1800" dirty="0" smtClean="0"/>
              <a:t>oder menschliche Pathogene</a:t>
            </a:r>
          </a:p>
          <a:p>
            <a:r>
              <a:rPr lang="de-DE" sz="1800" dirty="0" smtClean="0"/>
              <a:t>Etablierte landwirtschaftliche Infrastruktur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Zea </a:t>
            </a:r>
            <a:r>
              <a:rPr lang="de-DE" dirty="0" err="1" smtClean="0"/>
              <a:t>mays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0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Rechtliche Lage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Vorwiegend in China und den USA angebaut</a:t>
            </a:r>
          </a:p>
          <a:p>
            <a:r>
              <a:rPr lang="de-DE" sz="1800" dirty="0" smtClean="0"/>
              <a:t>Etwa 30 % der globalen Maisflächen sind GV-Pflanzen</a:t>
            </a:r>
          </a:p>
          <a:p>
            <a:r>
              <a:rPr lang="de-DE" sz="1800" dirty="0" smtClean="0"/>
              <a:t>Freilandversuche in 18 EU-Ländern</a:t>
            </a:r>
            <a:endParaRPr lang="de-DE" sz="1800" dirty="0"/>
          </a:p>
          <a:p>
            <a:r>
              <a:rPr lang="de-DE" sz="1800" dirty="0" smtClean="0"/>
              <a:t>Deutschland:</a:t>
            </a:r>
          </a:p>
          <a:p>
            <a:pPr lvl="1"/>
            <a:r>
              <a:rPr lang="de-DE" sz="1800" dirty="0" smtClean="0"/>
              <a:t>Anbau verboten</a:t>
            </a:r>
          </a:p>
          <a:p>
            <a:pPr lvl="1"/>
            <a:r>
              <a:rPr lang="de-DE" sz="1800" dirty="0" smtClean="0"/>
              <a:t>Produkte gekennzeichnet</a:t>
            </a:r>
            <a:endParaRPr lang="de-DE" sz="1800" dirty="0"/>
          </a:p>
          <a:p>
            <a:r>
              <a:rPr lang="de-DE" sz="1800" dirty="0" smtClean="0"/>
              <a:t>Potentielle Umweltrisiken</a:t>
            </a:r>
          </a:p>
          <a:p>
            <a:pPr lvl="1"/>
            <a:r>
              <a:rPr lang="de-DE" sz="1800" dirty="0" smtClean="0"/>
              <a:t>Gene Flow</a:t>
            </a:r>
          </a:p>
          <a:p>
            <a:pPr lvl="1"/>
            <a:r>
              <a:rPr lang="de-DE" sz="1800" dirty="0" smtClean="0"/>
              <a:t>Ungewollte </a:t>
            </a:r>
            <a:r>
              <a:rPr lang="de-DE" sz="1800" dirty="0" smtClean="0"/>
              <a:t>Verbreitung</a:t>
            </a:r>
            <a:br>
              <a:rPr lang="de-DE" sz="1800" dirty="0" smtClean="0"/>
            </a:br>
            <a:r>
              <a:rPr lang="de-DE" sz="1800" dirty="0" smtClean="0"/>
              <a:t>durch Samen</a:t>
            </a:r>
            <a:endParaRPr lang="de-DE" sz="180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Zea </a:t>
            </a:r>
            <a:r>
              <a:rPr lang="de-DE" dirty="0" err="1" smtClean="0"/>
              <a:t>mays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371508"/>
            <a:ext cx="3609707" cy="336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649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 smtClean="0"/>
              <a:t>Vorteile:</a:t>
            </a:r>
          </a:p>
          <a:p>
            <a:pPr lvl="1"/>
            <a:r>
              <a:rPr lang="de-DE" sz="1800" dirty="0" smtClean="0"/>
              <a:t>Geringe Anbaukosten</a:t>
            </a:r>
          </a:p>
          <a:p>
            <a:pPr lvl="1"/>
            <a:r>
              <a:rPr lang="de-DE" sz="1800" dirty="0" smtClean="0"/>
              <a:t>Etabliert</a:t>
            </a:r>
          </a:p>
          <a:p>
            <a:pPr lvl="1"/>
            <a:r>
              <a:rPr lang="de-DE" sz="1800" dirty="0" smtClean="0"/>
              <a:t>Proteinstabilität</a:t>
            </a:r>
          </a:p>
          <a:p>
            <a:pPr lvl="1"/>
            <a:r>
              <a:rPr lang="de-DE" sz="1800" dirty="0" smtClean="0"/>
              <a:t>Keine Allergene oder Toxine</a:t>
            </a:r>
          </a:p>
          <a:p>
            <a:endParaRPr lang="de-DE" sz="1800" dirty="0"/>
          </a:p>
          <a:p>
            <a:r>
              <a:rPr lang="de-DE" sz="1800" dirty="0" smtClean="0"/>
              <a:t>Nachteile:</a:t>
            </a:r>
          </a:p>
          <a:p>
            <a:pPr lvl="1"/>
            <a:r>
              <a:rPr lang="de-DE" sz="1800" dirty="0" smtClean="0"/>
              <a:t>Langer Wachstumszyklus</a:t>
            </a:r>
          </a:p>
          <a:p>
            <a:pPr lvl="1"/>
            <a:r>
              <a:rPr lang="de-DE" sz="1800" dirty="0" smtClean="0"/>
              <a:t>Muss gemahlen werden</a:t>
            </a:r>
          </a:p>
          <a:p>
            <a:pPr lvl="1"/>
            <a:r>
              <a:rPr lang="de-DE" sz="1800" dirty="0" smtClean="0"/>
              <a:t>Potentieller Verzehr pharmazeutischer Samen</a:t>
            </a:r>
          </a:p>
          <a:p>
            <a:pPr lvl="1"/>
            <a:r>
              <a:rPr lang="de-DE" sz="1800" dirty="0" smtClean="0"/>
              <a:t>Langzeitstabilität der Proteine in der Umwelt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Zea </a:t>
            </a:r>
            <a:r>
              <a:rPr lang="de-DE" dirty="0" err="1" smtClean="0"/>
              <a:t>mays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03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Quellen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K. </a:t>
            </a:r>
            <a:r>
              <a:rPr lang="de-DE" dirty="0" err="1"/>
              <a:t>Ramessar</a:t>
            </a:r>
            <a:r>
              <a:rPr lang="de-DE" dirty="0"/>
              <a:t>, </a:t>
            </a:r>
            <a:r>
              <a:rPr lang="de-DE" dirty="0" smtClean="0"/>
              <a:t>M. </a:t>
            </a:r>
            <a:r>
              <a:rPr lang="de-DE" dirty="0" err="1" smtClean="0"/>
              <a:t>Sabalza</a:t>
            </a:r>
            <a:r>
              <a:rPr lang="de-DE" dirty="0"/>
              <a:t> </a:t>
            </a:r>
            <a:r>
              <a:rPr lang="de-DE" dirty="0" smtClean="0"/>
              <a:t>et al., </a:t>
            </a:r>
            <a:r>
              <a:rPr lang="de-DE" dirty="0" err="1" smtClean="0"/>
              <a:t>Maize</a:t>
            </a:r>
            <a:r>
              <a:rPr lang="de-DE" dirty="0" smtClean="0"/>
              <a:t> </a:t>
            </a:r>
            <a:r>
              <a:rPr lang="de-DE" dirty="0" err="1"/>
              <a:t>plants</a:t>
            </a:r>
            <a:r>
              <a:rPr lang="de-DE" dirty="0"/>
              <a:t>: An ideal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safe</a:t>
            </a:r>
            <a:r>
              <a:rPr lang="de-DE" dirty="0"/>
              <a:t>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pharming</a:t>
            </a:r>
            <a:r>
              <a:rPr lang="de-DE" dirty="0" smtClean="0"/>
              <a:t>, Plant </a:t>
            </a:r>
            <a:r>
              <a:rPr lang="de-DE" dirty="0"/>
              <a:t>Science</a:t>
            </a:r>
            <a:r>
              <a:rPr lang="de-DE" dirty="0" smtClean="0"/>
              <a:t>, Vol. </a:t>
            </a:r>
            <a:r>
              <a:rPr lang="de-DE" dirty="0"/>
              <a:t>174, </a:t>
            </a:r>
            <a:r>
              <a:rPr lang="de-DE" dirty="0" err="1"/>
              <a:t>Issue</a:t>
            </a:r>
            <a:r>
              <a:rPr lang="de-DE" dirty="0"/>
              <a:t> 4</a:t>
            </a:r>
            <a:r>
              <a:rPr lang="de-DE" dirty="0" smtClean="0"/>
              <a:t>, 2008</a:t>
            </a:r>
          </a:p>
          <a:p>
            <a:r>
              <a:rPr lang="de-DE" dirty="0" smtClean="0"/>
              <a:t>K. </a:t>
            </a:r>
            <a:r>
              <a:rPr lang="de-DE" dirty="0" err="1" smtClean="0"/>
              <a:t>Shukla</a:t>
            </a:r>
            <a:r>
              <a:rPr lang="de-DE" dirty="0" smtClean="0"/>
              <a:t>, Y. </a:t>
            </a:r>
            <a:r>
              <a:rPr lang="de-DE" dirty="0" err="1" smtClean="0"/>
              <a:t>Doyon</a:t>
            </a:r>
            <a:r>
              <a:rPr lang="de-DE" dirty="0" smtClean="0"/>
              <a:t> et al., </a:t>
            </a:r>
            <a:r>
              <a:rPr lang="en-US" dirty="0"/>
              <a:t>Precise genome modification in the crop species </a:t>
            </a:r>
            <a:r>
              <a:rPr lang="en-US" dirty="0" err="1"/>
              <a:t>Zea</a:t>
            </a:r>
            <a:r>
              <a:rPr lang="en-US" dirty="0"/>
              <a:t> mays using zinc-finger </a:t>
            </a:r>
            <a:r>
              <a:rPr lang="en-US" dirty="0" smtClean="0"/>
              <a:t>nucleases, Nature, Issue 459, 2009</a:t>
            </a:r>
          </a:p>
          <a:p>
            <a:r>
              <a:rPr lang="en-US" dirty="0" smtClean="0"/>
              <a:t>Z. Liang, K. </a:t>
            </a:r>
            <a:r>
              <a:rPr lang="en-US" dirty="0"/>
              <a:t>Zhang et al., Targeted Mutagenesis in </a:t>
            </a:r>
            <a:r>
              <a:rPr lang="en-US" dirty="0" err="1"/>
              <a:t>Zea</a:t>
            </a:r>
            <a:r>
              <a:rPr lang="en-US" dirty="0"/>
              <a:t> mays Using TALENs and the CRISPR/</a:t>
            </a:r>
            <a:r>
              <a:rPr lang="en-US" dirty="0" err="1"/>
              <a:t>Cas</a:t>
            </a:r>
            <a:r>
              <a:rPr lang="en-US" dirty="0"/>
              <a:t> </a:t>
            </a:r>
            <a:r>
              <a:rPr lang="en-US" dirty="0" smtClean="0"/>
              <a:t>System, Journal of Genetics and Genomics, Vol. 41, Issue 2, 2014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/>
              <a:t>[Abgerufen: 8.5.2018]: </a:t>
            </a: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www.transgen.de/datenbank/pflanzen/1970.mais.html</a:t>
            </a:r>
            <a:endParaRPr lang="de-DE" dirty="0" smtClean="0"/>
          </a:p>
          <a:p>
            <a:r>
              <a:rPr lang="de-DE" dirty="0"/>
              <a:t>[Abgerufen: 8.5.2018]: </a:t>
            </a: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www.transgen.de/lexikon/1731.molecular-pharming.html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Martin Schneider, MO17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331FE-20E8-4698-9153-CD9A6AD6A960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686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3177257"/>
            <a:ext cx="6912768" cy="2555999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vorlage_oran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SM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Powerpointvorlage_orange</Template>
  <TotalTime>0</TotalTime>
  <Words>362</Words>
  <Application>Microsoft Office PowerPoint</Application>
  <PresentationFormat>Bildschirmpräsentation (4:3)</PresentationFormat>
  <Paragraphs>113</Paragraphs>
  <Slides>9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Powerpointvorlage_orange</vt:lpstr>
      <vt:lpstr>Zea Mays</vt:lpstr>
      <vt:lpstr>Zea Mays</vt:lpstr>
      <vt:lpstr>Wirtschaftliche Modifikationen</vt:lpstr>
      <vt:lpstr>Wirtschaftliche Modifikationen</vt:lpstr>
      <vt:lpstr>Bedeutung</vt:lpstr>
      <vt:lpstr>Rechtliche Lage</vt:lpstr>
      <vt:lpstr>Zusammenfassung</vt:lpstr>
      <vt:lpstr>Quellen</vt:lpstr>
      <vt:lpstr>Vielen Dank für ihre Aufmerksamkeit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Zea Mays</dc:title>
  <dc:creator>Martin Schneider</dc:creator>
  <cp:lastModifiedBy>Martin Schneider</cp:lastModifiedBy>
  <cp:revision>25</cp:revision>
  <dcterms:created xsi:type="dcterms:W3CDTF">2018-05-14T12:22:29Z</dcterms:created>
  <dcterms:modified xsi:type="dcterms:W3CDTF">2018-05-23T15:33:54Z</dcterms:modified>
</cp:coreProperties>
</file>