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d46683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d46683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d466833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d466833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d466833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d466833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d466833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d466833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7aad098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7aad098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eb-p-ebscohost-com.ezproxy.snhu.edu/ehost/ebookviewer/ebook/bmxlYmtfXzkzNzAwOV9fQU41?sid=cb72d7ca-4382-4632-b944-d9a13c38d83f@redis&amp;vid=0&amp;format=EB&amp;lpid=lp_57&amp;rid=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557">
            <a:off x="1362552" y="92449"/>
            <a:ext cx="185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Product Owner</a:t>
            </a:r>
            <a:endParaRPr sz="1800">
              <a:solidFill>
                <a:schemeClr val="dk2"/>
              </a:solidFill>
            </a:endParaRPr>
          </a:p>
        </p:txBody>
      </p:sp>
      <p:sp>
        <p:nvSpPr>
          <p:cNvPr id="55" name="Google Shape;55;p13"/>
          <p:cNvSpPr txBox="1"/>
          <p:nvPr/>
        </p:nvSpPr>
        <p:spPr>
          <a:xfrm>
            <a:off x="5999250" y="92450"/>
            <a:ext cx="178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Scrum Master</a:t>
            </a:r>
            <a:endParaRPr sz="1800">
              <a:solidFill>
                <a:schemeClr val="dk2"/>
              </a:solidFill>
            </a:endParaRPr>
          </a:p>
        </p:txBody>
      </p:sp>
      <p:sp>
        <p:nvSpPr>
          <p:cNvPr id="56" name="Google Shape;56;p13"/>
          <p:cNvSpPr txBox="1"/>
          <p:nvPr/>
        </p:nvSpPr>
        <p:spPr>
          <a:xfrm>
            <a:off x="1654150" y="2462750"/>
            <a:ext cx="126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Developer</a:t>
            </a:r>
            <a:endParaRPr sz="1800">
              <a:solidFill>
                <a:schemeClr val="dk2"/>
              </a:solidFill>
            </a:endParaRPr>
          </a:p>
        </p:txBody>
      </p:sp>
      <p:sp>
        <p:nvSpPr>
          <p:cNvPr id="57" name="Google Shape;57;p13"/>
          <p:cNvSpPr txBox="1"/>
          <p:nvPr/>
        </p:nvSpPr>
        <p:spPr>
          <a:xfrm>
            <a:off x="6376175" y="2462750"/>
            <a:ext cx="834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Tester</a:t>
            </a:r>
            <a:endParaRPr sz="1800">
              <a:solidFill>
                <a:schemeClr val="dk2"/>
              </a:solidFill>
            </a:endParaRPr>
          </a:p>
        </p:txBody>
      </p:sp>
      <p:sp>
        <p:nvSpPr>
          <p:cNvPr id="58" name="Google Shape;58;p13"/>
          <p:cNvSpPr txBox="1"/>
          <p:nvPr/>
        </p:nvSpPr>
        <p:spPr>
          <a:xfrm>
            <a:off x="262150" y="554150"/>
            <a:ext cx="405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Meets with users and stakeholders</a:t>
            </a:r>
            <a:endParaRPr sz="1500">
              <a:solidFill>
                <a:schemeClr val="dk2"/>
              </a:solidFill>
            </a:endParaRPr>
          </a:p>
          <a:p>
            <a:pPr indent="0" lvl="0" marL="0" rtl="0" algn="l">
              <a:spcBef>
                <a:spcPts val="0"/>
              </a:spcBef>
              <a:spcAft>
                <a:spcPts val="0"/>
              </a:spcAft>
              <a:buNone/>
            </a:pPr>
            <a:r>
              <a:rPr lang="en" sz="1500">
                <a:solidFill>
                  <a:schemeClr val="dk2"/>
                </a:solidFill>
              </a:rPr>
              <a:t>Develops User Stories and Product Backlog</a:t>
            </a:r>
            <a:endParaRPr sz="1500">
              <a:solidFill>
                <a:schemeClr val="dk2"/>
              </a:solidFill>
            </a:endParaRPr>
          </a:p>
        </p:txBody>
      </p:sp>
      <p:sp>
        <p:nvSpPr>
          <p:cNvPr id="59" name="Google Shape;59;p13"/>
          <p:cNvSpPr txBox="1"/>
          <p:nvPr/>
        </p:nvSpPr>
        <p:spPr>
          <a:xfrm>
            <a:off x="4674350" y="554150"/>
            <a:ext cx="430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Organizes and facilitates meetings; sprint planning, and daily stand-ups</a:t>
            </a:r>
            <a:endParaRPr>
              <a:solidFill>
                <a:schemeClr val="dk2"/>
              </a:solidFill>
            </a:endParaRPr>
          </a:p>
          <a:p>
            <a:pPr indent="0" lvl="0" marL="0" rtl="0" algn="l">
              <a:spcBef>
                <a:spcPts val="0"/>
              </a:spcBef>
              <a:spcAft>
                <a:spcPts val="0"/>
              </a:spcAft>
              <a:buNone/>
            </a:pPr>
            <a:r>
              <a:rPr lang="en">
                <a:solidFill>
                  <a:schemeClr val="dk2"/>
                </a:solidFill>
              </a:rPr>
              <a:t>Acts as mediator in daily stand-ups</a:t>
            </a:r>
            <a:endParaRPr>
              <a:solidFill>
                <a:schemeClr val="dk2"/>
              </a:solidFill>
            </a:endParaRPr>
          </a:p>
          <a:p>
            <a:pPr indent="0" lvl="0" marL="0" rtl="0" algn="l">
              <a:spcBef>
                <a:spcPts val="0"/>
              </a:spcBef>
              <a:spcAft>
                <a:spcPts val="0"/>
              </a:spcAft>
              <a:buNone/>
            </a:pPr>
            <a:r>
              <a:rPr lang="en">
                <a:solidFill>
                  <a:schemeClr val="dk2"/>
                </a:solidFill>
              </a:rPr>
              <a:t>In sprint planning works with team to make certain they understand the product backlog and user stories</a:t>
            </a:r>
            <a:endParaRPr>
              <a:solidFill>
                <a:schemeClr val="dk2"/>
              </a:solidFill>
            </a:endParaRPr>
          </a:p>
          <a:p>
            <a:pPr indent="0" lvl="0" marL="0" rtl="0" algn="l">
              <a:spcBef>
                <a:spcPts val="0"/>
              </a:spcBef>
              <a:spcAft>
                <a:spcPts val="0"/>
              </a:spcAft>
              <a:buNone/>
            </a:pPr>
            <a:r>
              <a:rPr lang="en">
                <a:solidFill>
                  <a:schemeClr val="dk2"/>
                </a:solidFill>
              </a:rPr>
              <a:t>Assists Product Owner with product backlog and user stories</a:t>
            </a:r>
            <a:endParaRPr>
              <a:solidFill>
                <a:schemeClr val="dk2"/>
              </a:solidFill>
            </a:endParaRPr>
          </a:p>
        </p:txBody>
      </p:sp>
      <p:sp>
        <p:nvSpPr>
          <p:cNvPr id="60" name="Google Shape;60;p13"/>
          <p:cNvSpPr txBox="1"/>
          <p:nvPr/>
        </p:nvSpPr>
        <p:spPr>
          <a:xfrm>
            <a:off x="262150" y="2924450"/>
            <a:ext cx="4176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Participates in daily stand-ups and sprint planning</a:t>
            </a:r>
            <a:endParaRPr>
              <a:solidFill>
                <a:schemeClr val="dk2"/>
              </a:solidFill>
            </a:endParaRPr>
          </a:p>
          <a:p>
            <a:pPr indent="0" lvl="0" marL="0" rtl="0" algn="l">
              <a:spcBef>
                <a:spcPts val="0"/>
              </a:spcBef>
              <a:spcAft>
                <a:spcPts val="0"/>
              </a:spcAft>
              <a:buNone/>
            </a:pPr>
            <a:r>
              <a:rPr lang="en">
                <a:solidFill>
                  <a:schemeClr val="dk2"/>
                </a:solidFill>
              </a:rPr>
              <a:t>Contributes by noting to team successes and struggles</a:t>
            </a:r>
            <a:endParaRPr>
              <a:solidFill>
                <a:schemeClr val="dk2"/>
              </a:solidFill>
            </a:endParaRPr>
          </a:p>
          <a:p>
            <a:pPr indent="0" lvl="0" marL="0" rtl="0" algn="l">
              <a:spcBef>
                <a:spcPts val="0"/>
              </a:spcBef>
              <a:spcAft>
                <a:spcPts val="0"/>
              </a:spcAft>
              <a:buNone/>
            </a:pPr>
            <a:r>
              <a:rPr lang="en">
                <a:solidFill>
                  <a:schemeClr val="dk2"/>
                </a:solidFill>
              </a:rPr>
              <a:t>In sprint planning works with team to decide size and time to develop features of the product</a:t>
            </a:r>
            <a:endParaRPr>
              <a:solidFill>
                <a:schemeClr val="dk2"/>
              </a:solidFill>
            </a:endParaRPr>
          </a:p>
          <a:p>
            <a:pPr indent="0" lvl="0" marL="0" rtl="0" algn="l">
              <a:spcBef>
                <a:spcPts val="0"/>
              </a:spcBef>
              <a:spcAft>
                <a:spcPts val="0"/>
              </a:spcAft>
              <a:buNone/>
            </a:pPr>
            <a:r>
              <a:rPr lang="en">
                <a:solidFill>
                  <a:schemeClr val="dk2"/>
                </a:solidFill>
              </a:rPr>
              <a:t>Develops </a:t>
            </a:r>
            <a:r>
              <a:rPr lang="en">
                <a:solidFill>
                  <a:schemeClr val="dk2"/>
                </a:solidFill>
              </a:rPr>
              <a:t>features</a:t>
            </a:r>
            <a:r>
              <a:rPr lang="en">
                <a:solidFill>
                  <a:schemeClr val="dk2"/>
                </a:solidFill>
              </a:rPr>
              <a:t> for product using the user stories and product backlog</a:t>
            </a:r>
            <a:endParaRPr>
              <a:solidFill>
                <a:schemeClr val="dk2"/>
              </a:solidFill>
            </a:endParaRPr>
          </a:p>
        </p:txBody>
      </p:sp>
      <p:sp>
        <p:nvSpPr>
          <p:cNvPr id="61" name="Google Shape;61;p13"/>
          <p:cNvSpPr txBox="1"/>
          <p:nvPr/>
        </p:nvSpPr>
        <p:spPr>
          <a:xfrm>
            <a:off x="4674350" y="2924450"/>
            <a:ext cx="430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Participates in daily stand-ups and sprint planning</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Contributes by noting to team successes and struggles</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In sprint planning works with team to decide size and time to develop features of the product</a:t>
            </a:r>
            <a:endParaRPr>
              <a:solidFill>
                <a:schemeClr val="dk2"/>
              </a:solidFill>
            </a:endParaRPr>
          </a:p>
          <a:p>
            <a:pPr indent="0" lvl="0" marL="0" rtl="0" algn="l">
              <a:spcBef>
                <a:spcPts val="0"/>
              </a:spcBef>
              <a:spcAft>
                <a:spcPts val="0"/>
              </a:spcAft>
              <a:buNone/>
            </a:pPr>
            <a:r>
              <a:rPr lang="en">
                <a:solidFill>
                  <a:schemeClr val="dk2"/>
                </a:solidFill>
              </a:rPr>
              <a:t>Develops test to confirm functionality of product features as they’re being developed</a:t>
            </a:r>
            <a:endParaRPr>
              <a:solidFill>
                <a:schemeClr val="dk2"/>
              </a:solidFill>
            </a:endParaRPr>
          </a:p>
        </p:txBody>
      </p:sp>
      <p:sp>
        <p:nvSpPr>
          <p:cNvPr id="62" name="Google Shape;62;p13"/>
          <p:cNvSpPr txBox="1"/>
          <p:nvPr/>
        </p:nvSpPr>
        <p:spPr>
          <a:xfrm>
            <a:off x="745775" y="4548925"/>
            <a:ext cx="810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Citation 1</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2594550" y="250875"/>
            <a:ext cx="395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Phases of the Agile Approach</a:t>
            </a:r>
            <a:endParaRPr sz="1800">
              <a:solidFill>
                <a:schemeClr val="dk2"/>
              </a:solidFill>
            </a:endParaRPr>
          </a:p>
        </p:txBody>
      </p:sp>
      <p:pic>
        <p:nvPicPr>
          <p:cNvPr id="68" name="Google Shape;68;p14"/>
          <p:cNvPicPr preferRelativeResize="0"/>
          <p:nvPr/>
        </p:nvPicPr>
        <p:blipFill>
          <a:blip r:embed="rId3">
            <a:alphaModFix/>
          </a:blip>
          <a:stretch>
            <a:fillRect/>
          </a:stretch>
        </p:blipFill>
        <p:spPr>
          <a:xfrm>
            <a:off x="1651296" y="675013"/>
            <a:ext cx="5841400" cy="3793475"/>
          </a:xfrm>
          <a:prstGeom prst="rect">
            <a:avLst/>
          </a:prstGeom>
          <a:noFill/>
          <a:ln>
            <a:noFill/>
          </a:ln>
        </p:spPr>
      </p:pic>
      <p:sp>
        <p:nvSpPr>
          <p:cNvPr id="69" name="Google Shape;69;p14"/>
          <p:cNvSpPr txBox="1"/>
          <p:nvPr/>
        </p:nvSpPr>
        <p:spPr>
          <a:xfrm>
            <a:off x="2362488" y="4423450"/>
            <a:ext cx="441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rPr>
              <a:t>Citation 2</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932125" y="632250"/>
            <a:ext cx="2979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Planning Phase:</a:t>
            </a:r>
            <a:endParaRPr sz="1200">
              <a:solidFill>
                <a:schemeClr val="dk2"/>
              </a:solidFill>
            </a:endParaRPr>
          </a:p>
          <a:p>
            <a:pPr indent="0" lvl="0" marL="0" rtl="0" algn="l">
              <a:spcBef>
                <a:spcPts val="0"/>
              </a:spcBef>
              <a:spcAft>
                <a:spcPts val="0"/>
              </a:spcAft>
              <a:buNone/>
            </a:pPr>
            <a:r>
              <a:rPr lang="en" sz="1200">
                <a:solidFill>
                  <a:schemeClr val="dk2"/>
                </a:solidFill>
              </a:rPr>
              <a:t>Product Owner meets with client to discover client’s needs</a:t>
            </a:r>
            <a:endParaRPr sz="1200">
              <a:solidFill>
                <a:schemeClr val="dk2"/>
              </a:solidFill>
            </a:endParaRPr>
          </a:p>
          <a:p>
            <a:pPr indent="0" lvl="0" marL="0" rtl="0" algn="l">
              <a:spcBef>
                <a:spcPts val="0"/>
              </a:spcBef>
              <a:spcAft>
                <a:spcPts val="0"/>
              </a:spcAft>
              <a:buNone/>
            </a:pPr>
            <a:r>
              <a:rPr lang="en" sz="1200">
                <a:solidFill>
                  <a:schemeClr val="dk2"/>
                </a:solidFill>
              </a:rPr>
              <a:t>Scrum Master builds team to fulfill product development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Design Phase:</a:t>
            </a:r>
            <a:endParaRPr sz="1200">
              <a:solidFill>
                <a:schemeClr val="dk2"/>
              </a:solidFill>
            </a:endParaRPr>
          </a:p>
          <a:p>
            <a:pPr indent="0" lvl="0" marL="0" rtl="0" algn="l">
              <a:spcBef>
                <a:spcPts val="0"/>
              </a:spcBef>
              <a:spcAft>
                <a:spcPts val="0"/>
              </a:spcAft>
              <a:buNone/>
            </a:pPr>
            <a:r>
              <a:rPr lang="en" sz="1200">
                <a:solidFill>
                  <a:schemeClr val="dk2"/>
                </a:solidFill>
              </a:rPr>
              <a:t>Product Owner meets with users to find desired features</a:t>
            </a:r>
            <a:endParaRPr sz="1200">
              <a:solidFill>
                <a:schemeClr val="dk2"/>
              </a:solidFill>
            </a:endParaRPr>
          </a:p>
          <a:p>
            <a:pPr indent="0" lvl="0" marL="0" rtl="0" algn="l">
              <a:spcBef>
                <a:spcPts val="0"/>
              </a:spcBef>
              <a:spcAft>
                <a:spcPts val="0"/>
              </a:spcAft>
              <a:buNone/>
            </a:pPr>
            <a:r>
              <a:rPr lang="en" sz="1200">
                <a:solidFill>
                  <a:schemeClr val="dk2"/>
                </a:solidFill>
              </a:rPr>
              <a:t>Scrum Master and Product Owner develop user stories and product backlog</a:t>
            </a:r>
            <a:endParaRPr sz="1200">
              <a:solidFill>
                <a:schemeClr val="dk2"/>
              </a:solidFill>
            </a:endParaRPr>
          </a:p>
          <a:p>
            <a:pPr indent="0" lvl="0" marL="0" rtl="0" algn="l">
              <a:spcBef>
                <a:spcPts val="0"/>
              </a:spcBef>
              <a:spcAft>
                <a:spcPts val="0"/>
              </a:spcAft>
              <a:buNone/>
            </a:pPr>
            <a:r>
              <a:rPr lang="en" sz="1200">
                <a:solidFill>
                  <a:schemeClr val="dk2"/>
                </a:solidFill>
              </a:rPr>
              <a:t>Sprint Planning meeting is held to organize and rank user stories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Development and Testing Phase:</a:t>
            </a:r>
            <a:endParaRPr sz="1200">
              <a:solidFill>
                <a:schemeClr val="dk2"/>
              </a:solidFill>
            </a:endParaRPr>
          </a:p>
          <a:p>
            <a:pPr indent="0" lvl="0" marL="0" rtl="0" algn="l">
              <a:spcBef>
                <a:spcPts val="0"/>
              </a:spcBef>
              <a:spcAft>
                <a:spcPts val="0"/>
              </a:spcAft>
              <a:buNone/>
            </a:pPr>
            <a:r>
              <a:rPr lang="en" sz="1200">
                <a:solidFill>
                  <a:schemeClr val="dk2"/>
                </a:solidFill>
              </a:rPr>
              <a:t>Daily stand-ups are held to assign tasks and go over features to be completed or worked on for the day</a:t>
            </a:r>
            <a:endParaRPr sz="1200">
              <a:solidFill>
                <a:schemeClr val="dk2"/>
              </a:solidFill>
            </a:endParaRPr>
          </a:p>
          <a:p>
            <a:pPr indent="0" lvl="0" marL="0" rtl="0" algn="l">
              <a:spcBef>
                <a:spcPts val="0"/>
              </a:spcBef>
              <a:spcAft>
                <a:spcPts val="0"/>
              </a:spcAft>
              <a:buNone/>
            </a:pPr>
            <a:r>
              <a:rPr lang="en" sz="1200">
                <a:solidFill>
                  <a:schemeClr val="dk2"/>
                </a:solidFill>
              </a:rPr>
              <a:t>Tests are prepared to ensure features function as they are developed.</a:t>
            </a:r>
            <a:endParaRPr sz="1200">
              <a:solidFill>
                <a:schemeClr val="dk2"/>
              </a:solidFill>
            </a:endParaRPr>
          </a:p>
        </p:txBody>
      </p:sp>
      <p:sp>
        <p:nvSpPr>
          <p:cNvPr id="75" name="Google Shape;75;p15"/>
          <p:cNvSpPr txBox="1"/>
          <p:nvPr/>
        </p:nvSpPr>
        <p:spPr>
          <a:xfrm>
            <a:off x="5194125" y="1186500"/>
            <a:ext cx="2938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Deploy and Review Phase:</a:t>
            </a:r>
            <a:endParaRPr sz="1200">
              <a:solidFill>
                <a:schemeClr val="dk2"/>
              </a:solidFill>
            </a:endParaRPr>
          </a:p>
          <a:p>
            <a:pPr indent="0" lvl="0" marL="0" rtl="0" algn="l">
              <a:spcBef>
                <a:spcPts val="0"/>
              </a:spcBef>
              <a:spcAft>
                <a:spcPts val="0"/>
              </a:spcAft>
              <a:buNone/>
            </a:pPr>
            <a:r>
              <a:rPr lang="en" sz="1200">
                <a:solidFill>
                  <a:schemeClr val="dk2"/>
                </a:solidFill>
              </a:rPr>
              <a:t>Product is completed</a:t>
            </a:r>
            <a:endParaRPr sz="1200">
              <a:solidFill>
                <a:schemeClr val="dk2"/>
              </a:solidFill>
            </a:endParaRPr>
          </a:p>
          <a:p>
            <a:pPr indent="0" lvl="0" marL="0" rtl="0" algn="l">
              <a:spcBef>
                <a:spcPts val="0"/>
              </a:spcBef>
              <a:spcAft>
                <a:spcPts val="0"/>
              </a:spcAft>
              <a:buNone/>
            </a:pPr>
            <a:r>
              <a:rPr lang="en" sz="1200">
                <a:solidFill>
                  <a:schemeClr val="dk2"/>
                </a:solidFill>
              </a:rPr>
              <a:t>Product Owner checks features to ensure they’re in line with product backlog</a:t>
            </a:r>
            <a:endParaRPr sz="1200">
              <a:solidFill>
                <a:schemeClr val="dk2"/>
              </a:solidFill>
            </a:endParaRPr>
          </a:p>
          <a:p>
            <a:pPr indent="0" lvl="0" marL="0" rtl="0" algn="l">
              <a:spcBef>
                <a:spcPts val="0"/>
              </a:spcBef>
              <a:spcAft>
                <a:spcPts val="0"/>
              </a:spcAft>
              <a:buNone/>
            </a:pPr>
            <a:r>
              <a:rPr lang="en" sz="1200">
                <a:solidFill>
                  <a:schemeClr val="dk2"/>
                </a:solidFill>
              </a:rPr>
              <a:t>Team meets to review successes and struggles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Launch Phase:</a:t>
            </a:r>
            <a:endParaRPr sz="1200">
              <a:solidFill>
                <a:schemeClr val="dk2"/>
              </a:solidFill>
            </a:endParaRPr>
          </a:p>
          <a:p>
            <a:pPr indent="0" lvl="0" marL="0" rtl="0" algn="l">
              <a:spcBef>
                <a:spcPts val="0"/>
              </a:spcBef>
              <a:spcAft>
                <a:spcPts val="0"/>
              </a:spcAft>
              <a:buNone/>
            </a:pPr>
            <a:r>
              <a:rPr lang="en" sz="1200">
                <a:solidFill>
                  <a:schemeClr val="dk2"/>
                </a:solidFill>
              </a:rPr>
              <a:t>Product is released to the public and maintenance begins to keep product functional</a:t>
            </a:r>
            <a:endParaRPr sz="1200">
              <a:solidFill>
                <a:schemeClr val="dk2"/>
              </a:solidFill>
            </a:endParaRPr>
          </a:p>
          <a:p>
            <a:pPr indent="0" lvl="0" marL="0" rtl="0" algn="l">
              <a:spcBef>
                <a:spcPts val="0"/>
              </a:spcBef>
              <a:spcAft>
                <a:spcPts val="0"/>
              </a:spcAft>
              <a:buNone/>
            </a:pPr>
            <a:r>
              <a:rPr lang="en" sz="1200">
                <a:solidFill>
                  <a:schemeClr val="dk2"/>
                </a:solidFill>
              </a:rPr>
              <a:t>New development cycle begins to add new features or alter existing ones</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1261800" y="250125"/>
            <a:ext cx="6620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What if the Project was Developed Using Waterfall?</a:t>
            </a:r>
            <a:endParaRPr sz="1800">
              <a:solidFill>
                <a:schemeClr val="dk2"/>
              </a:solidFill>
            </a:endParaRPr>
          </a:p>
        </p:txBody>
      </p:sp>
      <p:sp>
        <p:nvSpPr>
          <p:cNvPr id="81" name="Google Shape;81;p16"/>
          <p:cNvSpPr txBox="1"/>
          <p:nvPr/>
        </p:nvSpPr>
        <p:spPr>
          <a:xfrm>
            <a:off x="453125" y="977325"/>
            <a:ext cx="8229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Waterfall is a more rigid methodology than agile according to some people (funny enough the textbook goes out of it’s way not to say that). “You will often hear people make the comparison between agile and waterfall. Many of those discussions are polarized and position them as competitive approaches… While that statement is generally true it’s an oversimplification.” (Citation 3) </a:t>
            </a:r>
            <a:br>
              <a:rPr lang="en">
                <a:solidFill>
                  <a:schemeClr val="dk2"/>
                </a:solidFill>
              </a:rPr>
            </a:br>
            <a:endParaRPr>
              <a:solidFill>
                <a:schemeClr val="dk2"/>
              </a:solidFill>
            </a:endParaRPr>
          </a:p>
          <a:p>
            <a:pPr indent="0" lvl="0" marL="0" rtl="0" algn="l">
              <a:spcBef>
                <a:spcPts val="0"/>
              </a:spcBef>
              <a:spcAft>
                <a:spcPts val="0"/>
              </a:spcAft>
              <a:buNone/>
            </a:pPr>
            <a:r>
              <a:rPr lang="en">
                <a:solidFill>
                  <a:schemeClr val="dk2"/>
                </a:solidFill>
              </a:rPr>
              <a:t>The basic premise of Waterfall is that each stage moves to the next and doesn’t backtrack, this is where the idea of the inflexibility of Waterfall comes from. A key situation where this would have drastically affected the project was when the client </a:t>
            </a:r>
            <a:r>
              <a:rPr lang="en">
                <a:solidFill>
                  <a:schemeClr val="dk2"/>
                </a:solidFill>
              </a:rPr>
              <a:t>wanted</a:t>
            </a:r>
            <a:r>
              <a:rPr lang="en">
                <a:solidFill>
                  <a:schemeClr val="dk2"/>
                </a:solidFill>
              </a:rPr>
              <a:t> to change a key component of the project. If the project had been using the Waterfall methodology, </a:t>
            </a:r>
            <a:r>
              <a:rPr lang="en">
                <a:solidFill>
                  <a:schemeClr val="dk2"/>
                </a:solidFill>
              </a:rPr>
              <a:t>theoretically</a:t>
            </a:r>
            <a:r>
              <a:rPr lang="en">
                <a:solidFill>
                  <a:schemeClr val="dk2"/>
                </a:solidFill>
              </a:rPr>
              <a:t> the whole project would need to be scrapped and restarted from scratch. However, “In some other comparisons like this, the word waterfall refers to a general style of product management that obsessively emphasizes predictability and control over agility, and that’s just bad project management.” (Citation 4) Ultimately despite the common belief that Waterfall is inflexible the project would probably backtrack to the step </a:t>
            </a:r>
            <a:r>
              <a:rPr lang="en">
                <a:solidFill>
                  <a:schemeClr val="dk2"/>
                </a:solidFill>
              </a:rPr>
              <a:t>where</a:t>
            </a:r>
            <a:r>
              <a:rPr lang="en">
                <a:solidFill>
                  <a:schemeClr val="dk2"/>
                </a:solidFill>
              </a:rPr>
              <a:t> they can adjust the development to compensate for the change in desired features.</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1589850" y="223525"/>
            <a:ext cx="5964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When to Choose Waterfall and When to Choose Agile</a:t>
            </a:r>
            <a:endParaRPr sz="1800">
              <a:solidFill>
                <a:schemeClr val="dk2"/>
              </a:solidFill>
            </a:endParaRPr>
          </a:p>
        </p:txBody>
      </p:sp>
      <p:sp>
        <p:nvSpPr>
          <p:cNvPr id="87" name="Google Shape;87;p17"/>
          <p:cNvSpPr txBox="1"/>
          <p:nvPr/>
        </p:nvSpPr>
        <p:spPr>
          <a:xfrm>
            <a:off x="453125" y="1030550"/>
            <a:ext cx="8229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Ultimately the choice between Waterfall and Agile is not immediately apparent. While Waterfall emphasizes pre-planning and Agile focuses on Agility both methods can be used in just about any circumstance of software development. It can be argued that Waterfall, based on it’s plan-based approach is more suited towards an initial release of a product. Looking at modern game development it would appear that many companies are attempting to use Agile development and in the end getting stuck in development hell where the product is never actually released, War Thunder, </a:t>
            </a:r>
            <a:r>
              <a:rPr lang="en" sz="1200">
                <a:solidFill>
                  <a:schemeClr val="dk2"/>
                </a:solidFill>
              </a:rPr>
              <a:t>for example,</a:t>
            </a:r>
            <a:r>
              <a:rPr lang="en" sz="1200">
                <a:solidFill>
                  <a:schemeClr val="dk2"/>
                </a:solidFill>
              </a:rPr>
              <a:t> was in alpha for 5 years and beta for 11 years. You can also point to </a:t>
            </a:r>
            <a:r>
              <a:rPr lang="en" sz="1200">
                <a:solidFill>
                  <a:schemeClr val="dk2"/>
                </a:solidFill>
              </a:rPr>
              <a:t>the</a:t>
            </a:r>
            <a:r>
              <a:rPr lang="en" sz="1200">
                <a:solidFill>
                  <a:schemeClr val="dk2"/>
                </a:solidFill>
              </a:rPr>
              <a:t> fact that most games </a:t>
            </a:r>
            <a:r>
              <a:rPr lang="en" sz="1200">
                <a:solidFill>
                  <a:schemeClr val="dk2"/>
                </a:solidFill>
              </a:rPr>
              <a:t>in</a:t>
            </a:r>
            <a:r>
              <a:rPr lang="en" sz="1200">
                <a:solidFill>
                  <a:schemeClr val="dk2"/>
                </a:solidFill>
              </a:rPr>
              <a:t> the modern era are all pre-release asking users to chip in their money and time to help build a finished product. In effect, </a:t>
            </a:r>
            <a:r>
              <a:rPr lang="en" sz="1200">
                <a:solidFill>
                  <a:schemeClr val="dk2"/>
                </a:solidFill>
              </a:rPr>
              <a:t>Waterfall</a:t>
            </a:r>
            <a:r>
              <a:rPr lang="en" sz="1200">
                <a:solidFill>
                  <a:schemeClr val="dk2"/>
                </a:solidFill>
              </a:rPr>
              <a:t> may be the better </a:t>
            </a:r>
            <a:r>
              <a:rPr lang="en" sz="1200">
                <a:solidFill>
                  <a:schemeClr val="dk2"/>
                </a:solidFill>
              </a:rPr>
              <a:t>method</a:t>
            </a:r>
            <a:r>
              <a:rPr lang="en" sz="1200">
                <a:solidFill>
                  <a:schemeClr val="dk2"/>
                </a:solidFill>
              </a:rPr>
              <a:t> for releasing software. Agile’s strengths lends itself more to updating a product by adding new features or updating old ones as was the case with the SNHU travel project.</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445950" y="799950"/>
            <a:ext cx="8252100" cy="241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AutoNum type="arabicParenR"/>
            </a:pPr>
            <a:r>
              <a:rPr lang="en" sz="1000">
                <a:solidFill>
                  <a:schemeClr val="dk2"/>
                </a:solidFill>
              </a:rPr>
              <a:t>Source: </a:t>
            </a:r>
            <a:r>
              <a:rPr lang="en" sz="1000">
                <a:solidFill>
                  <a:schemeClr val="dk1"/>
                </a:solidFill>
              </a:rPr>
              <a:t>Charles G. Cobb, 2015, The Project Manager's Guide to Mastering Agile : Principles and Practices for an Adaptive Approach</a:t>
            </a:r>
            <a:r>
              <a:rPr lang="en" sz="1000">
                <a:solidFill>
                  <a:schemeClr val="dk2"/>
                </a:solidFill>
              </a:rPr>
              <a:t> https://web-p-ebscohost-com.ezproxy.snhu.edu/ehost/ebookviewer/ebook/bmxlYmtfXzkzNzAwOV9fQU41?sid=cb72d7ca-4382-4632-b944-d9a13c38d83f@redis&amp;vid=0&amp;format=EB&amp;lpid=lp_57&amp;rid=0</a:t>
            </a:r>
            <a:endParaRPr sz="1000">
              <a:solidFill>
                <a:schemeClr val="dk2"/>
              </a:solidFill>
            </a:endParaRPr>
          </a:p>
          <a:p>
            <a:pPr indent="-292100" lvl="0" marL="457200" rtl="0" algn="l">
              <a:spcBef>
                <a:spcPts val="1000"/>
              </a:spcBef>
              <a:spcAft>
                <a:spcPts val="0"/>
              </a:spcAft>
              <a:buClr>
                <a:schemeClr val="dk2"/>
              </a:buClr>
              <a:buSzPts val="1000"/>
              <a:buAutoNum type="arabicParenR"/>
            </a:pPr>
            <a:r>
              <a:rPr lang="en" sz="1000">
                <a:solidFill>
                  <a:schemeClr val="dk2"/>
                </a:solidFill>
              </a:rPr>
              <a:t>Image Source: https://snhu-media.snhu.edu/files/course_repository/undergraduate/cs/cs250/storyline/mod1/story_html5.html</a:t>
            </a:r>
            <a:endParaRPr sz="1000">
              <a:solidFill>
                <a:schemeClr val="dk2"/>
              </a:solidFill>
            </a:endParaRPr>
          </a:p>
          <a:p>
            <a:pPr indent="-292100" lvl="0" marL="457200" rtl="0" algn="l">
              <a:spcBef>
                <a:spcPts val="1000"/>
              </a:spcBef>
              <a:spcAft>
                <a:spcPts val="0"/>
              </a:spcAft>
              <a:buClr>
                <a:schemeClr val="dk2"/>
              </a:buClr>
              <a:buSzPts val="1000"/>
              <a:buAutoNum type="arabicParenR"/>
            </a:pPr>
            <a:r>
              <a:rPr lang="en" sz="1000">
                <a:solidFill>
                  <a:schemeClr val="dk2"/>
                </a:solidFill>
              </a:rPr>
              <a:t>Source: </a:t>
            </a:r>
            <a:r>
              <a:rPr lang="en" sz="1000">
                <a:solidFill>
                  <a:schemeClr val="dk1"/>
                </a:solidFill>
              </a:rPr>
              <a:t>Charles G. Cobb, 2015, The Project Manager's Guide to Mastering Agile : Principles and Practices for an Adaptive Approach</a:t>
            </a:r>
            <a:r>
              <a:rPr lang="en" sz="1000">
                <a:solidFill>
                  <a:schemeClr val="dk2"/>
                </a:solidFill>
              </a:rPr>
              <a:t>, page 3 </a:t>
            </a:r>
            <a:r>
              <a:rPr lang="en" sz="1000" u="sng">
                <a:solidFill>
                  <a:schemeClr val="hlink"/>
                </a:solidFill>
                <a:hlinkClick r:id="rId3"/>
              </a:rPr>
              <a:t>https://web-p-ebscohost-com.ezproxy.snhu.edu/ehost/ebookviewer/ebook/bmxlYmtfXzkzNzAwOV9fQU41?sid=cb72d7ca-4382-4632-b944-d9a13c38d83f@redis&amp;vid=0&amp;format=EB&amp;lpid=lp_57&amp;rid=0</a:t>
            </a:r>
            <a:endParaRPr sz="1000">
              <a:solidFill>
                <a:schemeClr val="dk2"/>
              </a:solidFill>
            </a:endParaRPr>
          </a:p>
          <a:p>
            <a:pPr indent="-292100" lvl="0" marL="457200" rtl="0" algn="l">
              <a:spcBef>
                <a:spcPts val="1000"/>
              </a:spcBef>
              <a:spcAft>
                <a:spcPts val="1000"/>
              </a:spcAft>
              <a:buClr>
                <a:schemeClr val="dk2"/>
              </a:buClr>
              <a:buSzPts val="1000"/>
              <a:buAutoNum type="arabicParenR"/>
            </a:pPr>
            <a:r>
              <a:rPr lang="en" sz="1000">
                <a:solidFill>
                  <a:schemeClr val="dk2"/>
                </a:solidFill>
              </a:rPr>
              <a:t>Source: </a:t>
            </a:r>
            <a:r>
              <a:rPr lang="en" sz="1000">
                <a:solidFill>
                  <a:schemeClr val="dk1"/>
                </a:solidFill>
              </a:rPr>
              <a:t>Charles G. Cobb, 2015, The Project Manager's Guide to Mastering Agile : Principles and Practices for an Adaptive Approach</a:t>
            </a:r>
            <a:r>
              <a:rPr lang="en" sz="1000">
                <a:solidFill>
                  <a:schemeClr val="dk2"/>
                </a:solidFill>
              </a:rPr>
              <a:t>, page 4 https://web-p-ebscohost-com.ezproxy.snhu.edu/ehost/ebookviewer/ebook/bmxlYmtfXzkzNzAwOV9fQU41?sid=cb72d7ca-4382-4632-b944-d9a13c38d83f@redis&amp;vid=0&amp;format=EB&amp;lpid=lp_57&amp;rid=0</a:t>
            </a:r>
            <a:endParaRPr sz="1000">
              <a:solidFill>
                <a:schemeClr val="dk2"/>
              </a:solidFill>
            </a:endParaRPr>
          </a:p>
        </p:txBody>
      </p:sp>
      <p:sp>
        <p:nvSpPr>
          <p:cNvPr id="93" name="Google Shape;93;p18"/>
          <p:cNvSpPr txBox="1"/>
          <p:nvPr/>
        </p:nvSpPr>
        <p:spPr>
          <a:xfrm>
            <a:off x="2017950" y="125975"/>
            <a:ext cx="510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Citations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