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671B1F-DE93-467A-B169-DA84232431E2}">
  <a:tblStyle styleId="{EE671B1F-DE93-467A-B169-DA84232431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03225055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03225055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03225055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03225055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1d0e45a3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1d0e45a3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03225055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03225055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1d0e45a3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1d0e45a3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1d0e45a3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1d0e45a3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09890123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09890123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09890123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09890123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09890123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09890123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03225055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03225055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9890123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09890123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1d0e45a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1d0e45a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03225055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03225055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15b5bfc3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15b5bfc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1d0e45a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1d0e45a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15b5bfc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15b5bfc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Bearbeitungszeit -&gt; also von eingang der Nachricht bis Ausgang der Nachricht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09890123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09890123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15b5bfc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15b5bfc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03225055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03225055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1d0e45a3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1d0e45a3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2d36163670c740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2d36163670c740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40127e621ecff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40127e621ecff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d36163670c740f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2d36163670c740f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4057db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4057db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2d36163670c740f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2d36163670c740f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9890123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09890123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09890123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09890123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Alles Proof of Concept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elfolie_htw saar">
  <p:cSld name="2_Titelfolie_htw saa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htwsaar_InWi_Faku_main.jp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4" y="0"/>
            <a:ext cx="68569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2 Spalten, Bild rechts, Untertitel">
  <p:cSld name="9_2 Spalten, Bild rechts, Untertitel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752020" y="155766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1223963" y="46231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8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177679" y="155766"/>
            <a:ext cx="6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2" name="Google Shape;62;p11"/>
          <p:cNvSpPr/>
          <p:nvPr>
            <p:ph idx="2" type="pic"/>
          </p:nvPr>
        </p:nvSpPr>
        <p:spPr>
          <a:xfrm>
            <a:off x="4572000" y="1113197"/>
            <a:ext cx="457200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4572000" y="3479725"/>
            <a:ext cx="4176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sz="105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sz="105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0" y="259578"/>
            <a:ext cx="81000" cy="6995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idx="3" type="body"/>
          </p:nvPr>
        </p:nvSpPr>
        <p:spPr>
          <a:xfrm>
            <a:off x="1223963" y="1060848"/>
            <a:ext cx="31680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400"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−"/>
              <a:defRPr sz="1400"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2 Spalten Bild links">
  <p:cSld name="10_2 Spalten Bild link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0" type="dt"/>
          </p:nvPr>
        </p:nvSpPr>
        <p:spPr>
          <a:xfrm>
            <a:off x="4752020" y="155766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1223963" y="46231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8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103957" y="155766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0" name="Google Shape;70;p12"/>
          <p:cNvSpPr/>
          <p:nvPr>
            <p:ph idx="2" type="pic"/>
          </p:nvPr>
        </p:nvSpPr>
        <p:spPr>
          <a:xfrm>
            <a:off x="0" y="1113197"/>
            <a:ext cx="4363500" cy="29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1" name="Google Shape;7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0" y="259578"/>
            <a:ext cx="81000" cy="6995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4572188" y="1060848"/>
            <a:ext cx="31680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400"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−"/>
              <a:defRPr sz="1400"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Bild">
  <p:cSld name="11_Bild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idx="10" type="dt"/>
          </p:nvPr>
        </p:nvSpPr>
        <p:spPr>
          <a:xfrm>
            <a:off x="4752020" y="155766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1223963" y="46231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8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177679" y="155766"/>
            <a:ext cx="6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7" name="Google Shape;77;p13"/>
          <p:cNvSpPr/>
          <p:nvPr>
            <p:ph idx="2" type="pic"/>
          </p:nvPr>
        </p:nvSpPr>
        <p:spPr>
          <a:xfrm>
            <a:off x="395288" y="1113197"/>
            <a:ext cx="83535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0" y="259578"/>
            <a:ext cx="81000" cy="69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Eine Spalte">
  <p:cSld name="12_Eine Spalt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1223961" y="1053051"/>
            <a:ext cx="6518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4752020" y="155766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1223963" y="46231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8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177679" y="155766"/>
            <a:ext cx="6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0" y="259578"/>
            <a:ext cx="81000" cy="6995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223963" y="1377893"/>
            <a:ext cx="6518400" cy="3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−"/>
              <a:defRPr sz="1400"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Eine Spalte">
  <p:cSld name="13_Eine Spalt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1223961" y="1059583"/>
            <a:ext cx="6518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1223963" y="1382316"/>
            <a:ext cx="65184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400"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>
            <a:off x="4752020" y="155766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1223963" y="46231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8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177679" y="155766"/>
            <a:ext cx="6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0" y="259578"/>
            <a:ext cx="81000" cy="69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Diagramm">
  <p:cSld name="14_Diagramm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0" type="dt"/>
          </p:nvPr>
        </p:nvSpPr>
        <p:spPr>
          <a:xfrm>
            <a:off x="4752020" y="155766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1223963" y="46231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8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177679" y="155766"/>
            <a:ext cx="6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1223962" y="1335201"/>
            <a:ext cx="3348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sz="105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sz="105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0" y="259578"/>
            <a:ext cx="81000" cy="6995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type="title"/>
          </p:nvPr>
        </p:nvSpPr>
        <p:spPr>
          <a:xfrm>
            <a:off x="1223961" y="1059583"/>
            <a:ext cx="6518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/>
          <p:nvPr>
            <p:ph idx="2" type="chart"/>
          </p:nvPr>
        </p:nvSpPr>
        <p:spPr>
          <a:xfrm>
            <a:off x="1223963" y="1927622"/>
            <a:ext cx="6518400" cy="25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Inhalt und Fakten">
  <p:cSld name="15_Inhalt und Fakte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1223961" y="1059583"/>
            <a:ext cx="6518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0" type="dt"/>
          </p:nvPr>
        </p:nvSpPr>
        <p:spPr>
          <a:xfrm>
            <a:off x="4752020" y="155766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1223963" y="46231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8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177679" y="155766"/>
            <a:ext cx="6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0" y="259578"/>
            <a:ext cx="81000" cy="6995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223963" y="1324731"/>
            <a:ext cx="65184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6000" lIns="36000" spcFirstLastPara="1" rIns="18000" wrap="square" tIns="36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Übersicht - 2 Spalten">
  <p:cSld name="7_Übersicht - 2 Spalte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23962" y="1060847"/>
            <a:ext cx="65184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4752020" y="155766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1223963" y="46231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8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177679" y="155766"/>
            <a:ext cx="6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0" y="259578"/>
            <a:ext cx="81000" cy="6995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223963" y="1806461"/>
            <a:ext cx="3168000" cy="27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sz="1400"/>
            </a:lvl2pPr>
            <a:lvl3pPr indent="-22860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400"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−"/>
              <a:defRPr sz="1400"/>
            </a:lvl4pPr>
            <a:lvl5pPr indent="-22860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/>
            </a:lvl6pPr>
            <a:lvl7pPr indent="-22860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400"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b="0" i="0" sz="14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572000" y="1806461"/>
            <a:ext cx="3168000" cy="27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sz="1400"/>
            </a:lvl2pPr>
            <a:lvl3pPr indent="-22860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400"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−"/>
              <a:defRPr sz="1400"/>
            </a:lvl4pPr>
            <a:lvl5pPr indent="-22860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/>
            </a:lvl6pPr>
            <a:lvl7pPr indent="-22860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400"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b="0" i="0" sz="14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elfolie_htw saar_2">
  <p:cSld name="3_Titelfolie_htw saar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w_ppt_InWi.jpg"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01"/>
            <a:ext cx="6857999" cy="514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hema">
  <p:cSld name="4_Them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htwsaar_InWi_Faku_top.jpg"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4" y="0"/>
            <a:ext cx="68569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ctrTitle"/>
          </p:nvPr>
        </p:nvSpPr>
        <p:spPr>
          <a:xfrm>
            <a:off x="1223963" y="1060847"/>
            <a:ext cx="6518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1167622"/>
            <a:ext cx="216000" cy="186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hema">
  <p:cSld name="7_Thema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htwsaar_InWi_Faku_top_neg.jpg"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4" y="0"/>
            <a:ext cx="68569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ctrTitle"/>
          </p:nvPr>
        </p:nvSpPr>
        <p:spPr>
          <a:xfrm>
            <a:off x="1223963" y="1060847"/>
            <a:ext cx="6518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Grafiken.png" id="31" name="Google Shape;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1168268"/>
            <a:ext cx="216000" cy="186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Thema">
  <p:cSld name="8_Thema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ctrTitle"/>
          </p:nvPr>
        </p:nvSpPr>
        <p:spPr>
          <a:xfrm>
            <a:off x="1223963" y="1060847"/>
            <a:ext cx="6518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177679" y="155766"/>
            <a:ext cx="6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hema">
  <p:cSld name="5_Them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1223963" y="1060847"/>
            <a:ext cx="6518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4752020" y="155766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1223963" y="46231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8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177679" y="155766"/>
            <a:ext cx="6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288" y="1167622"/>
            <a:ext cx="216000" cy="186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0" y="259578"/>
            <a:ext cx="81000" cy="69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hema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23962" y="1066115"/>
            <a:ext cx="65184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23962" y="1811697"/>
            <a:ext cx="6518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0" type="dt"/>
          </p:nvPr>
        </p:nvSpPr>
        <p:spPr>
          <a:xfrm>
            <a:off x="4752020" y="155766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1223963" y="46231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8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77679" y="155766"/>
            <a:ext cx="6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288" y="1455026"/>
            <a:ext cx="216000" cy="186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0" y="259578"/>
            <a:ext cx="81000" cy="69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2 Spalten, Bild rechts">
  <p:cSld name="8_2 Spalten, Bild rech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1223962" y="1059583"/>
            <a:ext cx="65184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1223962" y="1811696"/>
            <a:ext cx="31680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−"/>
              <a:defRPr sz="1400"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/>
            </a:lvl9pPr>
          </a:lstStyle>
          <a:p/>
        </p:txBody>
      </p:sp>
      <p:sp>
        <p:nvSpPr>
          <p:cNvPr id="53" name="Google Shape;53;p10"/>
          <p:cNvSpPr txBox="1"/>
          <p:nvPr>
            <p:ph idx="10" type="dt"/>
          </p:nvPr>
        </p:nvSpPr>
        <p:spPr>
          <a:xfrm>
            <a:off x="4752020" y="155766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1223963" y="46231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8000" spcFirstLastPara="1" rIns="1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177679" y="155766"/>
            <a:ext cx="6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56" name="Google Shape;56;p10"/>
          <p:cNvSpPr/>
          <p:nvPr>
            <p:ph idx="2" type="pic"/>
          </p:nvPr>
        </p:nvSpPr>
        <p:spPr>
          <a:xfrm>
            <a:off x="4572000" y="1864046"/>
            <a:ext cx="41766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0" y="259578"/>
            <a:ext cx="81000" cy="69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htwsaar_InWi_Faku_inhalt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4" y="0"/>
            <a:ext cx="68569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223962" y="1059583"/>
            <a:ext cx="65184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23962" y="1795992"/>
            <a:ext cx="6518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18000" wrap="square" tIns="36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752020" y="155766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1223963" y="46231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8000" spcFirstLastPara="1" rIns="18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177679" y="155766"/>
            <a:ext cx="6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21.jpg"/><Relationship Id="rId8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so.org/standard/50372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6000" lIns="36000" spcFirstLastPara="1" rIns="1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Multiplexing in C-select()</a:t>
            </a:r>
            <a:endParaRPr/>
          </a:p>
        </p:txBody>
      </p:sp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 Vergleich mit modern C++-Thread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ctrTitle"/>
          </p:nvPr>
        </p:nvSpPr>
        <p:spPr>
          <a:xfrm>
            <a:off x="1223975" y="1060847"/>
            <a:ext cx="6518400" cy="5073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Client: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650" y="1852610"/>
            <a:ext cx="332422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1250275" y="1800050"/>
            <a:ext cx="36102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Echo Service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Sound Service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ctrTitle"/>
          </p:nvPr>
        </p:nvSpPr>
        <p:spPr>
          <a:xfrm>
            <a:off x="1223975" y="1060847"/>
            <a:ext cx="6518400" cy="5442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Server select():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847" y="1605051"/>
            <a:ext cx="4332450" cy="22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1102975" y="1704875"/>
            <a:ext cx="3321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Listener werden initialisiert und dem FD_SET hinzugefügt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Bei I/O-Operation an einem Deskriptor im FD Set, wird die Prozessausführung auf die jeweilige Funktion verzweigt.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>
                <a:solidFill>
                  <a:schemeClr val="dk1"/>
                </a:solidFill>
              </a:rPr>
              <a:t>Pro Anfrage auf den Echo Service werden entsprechend viele Worker-Deskriptoren dem Set hinzugefügt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ctrTitle"/>
          </p:nvPr>
        </p:nvSpPr>
        <p:spPr>
          <a:xfrm>
            <a:off x="1223975" y="1060847"/>
            <a:ext cx="6518400" cy="4968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Server threads():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528" y="1557652"/>
            <a:ext cx="2902975" cy="2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1370975" y="1809975"/>
            <a:ext cx="36522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Initialisierung der Service Threads mit jeweiligen Deskriptoren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Listen-Thread Pro Service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Pro Anfrage auf den Echo Service werden entsprechend viele Worker-Threads gestartet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Main Thread verwaltet die anderen Threads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1223962" y="1066115"/>
            <a:ext cx="6518400" cy="7020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Echo Service: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1223962" y="1811697"/>
            <a:ext cx="6518400" cy="27006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Akzeptiert Verbindungsanfragen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Empfängt TCP-Datenpakete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Bearbeitet Datenpackete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Sendet Datenpakete an den Sender zurück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575" y="2689725"/>
            <a:ext cx="47483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1223962" y="1066115"/>
            <a:ext cx="6518400" cy="7020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Sound Service: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1223962" y="1811697"/>
            <a:ext cx="6518400" cy="27006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Empfängt UDP-Datenpakete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Konfiguriert die Soundkarte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Nimmt Geräusche vom Mikrofon auf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Gibt Geräusche auf den </a:t>
            </a:r>
            <a:r>
              <a:rPr lang="de"/>
              <a:t>Lautsprechern</a:t>
            </a:r>
            <a:r>
              <a:rPr lang="de"/>
              <a:t> aus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223962" y="1066115"/>
            <a:ext cx="6518400" cy="7020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Named Pipe Service: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1223956" y="1811700"/>
            <a:ext cx="3452700" cy="27006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Konfiguriert eine Named Pipe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Liest von der Named Pipe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Schreibt auf die Named Pipe</a:t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1238100" y="3402575"/>
            <a:ext cx="616500" cy="616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2543975" y="3476900"/>
            <a:ext cx="831600" cy="4464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Pipe</a:t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1115699" y="3363875"/>
            <a:ext cx="861300" cy="69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7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2" name="Google Shape;232;p33"/>
          <p:cNvSpPr/>
          <p:nvPr/>
        </p:nvSpPr>
        <p:spPr>
          <a:xfrm rot="934">
            <a:off x="2387100" y="3418471"/>
            <a:ext cx="1103700" cy="58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7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3942550" y="3320525"/>
            <a:ext cx="734100" cy="780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7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3990025" y="3418388"/>
            <a:ext cx="616500" cy="616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5" name="Google Shape;235;p33"/>
          <p:cNvCxnSpPr>
            <a:stCxn id="233" idx="1"/>
            <a:endCxn id="232" idx="3"/>
          </p:cNvCxnSpPr>
          <p:nvPr/>
        </p:nvCxnSpPr>
        <p:spPr>
          <a:xfrm rot="10800000">
            <a:off x="3490750" y="3710825"/>
            <a:ext cx="4518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3"/>
          <p:cNvCxnSpPr>
            <a:stCxn id="232" idx="1"/>
            <a:endCxn id="231" idx="3"/>
          </p:cNvCxnSpPr>
          <p:nvPr/>
        </p:nvCxnSpPr>
        <p:spPr>
          <a:xfrm flipH="1">
            <a:off x="1977000" y="3710671"/>
            <a:ext cx="410100" cy="3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223950" y="853549"/>
            <a:ext cx="6518400" cy="442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Inhaltsverzeichnis:</a:t>
            </a:r>
            <a:endParaRPr sz="2400"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1223938" y="1296043"/>
            <a:ext cx="6518400" cy="3139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Anforderungen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Konzept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de" sz="2000"/>
              <a:t>Implementierung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Evaluation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Demo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1223950" y="853549"/>
            <a:ext cx="6518400" cy="442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Genutzte Technologien</a:t>
            </a:r>
            <a:r>
              <a:rPr lang="de" sz="2400"/>
              <a:t>:</a:t>
            </a:r>
            <a:endParaRPr sz="2400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750" y="1455529"/>
            <a:ext cx="1443799" cy="1534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7475" y="1112112"/>
            <a:ext cx="1364795" cy="153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9050" y="1634375"/>
            <a:ext cx="2323349" cy="6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6637" y="3085872"/>
            <a:ext cx="1443800" cy="149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6325" y="3085875"/>
            <a:ext cx="1364800" cy="11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97302" y="3519175"/>
            <a:ext cx="1191065" cy="11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7253" y="2599535"/>
            <a:ext cx="2323350" cy="968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25026" y="2868047"/>
            <a:ext cx="1404123" cy="140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1255475" y="743174"/>
            <a:ext cx="6518400" cy="442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Auszug Select-Server</a:t>
            </a:r>
            <a:r>
              <a:rPr lang="de" sz="2400"/>
              <a:t>:</a:t>
            </a:r>
            <a:endParaRPr sz="2400"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250" y="1185675"/>
            <a:ext cx="4366701" cy="36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229200" y="706399"/>
            <a:ext cx="6518400" cy="442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Auszug</a:t>
            </a:r>
            <a:r>
              <a:rPr lang="de" sz="2400"/>
              <a:t> Thread-Server:</a:t>
            </a:r>
            <a:endParaRPr sz="2400"/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00" y="1148900"/>
            <a:ext cx="5918123" cy="38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1223950" y="853549"/>
            <a:ext cx="6518400" cy="442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Inhaltsverzeichnis:</a:t>
            </a:r>
            <a:endParaRPr sz="2400"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1223938" y="1296043"/>
            <a:ext cx="6518400" cy="3139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de" sz="2000"/>
              <a:t>Anforderungen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Konzept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Implementierung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Evaluation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Demo</a:t>
            </a:r>
            <a:br>
              <a:rPr lang="de" sz="2000"/>
            </a:b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1223950" y="853549"/>
            <a:ext cx="6518400" cy="442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Aufbau Udp-Thread():</a:t>
            </a:r>
            <a:endParaRPr sz="2400"/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38" y="1296038"/>
            <a:ext cx="53054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1223950" y="853549"/>
            <a:ext cx="6518400" cy="442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Inhaltsverzeichnis:</a:t>
            </a:r>
            <a:endParaRPr sz="2400"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1223938" y="1296043"/>
            <a:ext cx="6518400" cy="3139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Anforderungen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Konzept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Implementierung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de" sz="2000"/>
              <a:t>Evaluation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Demo</a:t>
            </a:r>
            <a:br>
              <a:rPr lang="de" sz="2000"/>
            </a:b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1223950" y="853549"/>
            <a:ext cx="6518400" cy="442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Performance Prozess Multiplexing</a:t>
            </a:r>
            <a:r>
              <a:rPr lang="de" sz="2400"/>
              <a:t>:</a:t>
            </a:r>
            <a:endParaRPr sz="2400"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12" y="1622800"/>
            <a:ext cx="7757975" cy="16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1223950" y="853549"/>
            <a:ext cx="6518400" cy="442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Performance Prozess Threading:</a:t>
            </a:r>
            <a:endParaRPr sz="2400"/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338" y="1464200"/>
            <a:ext cx="7335325" cy="20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1223950" y="853549"/>
            <a:ext cx="6518400" cy="442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Performance Echo-Anfragen:</a:t>
            </a:r>
            <a:endParaRPr sz="2400"/>
          </a:p>
        </p:txBody>
      </p:sp>
      <p:pic>
        <p:nvPicPr>
          <p:cNvPr id="297" name="Google Shape;2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00" y="1332825"/>
            <a:ext cx="7736799" cy="33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1223950" y="853549"/>
            <a:ext cx="6518400" cy="442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Inhaltsverzeichnis:</a:t>
            </a:r>
            <a:endParaRPr sz="2400"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1223938" y="1296043"/>
            <a:ext cx="6518400" cy="3139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Anforderungen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Konzept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Implementierung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Evaluation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de" sz="2000"/>
              <a:t>Demo</a:t>
            </a:r>
            <a:br>
              <a:rPr lang="de" sz="2000"/>
            </a:b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/>
        </p:nvSpPr>
        <p:spPr>
          <a:xfrm>
            <a:off x="2080425" y="1841500"/>
            <a:ext cx="29271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/>
              <a:t>DEMO</a:t>
            </a:r>
            <a:endParaRPr b="1"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1223962" y="1066115"/>
            <a:ext cx="6518400" cy="7020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noch zu erledigen?</a:t>
            </a:r>
            <a:endParaRPr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1223962" y="1832722"/>
            <a:ext cx="6518400" cy="27006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1800"/>
              <a:t>Umsetzung für Windows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1800"/>
              <a:t>Mögliche Performanceoptimierung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/>
        </p:nvSpPr>
        <p:spPr>
          <a:xfrm>
            <a:off x="1605375" y="1857000"/>
            <a:ext cx="3999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/>
              <a:t>Vielen Dank!</a:t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/>
              <a:t>Fragen?</a:t>
            </a:r>
            <a:endParaRPr b="1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223962" y="1066115"/>
            <a:ext cx="6518400" cy="7020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Anforderungen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223962" y="1811697"/>
            <a:ext cx="6518400" cy="27006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Veranschaulichung der </a:t>
            </a:r>
            <a:r>
              <a:rPr lang="de"/>
              <a:t>Unterschiede folgender Programmierkonzepte: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Verwendung von synchronem Multiplexing mit select() in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Verwendung von asynchronen Threads in C++ nach dem modern C++11 Standard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ctrTitle"/>
          </p:nvPr>
        </p:nvSpPr>
        <p:spPr>
          <a:xfrm>
            <a:off x="1166175" y="740273"/>
            <a:ext cx="6518400" cy="7953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Beispielanwendung die verschiedene Deskriptoren verwendet:</a:t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474750" y="2953075"/>
            <a:ext cx="1728000" cy="4341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Babyphone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1790088" y="2686975"/>
            <a:ext cx="616500" cy="616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3738425" y="3740800"/>
            <a:ext cx="616500" cy="616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5334325" y="3662825"/>
            <a:ext cx="1103700" cy="4743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Echo Service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3631675" y="2970225"/>
            <a:ext cx="831600" cy="4464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Pipe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790088" y="3561275"/>
            <a:ext cx="616500" cy="616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1" name="Google Shape;141;p22"/>
          <p:cNvCxnSpPr>
            <a:stCxn id="142" idx="3"/>
            <a:endCxn id="143" idx="1"/>
          </p:cNvCxnSpPr>
          <p:nvPr/>
        </p:nvCxnSpPr>
        <p:spPr>
          <a:xfrm>
            <a:off x="2518350" y="3019813"/>
            <a:ext cx="1077600" cy="10293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2"/>
          <p:cNvCxnSpPr>
            <a:stCxn id="145" idx="3"/>
            <a:endCxn id="143" idx="1"/>
          </p:cNvCxnSpPr>
          <p:nvPr/>
        </p:nvCxnSpPr>
        <p:spPr>
          <a:xfrm>
            <a:off x="2518350" y="3866125"/>
            <a:ext cx="1077600" cy="1830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>
            <a:stCxn id="143" idx="3"/>
            <a:endCxn id="147" idx="1"/>
          </p:cNvCxnSpPr>
          <p:nvPr/>
        </p:nvCxnSpPr>
        <p:spPr>
          <a:xfrm flipH="1" rot="10800000">
            <a:off x="4457299" y="3173950"/>
            <a:ext cx="843900" cy="8751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2"/>
          <p:cNvCxnSpPr>
            <a:stCxn id="143" idx="3"/>
            <a:endCxn id="149" idx="1"/>
          </p:cNvCxnSpPr>
          <p:nvPr/>
        </p:nvCxnSpPr>
        <p:spPr>
          <a:xfrm flipH="1" rot="10800000">
            <a:off x="4457299" y="3899650"/>
            <a:ext cx="843900" cy="149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2"/>
          <p:cNvSpPr txBox="1"/>
          <p:nvPr/>
        </p:nvSpPr>
        <p:spPr>
          <a:xfrm>
            <a:off x="1686750" y="4284975"/>
            <a:ext cx="1128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Clients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5646675" y="4361175"/>
            <a:ext cx="9324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Services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3608788" y="4520575"/>
            <a:ext cx="10575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Registry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1686750" y="2600863"/>
            <a:ext cx="831600" cy="83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7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1686750" y="3447175"/>
            <a:ext cx="831600" cy="83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7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 rot="1721">
            <a:off x="5301325" y="3561575"/>
            <a:ext cx="1198800" cy="67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7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595999" y="3702100"/>
            <a:ext cx="861300" cy="69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7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7" name="Google Shape;147;p22"/>
          <p:cNvSpPr/>
          <p:nvPr/>
        </p:nvSpPr>
        <p:spPr>
          <a:xfrm rot="950">
            <a:off x="5301325" y="2909875"/>
            <a:ext cx="2170800" cy="52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7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 rot="934">
            <a:off x="3474800" y="2911796"/>
            <a:ext cx="1103700" cy="58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7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595999" y="1776449"/>
            <a:ext cx="861300" cy="7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7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3703550" y="1844538"/>
            <a:ext cx="616500" cy="616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6" name="Google Shape;156;p22"/>
          <p:cNvCxnSpPr>
            <a:stCxn id="154" idx="2"/>
            <a:endCxn id="153" idx="0"/>
          </p:cNvCxnSpPr>
          <p:nvPr/>
        </p:nvCxnSpPr>
        <p:spPr>
          <a:xfrm>
            <a:off x="4026649" y="2571749"/>
            <a:ext cx="0" cy="339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2"/>
          <p:cNvCxnSpPr>
            <a:stCxn id="153" idx="2"/>
            <a:endCxn id="143" idx="0"/>
          </p:cNvCxnSpPr>
          <p:nvPr/>
        </p:nvCxnSpPr>
        <p:spPr>
          <a:xfrm>
            <a:off x="4026650" y="3496496"/>
            <a:ext cx="0" cy="205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1223962" y="1066115"/>
            <a:ext cx="6518400" cy="7020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Deskriptoren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1223962" y="1811697"/>
            <a:ext cx="6518400" cy="27006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Zeiger auf Dateien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Einfache Integer Value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Nach dem Linux-Prinzip : „Everything is a File“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Netzwerk deskriptoren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Datei deskriptoren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… etc.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1223962" y="1066115"/>
            <a:ext cx="6518400" cy="7020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select() with </a:t>
            </a:r>
            <a:r>
              <a:rPr lang="de"/>
              <a:t>C 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1223962" y="1895772"/>
            <a:ext cx="6518400" cy="27006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/>
              <a:t>Seit 1984 standard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Nachfolger ist poll()</a:t>
            </a:r>
            <a:endParaRPr/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952500" y="262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{EE671B1F-DE93-467A-B169-DA84232431E2}</a:tableStyleId>
              </a:tblPr>
              <a:tblGrid>
                <a:gridCol w="2708925"/>
                <a:gridCol w="4530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FD_ZERO(*set)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rgbClr val="000000"/>
                          </a:solidFill>
                        </a:rPr>
                        <a:t>Löscht den Inhalt des fd_set's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rgbClr val="000000"/>
                          </a:solidFill>
                        </a:rPr>
                        <a:t>FD_SET(s, *set)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rgbClr val="000000"/>
                          </a:solidFill>
                        </a:rPr>
                        <a:t>Fügt den Socket</a:t>
                      </a:r>
                      <a:r>
                        <a:rPr lang="de">
                          <a:solidFill>
                            <a:srgbClr val="000000"/>
                          </a:solidFill>
                        </a:rPr>
                        <a:t> s</a:t>
                      </a:r>
                      <a:r>
                        <a:rPr lang="de">
                          <a:solidFill>
                            <a:srgbClr val="000000"/>
                          </a:solidFill>
                        </a:rPr>
                        <a:t> dem fd_set hinzu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rgbClr val="000000"/>
                          </a:solidFill>
                        </a:rPr>
                        <a:t>FD_CLR(s, *set)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rgbClr val="000000"/>
                          </a:solidFill>
                        </a:rPr>
                        <a:t>Entfernt den Socket s aus dem fd_set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rgbClr val="000000"/>
                          </a:solidFill>
                        </a:rPr>
                        <a:t>FD_ISSET(s, *set)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rgbClr val="000000"/>
                          </a:solidFill>
                        </a:rPr>
                        <a:t>Prüft ob der Socket s im fd_set vorhanden ist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1223962" y="1066115"/>
            <a:ext cx="6518400" cy="7020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threads() with C++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1223962" y="1811697"/>
            <a:ext cx="6518400" cy="27006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Seit C++11 </a:t>
            </a:r>
            <a:r>
              <a:rPr lang="de"/>
              <a:t>ISO Standard (2011)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https://www.iso.org/standard/50372.html</a:t>
            </a:r>
            <a:r>
              <a:rPr lang="de"/>
              <a:t> neuster ~185€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Header &lt;thread&gt;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Vorgänger: POSIX threads &lt;pthread.h&gt;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1223950" y="853549"/>
            <a:ext cx="6518400" cy="442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Inhaltsverzeichnis:</a:t>
            </a:r>
            <a:endParaRPr sz="2400"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1223938" y="1296043"/>
            <a:ext cx="6518400" cy="3139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Anforderungen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de" sz="2000"/>
              <a:t>Konzept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Implementierung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Evaluation</a:t>
            </a:r>
            <a:br>
              <a:rPr lang="de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 sz="2000"/>
              <a:t>Demo</a:t>
            </a:r>
            <a:br>
              <a:rPr lang="de" sz="2000"/>
            </a:b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1223950" y="853549"/>
            <a:ext cx="6518400" cy="442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Konzept</a:t>
            </a:r>
            <a:r>
              <a:rPr lang="de" sz="2400"/>
              <a:t>:</a:t>
            </a:r>
            <a:endParaRPr sz="2400"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1223938" y="1296043"/>
            <a:ext cx="6518400" cy="3139500"/>
          </a:xfrm>
          <a:prstGeom prst="rect">
            <a:avLst/>
          </a:prstGeom>
        </p:spPr>
        <p:txBody>
          <a:bodyPr anchorCtr="0" anchor="t" bIns="36000" lIns="36000" spcFirstLastPara="1" rIns="18000" wrap="square" tIns="360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Server hat Services die benutzt werden können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sz="2000"/>
              <a:t>Echo-Service (tcp)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sz="2000"/>
              <a:t>Named-Pipe-Service (ipc)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sz="2000"/>
              <a:t>Sound-Service (udp)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Client der die Services des Servers in Anspruch nimmt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Die Verwaltung der ein und ausgänge aller Services sind zu handeln mit: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sz="2000"/>
              <a:t>C		: select()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sz="2000"/>
              <a:t>C++ 	: thread()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tw saar - Ingenieurwissenschafte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