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1"/>
    <p:restoredTop sz="93116"/>
  </p:normalViewPr>
  <p:slideViewPr>
    <p:cSldViewPr snapToGrid="0">
      <p:cViewPr varScale="1">
        <p:scale>
          <a:sx n="187" d="100"/>
          <a:sy n="187" d="100"/>
        </p:scale>
        <p:origin x="1272" y="200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73765-D2FF-7440-96F4-69A8AF1F347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07FA01-5158-1C81-473F-45DC3D410F3B}"/>
              </a:ext>
            </a:extLst>
          </p:cNvPr>
          <p:cNvSpPr/>
          <p:nvPr/>
        </p:nvSpPr>
        <p:spPr>
          <a:xfrm rot="16200000">
            <a:off x="898059" y="1098701"/>
            <a:ext cx="1141231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7168504-AE86-6E31-0226-2B86AE9357CC}"/>
              </a:ext>
            </a:extLst>
          </p:cNvPr>
          <p:cNvSpPr/>
          <p:nvPr/>
        </p:nvSpPr>
        <p:spPr>
          <a:xfrm rot="16200000">
            <a:off x="860665" y="2728022"/>
            <a:ext cx="1184756" cy="3539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211B8D-E151-0EC2-0FB0-2CC55B85EEB5}"/>
              </a:ext>
            </a:extLst>
          </p:cNvPr>
          <p:cNvSpPr/>
          <p:nvPr/>
        </p:nvSpPr>
        <p:spPr>
          <a:xfrm rot="16200000">
            <a:off x="860661" y="4299681"/>
            <a:ext cx="1184763" cy="3539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Eligibility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5974360-BB74-63AC-B023-CCA380FB683C}"/>
              </a:ext>
            </a:extLst>
          </p:cNvPr>
          <p:cNvSpPr/>
          <p:nvPr/>
        </p:nvSpPr>
        <p:spPr>
          <a:xfrm rot="16200000">
            <a:off x="860654" y="5871350"/>
            <a:ext cx="1184777" cy="3539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23322-6F5B-CC76-CB00-4C45D5EE5C56}"/>
              </a:ext>
            </a:extLst>
          </p:cNvPr>
          <p:cNvCxnSpPr>
            <a:cxnSpLocks/>
          </p:cNvCxnSpPr>
          <p:nvPr/>
        </p:nvCxnSpPr>
        <p:spPr>
          <a:xfrm>
            <a:off x="1276061" y="2066465"/>
            <a:ext cx="6963370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EAB6E7-CEF3-D6F9-C38A-3EE3B1361FEB}"/>
              </a:ext>
            </a:extLst>
          </p:cNvPr>
          <p:cNvCxnSpPr>
            <a:cxnSpLocks/>
          </p:cNvCxnSpPr>
          <p:nvPr/>
        </p:nvCxnSpPr>
        <p:spPr>
          <a:xfrm>
            <a:off x="1276061" y="3685784"/>
            <a:ext cx="7005746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38E8A8-282E-43C7-D5FD-139535E166EB}"/>
              </a:ext>
            </a:extLst>
          </p:cNvPr>
          <p:cNvCxnSpPr>
            <a:cxnSpLocks/>
          </p:cNvCxnSpPr>
          <p:nvPr/>
        </p:nvCxnSpPr>
        <p:spPr>
          <a:xfrm>
            <a:off x="1276061" y="5273107"/>
            <a:ext cx="6963370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6605882-7DCA-3156-A05B-1DFB234BA04E}"/>
              </a:ext>
            </a:extLst>
          </p:cNvPr>
          <p:cNvSpPr/>
          <p:nvPr/>
        </p:nvSpPr>
        <p:spPr>
          <a:xfrm>
            <a:off x="1836416" y="771138"/>
            <a:ext cx="3392014" cy="120920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31223-91F9-FC5D-80E2-82C545064605}"/>
              </a:ext>
            </a:extLst>
          </p:cNvPr>
          <p:cNvSpPr txBox="1"/>
          <p:nvPr/>
        </p:nvSpPr>
        <p:spPr>
          <a:xfrm>
            <a:off x="1905611" y="780937"/>
            <a:ext cx="326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identified from databases (Peer reviewed,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language and filters applied):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Elsevier (n = 136); IEEE (n = 32); Springer (n = 29); Wiley (n = 22),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= 219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15C732-9358-5E89-7921-E42F5F0BBF6B}"/>
              </a:ext>
            </a:extLst>
          </p:cNvPr>
          <p:cNvSpPr/>
          <p:nvPr/>
        </p:nvSpPr>
        <p:spPr>
          <a:xfrm>
            <a:off x="6028730" y="771138"/>
            <a:ext cx="2253077" cy="120920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F5C46-532E-1A62-9F24-EAABA99E5E23}"/>
              </a:ext>
            </a:extLst>
          </p:cNvPr>
          <p:cNvSpPr txBox="1"/>
          <p:nvPr/>
        </p:nvSpPr>
        <p:spPr>
          <a:xfrm>
            <a:off x="5996402" y="1015301"/>
            <a:ext cx="2369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removed before screening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(Review articles, book chapters,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editorial, software publication):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827A95-1695-32CB-3F13-ED28ABAF7850}"/>
              </a:ext>
            </a:extLst>
          </p:cNvPr>
          <p:cNvSpPr/>
          <p:nvPr/>
        </p:nvSpPr>
        <p:spPr>
          <a:xfrm>
            <a:off x="2118570" y="2318565"/>
            <a:ext cx="2013091" cy="105064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544FF3-9180-07CB-40C9-A2CA79777382}"/>
              </a:ext>
            </a:extLst>
          </p:cNvPr>
          <p:cNvSpPr txBox="1"/>
          <p:nvPr/>
        </p:nvSpPr>
        <p:spPr>
          <a:xfrm>
            <a:off x="2242467" y="2445875"/>
            <a:ext cx="175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screened by title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abstract :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197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73E3F6-686D-B166-E330-24EB012CF55F}"/>
              </a:ext>
            </a:extLst>
          </p:cNvPr>
          <p:cNvSpPr/>
          <p:nvPr/>
        </p:nvSpPr>
        <p:spPr>
          <a:xfrm>
            <a:off x="4397970" y="2318565"/>
            <a:ext cx="1600600" cy="105063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088B9D-C0D0-EE2E-5C7A-512F8B87AD1D}"/>
              </a:ext>
            </a:extLst>
          </p:cNvPr>
          <p:cNvSpPr txBox="1"/>
          <p:nvPr/>
        </p:nvSpPr>
        <p:spPr>
          <a:xfrm>
            <a:off x="4469642" y="2396931"/>
            <a:ext cx="147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excluded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(scope, method, and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area):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7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49FB48-B01A-77B9-D299-353E3D9B514B}"/>
              </a:ext>
            </a:extLst>
          </p:cNvPr>
          <p:cNvSpPr/>
          <p:nvPr/>
        </p:nvSpPr>
        <p:spPr>
          <a:xfrm>
            <a:off x="6264879" y="2324277"/>
            <a:ext cx="1895334" cy="105064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699263-F5AC-A517-E5CC-314C2E8883F0}"/>
              </a:ext>
            </a:extLst>
          </p:cNvPr>
          <p:cNvSpPr txBox="1"/>
          <p:nvPr/>
        </p:nvSpPr>
        <p:spPr>
          <a:xfrm>
            <a:off x="6386474" y="2345841"/>
            <a:ext cx="1895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Duplicated papers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Unrelated to broadband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mention of benefits of broadband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50DAB04-7035-C5B3-9F45-9C1D282DA09E}"/>
              </a:ext>
            </a:extLst>
          </p:cNvPr>
          <p:cNvSpPr/>
          <p:nvPr/>
        </p:nvSpPr>
        <p:spPr>
          <a:xfrm>
            <a:off x="2118570" y="3888046"/>
            <a:ext cx="2013091" cy="1032649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E2FD2-85B3-09C6-4993-F03D622B1DB3}"/>
              </a:ext>
            </a:extLst>
          </p:cNvPr>
          <p:cNvSpPr txBox="1"/>
          <p:nvPr/>
        </p:nvSpPr>
        <p:spPr>
          <a:xfrm>
            <a:off x="2201811" y="4088315"/>
            <a:ext cx="18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articles assessed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eligibility: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190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2BB70FB-1172-E429-2F24-1862A30737D2}"/>
              </a:ext>
            </a:extLst>
          </p:cNvPr>
          <p:cNvSpPr/>
          <p:nvPr/>
        </p:nvSpPr>
        <p:spPr>
          <a:xfrm>
            <a:off x="6264879" y="3895157"/>
            <a:ext cx="1895334" cy="1032649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01811B-E3D4-1032-1660-84B4644D8778}"/>
              </a:ext>
            </a:extLst>
          </p:cNvPr>
          <p:cNvSpPr txBox="1"/>
          <p:nvPr/>
        </p:nvSpPr>
        <p:spPr>
          <a:xfrm>
            <a:off x="6386474" y="4034741"/>
            <a:ext cx="1749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non-available and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excluded: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C9E92C-7747-A8B6-569B-8C1155C2071C}"/>
              </a:ext>
            </a:extLst>
          </p:cNvPr>
          <p:cNvSpPr/>
          <p:nvPr/>
        </p:nvSpPr>
        <p:spPr>
          <a:xfrm>
            <a:off x="2118571" y="5450103"/>
            <a:ext cx="2013090" cy="964309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2E226D-3518-592B-5862-98CCA9CA3FB0}"/>
              </a:ext>
            </a:extLst>
          </p:cNvPr>
          <p:cNvSpPr txBox="1"/>
          <p:nvPr/>
        </p:nvSpPr>
        <p:spPr>
          <a:xfrm>
            <a:off x="2162386" y="5650354"/>
            <a:ext cx="19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included in the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187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33422E4-1CE1-BDDA-FAEC-074B462E4970}"/>
              </a:ext>
            </a:extLst>
          </p:cNvPr>
          <p:cNvSpPr/>
          <p:nvPr/>
        </p:nvSpPr>
        <p:spPr>
          <a:xfrm>
            <a:off x="6264879" y="5450107"/>
            <a:ext cx="1895334" cy="9643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CB5F2-04B0-2328-9FE6-55889CF1806E}"/>
              </a:ext>
            </a:extLst>
          </p:cNvPr>
          <p:cNvSpPr txBox="1"/>
          <p:nvPr/>
        </p:nvSpPr>
        <p:spPr>
          <a:xfrm>
            <a:off x="6325737" y="5589687"/>
            <a:ext cx="175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Elsevier (n = 125); IEEE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= 25); Springer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= 23); Wiley (n = 14)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772BA7-D5F1-69B1-B983-CE9CD76C8F2B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5228430" y="1375739"/>
            <a:ext cx="800300" cy="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C64FA89-14E1-242F-3A91-4F771B36E60D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5400000">
            <a:off x="3159660" y="1945802"/>
            <a:ext cx="338220" cy="407307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0E7111-4113-A010-6EF1-23F5F8C93A7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4131661" y="2843884"/>
            <a:ext cx="266309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C107A8-116A-2528-F1F8-E51D980048A8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5998570" y="2843884"/>
            <a:ext cx="266309" cy="5714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6680B18-2AAB-90C4-E85E-DB5C553B9CE6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3125116" y="3369205"/>
            <a:ext cx="0" cy="51884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FD61EB-EBA4-90FC-76E9-3CC38910F4DA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4131661" y="4404371"/>
            <a:ext cx="2133218" cy="711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0E2F55-01CF-AD02-30D1-3DCFE853F652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3125116" y="4920695"/>
            <a:ext cx="0" cy="52940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6D3EF1-CB84-9E54-924D-FC363C70359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4131661" y="5932257"/>
            <a:ext cx="2133218" cy="1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Flowchart: Alternate Process 29">
            <a:extLst>
              <a:ext uri="{FF2B5EF4-FFF2-40B4-BE49-F238E27FC236}">
                <a16:creationId xmlns:a16="http://schemas.microsoft.com/office/drawing/2014/main" id="{E25CC7B5-361E-FA0F-33E4-2A41DC10BAF6}"/>
              </a:ext>
            </a:extLst>
          </p:cNvPr>
          <p:cNvSpPr/>
          <p:nvPr/>
        </p:nvSpPr>
        <p:spPr>
          <a:xfrm>
            <a:off x="1291693" y="211195"/>
            <a:ext cx="6990113" cy="329464"/>
          </a:xfrm>
          <a:prstGeom prst="flowChartAlternateProcess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Broadband Sustainability Research Review</a:t>
            </a:r>
            <a:endParaRPr kumimoji="0" lang="en-US" sz="1400" b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2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3358</TotalTime>
  <Words>158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Bonface Ogutu Osoro</dc:creator>
  <cp:lastModifiedBy>Bonface Ogutu Osoro</cp:lastModifiedBy>
  <cp:revision>17</cp:revision>
  <dcterms:created xsi:type="dcterms:W3CDTF">2024-09-02T18:06:11Z</dcterms:created>
  <dcterms:modified xsi:type="dcterms:W3CDTF">2024-12-17T17:39:28Z</dcterms:modified>
</cp:coreProperties>
</file>