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9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69"/>
    <p:restoredTop sz="93360"/>
  </p:normalViewPr>
  <p:slideViewPr>
    <p:cSldViewPr snapToGrid="0">
      <p:cViewPr>
        <p:scale>
          <a:sx n="130" d="100"/>
          <a:sy n="130" d="100"/>
        </p:scale>
        <p:origin x="160" y="144"/>
      </p:cViewPr>
      <p:guideLst>
        <p:guide orient="horz" pos="2160"/>
        <p:guide pos="29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609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9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92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55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519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2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85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33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47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98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03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073765-D2FF-7440-96F4-69A8AF1F347E}" type="datetimeFigureOut">
              <a:rPr lang="en-US" smtClean="0"/>
              <a:t>9/2/24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0402B-0F00-2040-8BBD-650DF57216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5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307FA01-5158-1C81-473F-45DC3D410F3B}"/>
              </a:ext>
            </a:extLst>
          </p:cNvPr>
          <p:cNvSpPr/>
          <p:nvPr/>
        </p:nvSpPr>
        <p:spPr>
          <a:xfrm rot="16200000">
            <a:off x="1478669" y="907057"/>
            <a:ext cx="1085494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Identification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7168504-AE86-6E31-0226-2B86AE9357CC}"/>
              </a:ext>
            </a:extLst>
          </p:cNvPr>
          <p:cNvSpPr/>
          <p:nvPr/>
        </p:nvSpPr>
        <p:spPr>
          <a:xfrm rot="16200000">
            <a:off x="1413407" y="2277638"/>
            <a:ext cx="1184756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Screening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8F211B8D-E151-0EC2-0FB0-2CC55B85EEB5}"/>
              </a:ext>
            </a:extLst>
          </p:cNvPr>
          <p:cNvSpPr/>
          <p:nvPr/>
        </p:nvSpPr>
        <p:spPr>
          <a:xfrm rot="16200000">
            <a:off x="1413403" y="3849297"/>
            <a:ext cx="1184763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Eligibility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75974360-BB74-63AC-B023-CCA380FB683C}"/>
              </a:ext>
            </a:extLst>
          </p:cNvPr>
          <p:cNvSpPr/>
          <p:nvPr/>
        </p:nvSpPr>
        <p:spPr>
          <a:xfrm rot="16200000">
            <a:off x="1413396" y="5420966"/>
            <a:ext cx="1184777" cy="35396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Included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723322-6F5B-CC76-CB00-4C45D5EE5C56}"/>
              </a:ext>
            </a:extLst>
          </p:cNvPr>
          <p:cNvCxnSpPr>
            <a:cxnSpLocks/>
          </p:cNvCxnSpPr>
          <p:nvPr/>
        </p:nvCxnSpPr>
        <p:spPr>
          <a:xfrm>
            <a:off x="1828802" y="1691148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1EAB6E7-CEF3-D6F9-C38A-3EE3B1361FEB}"/>
              </a:ext>
            </a:extLst>
          </p:cNvPr>
          <p:cNvCxnSpPr>
            <a:cxnSpLocks/>
          </p:cNvCxnSpPr>
          <p:nvPr/>
        </p:nvCxnSpPr>
        <p:spPr>
          <a:xfrm>
            <a:off x="1828802" y="321023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638E8A8-282E-43C7-D5FD-139535E166EB}"/>
              </a:ext>
            </a:extLst>
          </p:cNvPr>
          <p:cNvCxnSpPr>
            <a:cxnSpLocks/>
          </p:cNvCxnSpPr>
          <p:nvPr/>
        </p:nvCxnSpPr>
        <p:spPr>
          <a:xfrm>
            <a:off x="1828802" y="4822723"/>
            <a:ext cx="6410629" cy="0"/>
          </a:xfrm>
          <a:prstGeom prst="line">
            <a:avLst/>
          </a:prstGeom>
          <a:ln w="9525" cap="flat" cmpd="sng" algn="ctr">
            <a:solidFill>
              <a:schemeClr val="tx1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26605882-7DCA-3156-A05B-1DFB234BA04E}"/>
              </a:ext>
            </a:extLst>
          </p:cNvPr>
          <p:cNvSpPr/>
          <p:nvPr/>
        </p:nvSpPr>
        <p:spPr>
          <a:xfrm>
            <a:off x="2524558" y="607363"/>
            <a:ext cx="2703871" cy="1015664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B831223-91F9-FC5D-80E2-82C545064605}"/>
              </a:ext>
            </a:extLst>
          </p:cNvPr>
          <p:cNvSpPr txBox="1"/>
          <p:nvPr/>
        </p:nvSpPr>
        <p:spPr>
          <a:xfrm>
            <a:off x="2576051" y="617161"/>
            <a:ext cx="245806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 identified from databases (Peer reviewed,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Keyword, language and year filters applied):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Elsevier (n = 62); IEEE (n = 32); Springer (n = 29); Wiley (n = 22),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Overall = 145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4315C732-9358-5E89-7921-E42F5F0BBF6B}"/>
              </a:ext>
            </a:extLst>
          </p:cNvPr>
          <p:cNvSpPr/>
          <p:nvPr/>
        </p:nvSpPr>
        <p:spPr>
          <a:xfrm>
            <a:off x="6080556" y="607366"/>
            <a:ext cx="2201251" cy="1015661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4F5C46-532E-1A62-9F24-EAABA99E5E23}"/>
              </a:ext>
            </a:extLst>
          </p:cNvPr>
          <p:cNvSpPr txBox="1"/>
          <p:nvPr/>
        </p:nvSpPr>
        <p:spPr>
          <a:xfrm>
            <a:off x="6154297" y="851525"/>
            <a:ext cx="20537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Records Removed before screening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(Review Articles, book chapters,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Editorial, Software publication):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21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5F827A95-1695-32CB-3F13-ED28ABAF7850}"/>
              </a:ext>
            </a:extLst>
          </p:cNvPr>
          <p:cNvSpPr/>
          <p:nvPr/>
        </p:nvSpPr>
        <p:spPr>
          <a:xfrm>
            <a:off x="2531062" y="1868181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3544FF3-9180-07CB-40C9-A2CA79777382}"/>
              </a:ext>
            </a:extLst>
          </p:cNvPr>
          <p:cNvSpPr txBox="1"/>
          <p:nvPr/>
        </p:nvSpPr>
        <p:spPr>
          <a:xfrm>
            <a:off x="2793207" y="1926505"/>
            <a:ext cx="11162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screened by title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and abstract 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123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3173E3F6-686D-B166-E330-24EB012CF55F}"/>
              </a:ext>
            </a:extLst>
          </p:cNvPr>
          <p:cNvSpPr/>
          <p:nvPr/>
        </p:nvSpPr>
        <p:spPr>
          <a:xfrm>
            <a:off x="4397970" y="1868181"/>
            <a:ext cx="1600600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F088B9D-C0D0-EE2E-5C7A-512F8B87AD1D}"/>
              </a:ext>
            </a:extLst>
          </p:cNvPr>
          <p:cNvSpPr txBox="1"/>
          <p:nvPr/>
        </p:nvSpPr>
        <p:spPr>
          <a:xfrm>
            <a:off x="4604628" y="1946547"/>
            <a:ext cx="12522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excluded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(scope, method, and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Application area):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7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7E49FB48-B01A-77B9-D299-353E3D9B514B}"/>
              </a:ext>
            </a:extLst>
          </p:cNvPr>
          <p:cNvSpPr/>
          <p:nvPr/>
        </p:nvSpPr>
        <p:spPr>
          <a:xfrm>
            <a:off x="6264879" y="1862258"/>
            <a:ext cx="1895334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A699263-F5AC-A517-E5CC-314C2E8883F0}"/>
              </a:ext>
            </a:extLst>
          </p:cNvPr>
          <p:cNvSpPr txBox="1"/>
          <p:nvPr/>
        </p:nvSpPr>
        <p:spPr>
          <a:xfrm>
            <a:off x="6386474" y="1895457"/>
            <a:ext cx="189533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Exclusion Criteria: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Duplicated papers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Unrelated broadband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No mention of benefits of broadband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150DAB04-7035-C5B3-9F45-9C1D282DA09E}"/>
              </a:ext>
            </a:extLst>
          </p:cNvPr>
          <p:cNvSpPr/>
          <p:nvPr/>
        </p:nvSpPr>
        <p:spPr>
          <a:xfrm>
            <a:off x="2524558" y="3437662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D4E2FD2-85B3-09C6-4993-F03D622B1DB3}"/>
              </a:ext>
            </a:extLst>
          </p:cNvPr>
          <p:cNvSpPr txBox="1"/>
          <p:nvPr/>
        </p:nvSpPr>
        <p:spPr>
          <a:xfrm>
            <a:off x="2554836" y="3639314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Full-text Articles assessed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For eligibility: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116</a:t>
            </a: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12BB70FB-1172-E429-2F24-1862A30737D2}"/>
              </a:ext>
            </a:extLst>
          </p:cNvPr>
          <p:cNvSpPr/>
          <p:nvPr/>
        </p:nvSpPr>
        <p:spPr>
          <a:xfrm>
            <a:off x="6491459" y="3444773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E01811B-E3D4-1032-1660-84B4644D8778}"/>
              </a:ext>
            </a:extLst>
          </p:cNvPr>
          <p:cNvSpPr txBox="1"/>
          <p:nvPr/>
        </p:nvSpPr>
        <p:spPr>
          <a:xfrm>
            <a:off x="6535029" y="3584357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Full-text non-available and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Therefore excluded: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6</a:t>
            </a: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AC9E92C-7747-A8B6-569B-8C1155C2071C}"/>
              </a:ext>
            </a:extLst>
          </p:cNvPr>
          <p:cNvSpPr/>
          <p:nvPr/>
        </p:nvSpPr>
        <p:spPr>
          <a:xfrm>
            <a:off x="2524559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52E226D-3518-592B-5862-98CCA9CA3FB0}"/>
              </a:ext>
            </a:extLst>
          </p:cNvPr>
          <p:cNvSpPr txBox="1"/>
          <p:nvPr/>
        </p:nvSpPr>
        <p:spPr>
          <a:xfrm>
            <a:off x="2535801" y="5214495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Articles included in the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review: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n = 110</a:t>
            </a:r>
          </a:p>
        </p:txBody>
      </p: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D33422E4-1CE1-BDDA-FAEC-074B462E4970}"/>
              </a:ext>
            </a:extLst>
          </p:cNvPr>
          <p:cNvSpPr/>
          <p:nvPr/>
        </p:nvSpPr>
        <p:spPr>
          <a:xfrm>
            <a:off x="6491461" y="4999719"/>
            <a:ext cx="1600599" cy="833167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81CB5F2-04B0-2328-9FE6-55889CF1806E}"/>
              </a:ext>
            </a:extLst>
          </p:cNvPr>
          <p:cNvSpPr txBox="1"/>
          <p:nvPr/>
        </p:nvSpPr>
        <p:spPr>
          <a:xfrm>
            <a:off x="6480220" y="5139303"/>
            <a:ext cx="160059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Elsevier (n = 54); IEEE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(n = 28); Springer </a:t>
            </a:r>
          </a:p>
          <a:p>
            <a:pPr algn="ctr"/>
            <a:r>
              <a:rPr lang="en-US" sz="1000" dirty="0">
                <a:latin typeface="Calibri Light" panose="020F0302020204030204" pitchFamily="34" charset="0"/>
                <a:cs typeface="Calibri Light" panose="020F0302020204030204" pitchFamily="34" charset="0"/>
              </a:rPr>
              <a:t>(n = 13); Wiley (n = 14)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E0772BA7-D5F1-69B1-B983-CE9CD76C8F2B}"/>
              </a:ext>
            </a:extLst>
          </p:cNvPr>
          <p:cNvCxnSpPr>
            <a:stCxn id="36" idx="3"/>
            <a:endCxn id="39" idx="1"/>
          </p:cNvCxnSpPr>
          <p:nvPr/>
        </p:nvCxnSpPr>
        <p:spPr>
          <a:xfrm>
            <a:off x="5228429" y="1115195"/>
            <a:ext cx="852127" cy="2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2C64FA89-14E1-242F-3A91-4F771B36E60D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5400000">
            <a:off x="3481351" y="1473038"/>
            <a:ext cx="245154" cy="545132"/>
          </a:xfrm>
          <a:prstGeom prst="bentConnector3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B0E7111-4113-A010-6EF1-23F5F8C93A70}"/>
              </a:ext>
            </a:extLst>
          </p:cNvPr>
          <p:cNvCxnSpPr>
            <a:stCxn id="41" idx="3"/>
            <a:endCxn id="44" idx="1"/>
          </p:cNvCxnSpPr>
          <p:nvPr/>
        </p:nvCxnSpPr>
        <p:spPr>
          <a:xfrm>
            <a:off x="4131661" y="2284765"/>
            <a:ext cx="266309" cy="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5C107A8-116A-2528-F1F8-E51D980048A8}"/>
              </a:ext>
            </a:extLst>
          </p:cNvPr>
          <p:cNvCxnSpPr>
            <a:stCxn id="44" idx="3"/>
            <a:endCxn id="47" idx="1"/>
          </p:cNvCxnSpPr>
          <p:nvPr/>
        </p:nvCxnSpPr>
        <p:spPr>
          <a:xfrm flipV="1">
            <a:off x="5998570" y="2278842"/>
            <a:ext cx="266309" cy="5923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46680B18-2AAB-90C4-E85E-DB5C553B9CE6}"/>
              </a:ext>
            </a:extLst>
          </p:cNvPr>
          <p:cNvCxnSpPr>
            <a:stCxn id="41" idx="2"/>
            <a:endCxn id="49" idx="0"/>
          </p:cNvCxnSpPr>
          <p:nvPr/>
        </p:nvCxnSpPr>
        <p:spPr>
          <a:xfrm flipH="1">
            <a:off x="3324858" y="2701348"/>
            <a:ext cx="6504" cy="736314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5FD61EB-EBA4-90FC-76E9-3CC38910F4DA}"/>
              </a:ext>
            </a:extLst>
          </p:cNvPr>
          <p:cNvCxnSpPr>
            <a:stCxn id="49" idx="3"/>
            <a:endCxn id="51" idx="1"/>
          </p:cNvCxnSpPr>
          <p:nvPr/>
        </p:nvCxnSpPr>
        <p:spPr>
          <a:xfrm>
            <a:off x="4125157" y="3854246"/>
            <a:ext cx="2366302" cy="7111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D0E2F55-01CF-AD02-30D1-3DCFE853F652}"/>
              </a:ext>
            </a:extLst>
          </p:cNvPr>
          <p:cNvCxnSpPr>
            <a:stCxn id="49" idx="2"/>
            <a:endCxn id="53" idx="0"/>
          </p:cNvCxnSpPr>
          <p:nvPr/>
        </p:nvCxnSpPr>
        <p:spPr>
          <a:xfrm>
            <a:off x="3324858" y="4270829"/>
            <a:ext cx="1" cy="72889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C16D3EF1-CB84-9E54-924D-FC363C703598}"/>
              </a:ext>
            </a:extLst>
          </p:cNvPr>
          <p:cNvCxnSpPr>
            <a:stCxn id="53" idx="3"/>
          </p:cNvCxnSpPr>
          <p:nvPr/>
        </p:nvCxnSpPr>
        <p:spPr>
          <a:xfrm flipV="1">
            <a:off x="4125158" y="5416302"/>
            <a:ext cx="2363973" cy="1"/>
          </a:xfrm>
          <a:prstGeom prst="line">
            <a:avLst/>
          </a:prstGeom>
          <a:ln w="9525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Flowchart: Alternate Process 29">
            <a:extLst>
              <a:ext uri="{FF2B5EF4-FFF2-40B4-BE49-F238E27FC236}">
                <a16:creationId xmlns:a16="http://schemas.microsoft.com/office/drawing/2014/main" id="{E25CC7B5-361E-FA0F-33E4-2A41DC10BAF6}"/>
              </a:ext>
            </a:extLst>
          </p:cNvPr>
          <p:cNvSpPr/>
          <p:nvPr/>
        </p:nvSpPr>
        <p:spPr>
          <a:xfrm>
            <a:off x="3351315" y="211195"/>
            <a:ext cx="4344670" cy="262890"/>
          </a:xfrm>
          <a:prstGeom prst="flowChartAlternateProcess">
            <a:avLst/>
          </a:prstGeom>
          <a:solidFill>
            <a:srgbClr val="FFC000"/>
          </a:solidFill>
          <a:ln w="12700" cap="flat" cmpd="sng" algn="ctr">
            <a:solidFill>
              <a:srgbClr val="FFC000">
                <a:shade val="50000"/>
              </a:srgbClr>
            </a:solidFill>
            <a:prstDash val="solid"/>
            <a:miter lim="800000"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Broadband Sustainability Research Review</a:t>
            </a:r>
            <a:endParaRPr kumimoji="0" lang="en-US" sz="11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423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158</Words>
  <Application>Microsoft Macintosh PowerPoint</Application>
  <PresentationFormat>On-screen Show (4:3)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Bonface Ogutu Osoro</dc:creator>
  <cp:lastModifiedBy>Bonface Ogutu Osoro</cp:lastModifiedBy>
  <cp:revision>8</cp:revision>
  <dcterms:created xsi:type="dcterms:W3CDTF">2024-09-02T18:06:11Z</dcterms:created>
  <dcterms:modified xsi:type="dcterms:W3CDTF">2024-09-02T20:01:26Z</dcterms:modified>
</cp:coreProperties>
</file>