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/>
    <p:restoredTop sz="93319"/>
  </p:normalViewPr>
  <p:slideViewPr>
    <p:cSldViewPr snapToGrid="0">
      <p:cViewPr varScale="1">
        <p:scale>
          <a:sx n="158" d="100"/>
          <a:sy n="158" d="100"/>
        </p:scale>
        <p:origin x="1760" y="184"/>
      </p:cViewPr>
      <p:guideLst>
        <p:guide orient="horz" pos="216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0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2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5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2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8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3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4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0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073765-D2FF-7440-96F4-69A8AF1F347E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5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307FA01-5158-1C81-473F-45DC3D410F3B}"/>
              </a:ext>
            </a:extLst>
          </p:cNvPr>
          <p:cNvSpPr/>
          <p:nvPr/>
        </p:nvSpPr>
        <p:spPr>
          <a:xfrm rot="16200000">
            <a:off x="1478669" y="907057"/>
            <a:ext cx="1085494" cy="35396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Identification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7168504-AE86-6E31-0226-2B86AE9357CC}"/>
              </a:ext>
            </a:extLst>
          </p:cNvPr>
          <p:cNvSpPr/>
          <p:nvPr/>
        </p:nvSpPr>
        <p:spPr>
          <a:xfrm rot="16200000">
            <a:off x="1413407" y="2277638"/>
            <a:ext cx="1184756" cy="35396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Screening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F211B8D-E151-0EC2-0FB0-2CC55B85EEB5}"/>
              </a:ext>
            </a:extLst>
          </p:cNvPr>
          <p:cNvSpPr/>
          <p:nvPr/>
        </p:nvSpPr>
        <p:spPr>
          <a:xfrm rot="16200000">
            <a:off x="1413403" y="3849297"/>
            <a:ext cx="1184763" cy="35396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Eligibility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5974360-BB74-63AC-B023-CCA380FB683C}"/>
              </a:ext>
            </a:extLst>
          </p:cNvPr>
          <p:cNvSpPr/>
          <p:nvPr/>
        </p:nvSpPr>
        <p:spPr>
          <a:xfrm rot="16200000">
            <a:off x="1413396" y="5420966"/>
            <a:ext cx="1184777" cy="35396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Included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723322-6F5B-CC76-CB00-4C45D5EE5C56}"/>
              </a:ext>
            </a:extLst>
          </p:cNvPr>
          <p:cNvCxnSpPr>
            <a:cxnSpLocks/>
          </p:cNvCxnSpPr>
          <p:nvPr/>
        </p:nvCxnSpPr>
        <p:spPr>
          <a:xfrm>
            <a:off x="1828802" y="1691148"/>
            <a:ext cx="6410629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EAB6E7-CEF3-D6F9-C38A-3EE3B1361FEB}"/>
              </a:ext>
            </a:extLst>
          </p:cNvPr>
          <p:cNvCxnSpPr>
            <a:cxnSpLocks/>
          </p:cNvCxnSpPr>
          <p:nvPr/>
        </p:nvCxnSpPr>
        <p:spPr>
          <a:xfrm>
            <a:off x="1828802" y="3210233"/>
            <a:ext cx="6410629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38E8A8-282E-43C7-D5FD-139535E166EB}"/>
              </a:ext>
            </a:extLst>
          </p:cNvPr>
          <p:cNvCxnSpPr>
            <a:cxnSpLocks/>
          </p:cNvCxnSpPr>
          <p:nvPr/>
        </p:nvCxnSpPr>
        <p:spPr>
          <a:xfrm>
            <a:off x="1828802" y="4822723"/>
            <a:ext cx="6410629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6605882-7DCA-3156-A05B-1DFB234BA04E}"/>
              </a:ext>
            </a:extLst>
          </p:cNvPr>
          <p:cNvSpPr/>
          <p:nvPr/>
        </p:nvSpPr>
        <p:spPr>
          <a:xfrm>
            <a:off x="2524558" y="607363"/>
            <a:ext cx="2703871" cy="1015664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831223-91F9-FC5D-80E2-82C545064605}"/>
              </a:ext>
            </a:extLst>
          </p:cNvPr>
          <p:cNvSpPr txBox="1"/>
          <p:nvPr/>
        </p:nvSpPr>
        <p:spPr>
          <a:xfrm>
            <a:off x="2576051" y="617161"/>
            <a:ext cx="2458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Records identified from databases (Peer reviewed,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Keyword, language and year filters applied): 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Elsevier (n = 62); IEEE (n = 32); Springer (n = 29); Wiley (n = 22),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Overall = 145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315C732-9358-5E89-7921-E42F5F0BBF6B}"/>
              </a:ext>
            </a:extLst>
          </p:cNvPr>
          <p:cNvSpPr/>
          <p:nvPr/>
        </p:nvSpPr>
        <p:spPr>
          <a:xfrm>
            <a:off x="6080556" y="607366"/>
            <a:ext cx="2201251" cy="1015661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4F5C46-532E-1A62-9F24-EAABA99E5E23}"/>
              </a:ext>
            </a:extLst>
          </p:cNvPr>
          <p:cNvSpPr txBox="1"/>
          <p:nvPr/>
        </p:nvSpPr>
        <p:spPr>
          <a:xfrm>
            <a:off x="6154297" y="851525"/>
            <a:ext cx="2053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Records Removed before screening 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(Review Articles, book chapters,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Editorial, Software publication):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n = 21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F827A95-1695-32CB-3F13-ED28ABAF7850}"/>
              </a:ext>
            </a:extLst>
          </p:cNvPr>
          <p:cNvSpPr/>
          <p:nvPr/>
        </p:nvSpPr>
        <p:spPr>
          <a:xfrm>
            <a:off x="2531062" y="1868181"/>
            <a:ext cx="1600599" cy="833167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544FF3-9180-07CB-40C9-A2CA79777382}"/>
              </a:ext>
            </a:extLst>
          </p:cNvPr>
          <p:cNvSpPr txBox="1"/>
          <p:nvPr/>
        </p:nvSpPr>
        <p:spPr>
          <a:xfrm>
            <a:off x="2793207" y="1926505"/>
            <a:ext cx="1116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Articles screened by title 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and abstract :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n = 123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173E3F6-686D-B166-E330-24EB012CF55F}"/>
              </a:ext>
            </a:extLst>
          </p:cNvPr>
          <p:cNvSpPr/>
          <p:nvPr/>
        </p:nvSpPr>
        <p:spPr>
          <a:xfrm>
            <a:off x="4397970" y="1868181"/>
            <a:ext cx="1600600" cy="833167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088B9D-C0D0-EE2E-5C7A-512F8B87AD1D}"/>
              </a:ext>
            </a:extLst>
          </p:cNvPr>
          <p:cNvSpPr txBox="1"/>
          <p:nvPr/>
        </p:nvSpPr>
        <p:spPr>
          <a:xfrm>
            <a:off x="4604628" y="1946547"/>
            <a:ext cx="1252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Articles excluded 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(scope, method, and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Application area):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n = 7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49FB48-B01A-77B9-D299-353E3D9B514B}"/>
              </a:ext>
            </a:extLst>
          </p:cNvPr>
          <p:cNvSpPr/>
          <p:nvPr/>
        </p:nvSpPr>
        <p:spPr>
          <a:xfrm>
            <a:off x="6264879" y="1862258"/>
            <a:ext cx="1895334" cy="833167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699263-F5AC-A517-E5CC-314C2E8883F0}"/>
              </a:ext>
            </a:extLst>
          </p:cNvPr>
          <p:cNvSpPr txBox="1"/>
          <p:nvPr/>
        </p:nvSpPr>
        <p:spPr>
          <a:xfrm>
            <a:off x="6386474" y="1895457"/>
            <a:ext cx="18953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Exclusion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Duplicated papers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Unrelated broadband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No mention of benefits of broadband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50DAB04-7035-C5B3-9F45-9C1D282DA09E}"/>
              </a:ext>
            </a:extLst>
          </p:cNvPr>
          <p:cNvSpPr/>
          <p:nvPr/>
        </p:nvSpPr>
        <p:spPr>
          <a:xfrm>
            <a:off x="2524558" y="3437662"/>
            <a:ext cx="1600599" cy="833167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4E2FD2-85B3-09C6-4993-F03D622B1DB3}"/>
              </a:ext>
            </a:extLst>
          </p:cNvPr>
          <p:cNvSpPr txBox="1"/>
          <p:nvPr/>
        </p:nvSpPr>
        <p:spPr>
          <a:xfrm>
            <a:off x="2554836" y="3639314"/>
            <a:ext cx="16005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Full-text Articles assessed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For eligibility: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n = 116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2BB70FB-1172-E429-2F24-1862A30737D2}"/>
              </a:ext>
            </a:extLst>
          </p:cNvPr>
          <p:cNvSpPr/>
          <p:nvPr/>
        </p:nvSpPr>
        <p:spPr>
          <a:xfrm>
            <a:off x="6491459" y="3444773"/>
            <a:ext cx="1600599" cy="833167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01811B-E3D4-1032-1660-84B4644D8778}"/>
              </a:ext>
            </a:extLst>
          </p:cNvPr>
          <p:cNvSpPr txBox="1"/>
          <p:nvPr/>
        </p:nvSpPr>
        <p:spPr>
          <a:xfrm>
            <a:off x="6535029" y="3584357"/>
            <a:ext cx="16005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Full-text non-available and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Therefore excluded: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n = 3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C9E92C-7747-A8B6-569B-8C1155C2071C}"/>
              </a:ext>
            </a:extLst>
          </p:cNvPr>
          <p:cNvSpPr/>
          <p:nvPr/>
        </p:nvSpPr>
        <p:spPr>
          <a:xfrm>
            <a:off x="2524559" y="4999719"/>
            <a:ext cx="1600599" cy="833167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2E226D-3518-592B-5862-98CCA9CA3FB0}"/>
              </a:ext>
            </a:extLst>
          </p:cNvPr>
          <p:cNvSpPr txBox="1"/>
          <p:nvPr/>
        </p:nvSpPr>
        <p:spPr>
          <a:xfrm>
            <a:off x="2535801" y="5214495"/>
            <a:ext cx="16005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Articles included in the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review: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n = 113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33422E4-1CE1-BDDA-FAEC-074B462E4970}"/>
              </a:ext>
            </a:extLst>
          </p:cNvPr>
          <p:cNvSpPr/>
          <p:nvPr/>
        </p:nvSpPr>
        <p:spPr>
          <a:xfrm>
            <a:off x="6491461" y="4999719"/>
            <a:ext cx="1600599" cy="833167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1CB5F2-04B0-2328-9FE6-55889CF1806E}"/>
              </a:ext>
            </a:extLst>
          </p:cNvPr>
          <p:cNvSpPr txBox="1"/>
          <p:nvPr/>
        </p:nvSpPr>
        <p:spPr>
          <a:xfrm>
            <a:off x="6480220" y="5139303"/>
            <a:ext cx="16005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Elsevier (n = 51); IEEE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(n = 25); Springer 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(n = 23); Wiley (n = 14)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0772BA7-D5F1-69B1-B983-CE9CD76C8F2B}"/>
              </a:ext>
            </a:extLst>
          </p:cNvPr>
          <p:cNvCxnSpPr>
            <a:stCxn id="36" idx="3"/>
            <a:endCxn id="39" idx="1"/>
          </p:cNvCxnSpPr>
          <p:nvPr/>
        </p:nvCxnSpPr>
        <p:spPr>
          <a:xfrm>
            <a:off x="5228429" y="1115195"/>
            <a:ext cx="852127" cy="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C64FA89-14E1-242F-3A91-4F771B36E60D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rot="5400000">
            <a:off x="3481351" y="1473038"/>
            <a:ext cx="245154" cy="545132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B0E7111-4113-A010-6EF1-23F5F8C93A70}"/>
              </a:ext>
            </a:extLst>
          </p:cNvPr>
          <p:cNvCxnSpPr>
            <a:stCxn id="41" idx="3"/>
            <a:endCxn id="44" idx="1"/>
          </p:cNvCxnSpPr>
          <p:nvPr/>
        </p:nvCxnSpPr>
        <p:spPr>
          <a:xfrm>
            <a:off x="4131661" y="2284765"/>
            <a:ext cx="266309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5C107A8-116A-2528-F1F8-E51D980048A8}"/>
              </a:ext>
            </a:extLst>
          </p:cNvPr>
          <p:cNvCxnSpPr>
            <a:stCxn id="44" idx="3"/>
            <a:endCxn id="47" idx="1"/>
          </p:cNvCxnSpPr>
          <p:nvPr/>
        </p:nvCxnSpPr>
        <p:spPr>
          <a:xfrm flipV="1">
            <a:off x="5998570" y="2278842"/>
            <a:ext cx="266309" cy="5923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6680B18-2AAB-90C4-E85E-DB5C553B9CE6}"/>
              </a:ext>
            </a:extLst>
          </p:cNvPr>
          <p:cNvCxnSpPr>
            <a:stCxn id="41" idx="2"/>
            <a:endCxn id="49" idx="0"/>
          </p:cNvCxnSpPr>
          <p:nvPr/>
        </p:nvCxnSpPr>
        <p:spPr>
          <a:xfrm flipH="1">
            <a:off x="3324858" y="2701348"/>
            <a:ext cx="6504" cy="736314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FD61EB-EBA4-90FC-76E9-3CC38910F4DA}"/>
              </a:ext>
            </a:extLst>
          </p:cNvPr>
          <p:cNvCxnSpPr>
            <a:stCxn id="49" idx="3"/>
            <a:endCxn id="51" idx="1"/>
          </p:cNvCxnSpPr>
          <p:nvPr/>
        </p:nvCxnSpPr>
        <p:spPr>
          <a:xfrm>
            <a:off x="4125157" y="3854246"/>
            <a:ext cx="2366302" cy="711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D0E2F55-01CF-AD02-30D1-3DCFE853F652}"/>
              </a:ext>
            </a:extLst>
          </p:cNvPr>
          <p:cNvCxnSpPr>
            <a:stCxn id="49" idx="2"/>
            <a:endCxn id="53" idx="0"/>
          </p:cNvCxnSpPr>
          <p:nvPr/>
        </p:nvCxnSpPr>
        <p:spPr>
          <a:xfrm>
            <a:off x="3324858" y="4270829"/>
            <a:ext cx="1" cy="72889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16D3EF1-CB84-9E54-924D-FC363C703598}"/>
              </a:ext>
            </a:extLst>
          </p:cNvPr>
          <p:cNvCxnSpPr>
            <a:stCxn id="53" idx="3"/>
          </p:cNvCxnSpPr>
          <p:nvPr/>
        </p:nvCxnSpPr>
        <p:spPr>
          <a:xfrm flipV="1">
            <a:off x="4125158" y="5416302"/>
            <a:ext cx="2363973" cy="1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Flowchart: Alternate Process 29">
            <a:extLst>
              <a:ext uri="{FF2B5EF4-FFF2-40B4-BE49-F238E27FC236}">
                <a16:creationId xmlns:a16="http://schemas.microsoft.com/office/drawing/2014/main" id="{E25CC7B5-361E-FA0F-33E4-2A41DC10BAF6}"/>
              </a:ext>
            </a:extLst>
          </p:cNvPr>
          <p:cNvSpPr/>
          <p:nvPr/>
        </p:nvSpPr>
        <p:spPr>
          <a:xfrm>
            <a:off x="3351315" y="211195"/>
            <a:ext cx="4344670" cy="262890"/>
          </a:xfrm>
          <a:prstGeom prst="flowChartAlternateProcess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Broadband Sustainability Research Review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42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158</Words>
  <Application>Microsoft Macintosh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Bonface Ogutu Osoro</dc:creator>
  <cp:lastModifiedBy>Bonface Ogutu Osoro</cp:lastModifiedBy>
  <cp:revision>9</cp:revision>
  <dcterms:created xsi:type="dcterms:W3CDTF">2024-09-02T18:06:11Z</dcterms:created>
  <dcterms:modified xsi:type="dcterms:W3CDTF">2024-09-11T16:20:43Z</dcterms:modified>
</cp:coreProperties>
</file>