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aleway"/>
      <p:regular r:id="rId59"/>
      <p:bold r:id="rId60"/>
      <p:italic r:id="rId61"/>
      <p:boldItalic r:id="rId62"/>
    </p:embeddedFont>
    <p:embeddedFont>
      <p:font typeface="Lato"/>
      <p:regular r:id="rId63"/>
      <p:bold r:id="rId64"/>
      <p:italic r:id="rId65"/>
      <p:boldItalic r:id="rId66"/>
    </p:embeddedFont>
    <p:embeddedFont>
      <p:font typeface="Roboto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21BE0D6-C0B7-47FE-BD34-1EF937A19902}">
  <a:tblStyle styleId="{621BE0D6-C0B7-47FE-BD34-1EF937A19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RobotoMon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4.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6.xml"/><Relationship Id="rId66" Type="http://schemas.openxmlformats.org/officeDocument/2006/relationships/font" Target="fonts/Lato-boldItalic.fntdata"/><Relationship Id="rId21" Type="http://schemas.openxmlformats.org/officeDocument/2006/relationships/slide" Target="slides/slide15.xml"/><Relationship Id="rId65" Type="http://schemas.openxmlformats.org/officeDocument/2006/relationships/font" Target="fonts/Lato-italic.fntdata"/><Relationship Id="rId24" Type="http://schemas.openxmlformats.org/officeDocument/2006/relationships/slide" Target="slides/slide18.xml"/><Relationship Id="rId68" Type="http://schemas.openxmlformats.org/officeDocument/2006/relationships/font" Target="fonts/RobotoMono-bold.fntdata"/><Relationship Id="rId23" Type="http://schemas.openxmlformats.org/officeDocument/2006/relationships/slide" Target="slides/slide17.xml"/><Relationship Id="rId67" Type="http://schemas.openxmlformats.org/officeDocument/2006/relationships/font" Target="fonts/RobotoMono-regular.fntdata"/><Relationship Id="rId60" Type="http://schemas.openxmlformats.org/officeDocument/2006/relationships/font" Target="fonts/Raleway-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aleway-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012ab9949_7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012ab9949_7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f173b0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f173b0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flow better, Curtis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012ab994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012ab994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summary of the design choices (github, commit log) and requirements we had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231d1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231d1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curtis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b9e41c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b9e41c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Pls dont read off this slide verbatim, walk thru the diagram and just kinda talk about what we did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e1eb61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e1eb61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flow better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012ab9949_7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012ab9949_7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e4e495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e4e495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than Collecting data the technologies used was vital to grab quality data.</a:t>
            </a:r>
            <a:endParaRPr/>
          </a:p>
          <a:p>
            <a:pPr indent="0" lvl="0" marL="0" rtl="0" algn="l">
              <a:spcBef>
                <a:spcPts val="0"/>
              </a:spcBef>
              <a:spcAft>
                <a:spcPts val="0"/>
              </a:spcAft>
              <a:buNone/>
            </a:pPr>
            <a:r>
              <a:rPr lang="en"/>
              <a:t>We used Github and a CVE Database containing repositories with known security issues as our data source</a:t>
            </a:r>
            <a:endParaRPr/>
          </a:p>
          <a:p>
            <a:pPr indent="0" lvl="0" marL="0" rtl="0" algn="l">
              <a:spcBef>
                <a:spcPts val="0"/>
              </a:spcBef>
              <a:spcAft>
                <a:spcPts val="0"/>
              </a:spcAft>
              <a:buNone/>
            </a:pPr>
            <a:r>
              <a:rPr lang="en"/>
              <a:t>We also worked in Pycharm and used the python programming language with its array of useful libraries to gather the data.</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009a3c71c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009a3c71c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our data points into two groups the first being github data</a:t>
            </a:r>
            <a:endParaRPr/>
          </a:p>
          <a:p>
            <a:pPr indent="-298450" lvl="0" marL="457200" rtl="0" algn="l">
              <a:spcBef>
                <a:spcPts val="0"/>
              </a:spcBef>
              <a:spcAft>
                <a:spcPts val="0"/>
              </a:spcAft>
              <a:buSzPts val="1100"/>
              <a:buChar char="-"/>
            </a:pPr>
            <a:r>
              <a:rPr lang="en"/>
              <a:t>This was easily </a:t>
            </a:r>
            <a:r>
              <a:rPr lang="en"/>
              <a:t>accessible</a:t>
            </a:r>
            <a:r>
              <a:rPr lang="en"/>
              <a:t> data and had the added benefit of containing the commit log history more data about the repo</a:t>
            </a:r>
            <a:endParaRPr/>
          </a:p>
          <a:p>
            <a:pPr indent="-298450" lvl="0" marL="457200" rtl="0" algn="l">
              <a:spcBef>
                <a:spcPts val="0"/>
              </a:spcBef>
              <a:spcAft>
                <a:spcPts val="0"/>
              </a:spcAft>
              <a:buSzPts val="1100"/>
              <a:buChar char="-"/>
            </a:pPr>
            <a:r>
              <a:rPr lang="en"/>
              <a:t>We used PyGithub and Gitpython for grabbing this data.</a:t>
            </a:r>
            <a:endParaRPr/>
          </a:p>
          <a:p>
            <a:pPr indent="0" lvl="0" marL="0" rtl="0" algn="l">
              <a:spcBef>
                <a:spcPts val="0"/>
              </a:spcBef>
              <a:spcAft>
                <a:spcPts val="0"/>
              </a:spcAft>
              <a:buNone/>
            </a:pPr>
            <a:r>
              <a:rPr lang="en"/>
              <a:t>examples..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009a3c71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09a3c71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type was the file data.</a:t>
            </a:r>
            <a:endParaRPr/>
          </a:p>
          <a:p>
            <a:pPr indent="-298450" lvl="0" marL="457200" rtl="0" algn="l">
              <a:spcBef>
                <a:spcPts val="0"/>
              </a:spcBef>
              <a:spcAft>
                <a:spcPts val="0"/>
              </a:spcAft>
              <a:buSzPts val="1100"/>
              <a:buChar char="-"/>
            </a:pPr>
            <a:r>
              <a:rPr lang="en"/>
              <a:t>This data focused more on the individual files and would offer more data and a more accurate prediction</a:t>
            </a:r>
            <a:endParaRPr/>
          </a:p>
          <a:p>
            <a:pPr indent="-298450" lvl="0" marL="457200" rtl="0" algn="l">
              <a:spcBef>
                <a:spcPts val="0"/>
              </a:spcBef>
              <a:spcAft>
                <a:spcPts val="0"/>
              </a:spcAft>
              <a:buSzPts val="1100"/>
              <a:buChar char="-"/>
            </a:pPr>
            <a:r>
              <a:rPr lang="en"/>
              <a:t>We used pythons os library to gather this data</a:t>
            </a:r>
            <a:endParaRPr/>
          </a:p>
          <a:p>
            <a:pPr indent="0" lvl="0" marL="0" rtl="0" algn="l">
              <a:spcBef>
                <a:spcPts val="0"/>
              </a:spcBef>
              <a:spcAft>
                <a:spcPts val="0"/>
              </a:spcAft>
              <a:buNone/>
            </a:pPr>
            <a:r>
              <a:rPr lang="en"/>
              <a:t>examples...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e1eb610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e1eb61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simple flow chart showing the process of our data collection script…</a:t>
            </a:r>
            <a:endParaRPr/>
          </a:p>
          <a:p>
            <a:pPr indent="0" lvl="0" marL="0" rtl="0" algn="l">
              <a:spcBef>
                <a:spcPts val="0"/>
              </a:spcBef>
              <a:spcAft>
                <a:spcPts val="0"/>
              </a:spcAft>
              <a:buNone/>
            </a:pPr>
            <a:r>
              <a:rPr lang="en"/>
              <a:t>Parser gets the cve data and turns it into a list of valid </a:t>
            </a:r>
            <a:r>
              <a:rPr lang="en"/>
              <a:t>repositories</a:t>
            </a:r>
            <a:endParaRPr/>
          </a:p>
          <a:p>
            <a:pPr indent="0" lvl="0" marL="0" rtl="0" algn="l">
              <a:spcBef>
                <a:spcPts val="0"/>
              </a:spcBef>
              <a:spcAft>
                <a:spcPts val="0"/>
              </a:spcAft>
              <a:buNone/>
            </a:pPr>
            <a:r>
              <a:rPr lang="en"/>
              <a:t>The collector pulls important features </a:t>
            </a:r>
            <a:endParaRPr/>
          </a:p>
          <a:p>
            <a:pPr indent="0" lvl="0" marL="0" rtl="0" algn="l">
              <a:spcBef>
                <a:spcPts val="0"/>
              </a:spcBef>
              <a:spcAft>
                <a:spcPts val="0"/>
              </a:spcAft>
              <a:buNone/>
            </a:pPr>
            <a:r>
              <a:rPr lang="en"/>
              <a:t>Sends to database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012ab9949_7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12ab9949_7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357a0a9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357a0a9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Needed as many data points for ML as possible</a:t>
            </a:r>
            <a:endParaRPr/>
          </a:p>
          <a:p>
            <a:pPr indent="0" lvl="0" marL="0" rtl="0" algn="l">
              <a:spcBef>
                <a:spcPts val="0"/>
              </a:spcBef>
              <a:spcAft>
                <a:spcPts val="0"/>
              </a:spcAft>
              <a:buNone/>
            </a:pPr>
            <a:r>
              <a:rPr lang="en"/>
              <a:t>Brainstormed &amp; wrote our own on things that cld predict vulns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e1eb610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e1eb610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 data, ml doesn’t work. w/o good data, ml doesn’t work well</a:t>
            </a:r>
            <a:endParaRPr/>
          </a:p>
          <a:p>
            <a:pPr indent="0" lvl="0" marL="0" rtl="0" algn="l">
              <a:spcBef>
                <a:spcPts val="0"/>
              </a:spcBef>
              <a:spcAft>
                <a:spcPts val="0"/>
              </a:spcAft>
              <a:buNone/>
            </a:pPr>
            <a:r>
              <a:rPr lang="en"/>
              <a:t>Parse out files with vulnerabilities to train with, extracts features for ML from the noise</a:t>
            </a:r>
            <a:endParaRPr/>
          </a:p>
          <a:p>
            <a:pPr indent="-298450" lvl="0" marL="457200" rtl="0" algn="l">
              <a:spcBef>
                <a:spcPts val="0"/>
              </a:spcBef>
              <a:spcAft>
                <a:spcPts val="0"/>
              </a:spcAft>
              <a:buSzPts val="1100"/>
              <a:buChar char="-"/>
            </a:pPr>
            <a:r>
              <a:rPr lang="en"/>
              <a:t>Extract info related to those vulnerabilities for ML</a:t>
            </a:r>
            <a:endParaRPr/>
          </a:p>
          <a:p>
            <a:pPr indent="0" lvl="0" marL="0" rtl="0" algn="l">
              <a:spcBef>
                <a:spcPts val="0"/>
              </a:spcBef>
              <a:spcAft>
                <a:spcPts val="0"/>
              </a:spcAft>
              <a:buNone/>
            </a:pPr>
            <a:r>
              <a:rPr lang="en"/>
              <a:t>Only store the processed data on the server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be1eb610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be1eb610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a:t>
            </a:r>
            <a:endParaRPr/>
          </a:p>
          <a:p>
            <a:pPr indent="0" lvl="0" marL="0" rtl="0" algn="l">
              <a:spcBef>
                <a:spcPts val="0"/>
              </a:spcBef>
              <a:spcAft>
                <a:spcPts val="0"/>
              </a:spcAft>
              <a:buNone/>
            </a:pPr>
            <a:r>
              <a:rPr lang="en"/>
              <a:t>Takes arguments from app, collects &amp; processes data, passes to ML, and then passes output back to app</a:t>
            </a:r>
            <a:endParaRPr/>
          </a:p>
          <a:p>
            <a:pPr indent="0" lvl="0" marL="0" rtl="0" algn="l">
              <a:spcBef>
                <a:spcPts val="0"/>
              </a:spcBef>
              <a:spcAft>
                <a:spcPts val="0"/>
              </a:spcAft>
              <a:buNone/>
            </a:pPr>
            <a:r>
              <a:rPr lang="en"/>
              <a:t>Complicated - a lot of moving parts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358c69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358c69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powerful &amp; easy to use, many git libraries</a:t>
            </a:r>
            <a:endParaRPr/>
          </a:p>
          <a:p>
            <a:pPr indent="0" lvl="0" marL="0" rtl="0" algn="l">
              <a:spcBef>
                <a:spcPts val="0"/>
              </a:spcBef>
              <a:spcAft>
                <a:spcPts val="0"/>
              </a:spcAft>
              <a:buNone/>
            </a:pPr>
            <a:r>
              <a:rPr lang="en"/>
              <a:t>Github has tons of projects to work w</a:t>
            </a:r>
            <a:endParaRPr/>
          </a:p>
          <a:p>
            <a:pPr indent="0" lvl="0" marL="0" rtl="0" algn="l">
              <a:spcBef>
                <a:spcPts val="0"/>
              </a:spcBef>
              <a:spcAft>
                <a:spcPts val="0"/>
              </a:spcAft>
              <a:buNone/>
            </a:pPr>
            <a:r>
              <a:rPr lang="en"/>
              <a:t>Collecting &amp; </a:t>
            </a:r>
            <a:r>
              <a:rPr lang="en"/>
              <a:t>parsing had some problems - had to create our own functions</a:t>
            </a:r>
            <a:endParaRPr/>
          </a:p>
          <a:p>
            <a:pPr indent="0" lvl="0" marL="0" rtl="0" algn="l">
              <a:spcBef>
                <a:spcPts val="0"/>
              </a:spcBef>
              <a:spcAft>
                <a:spcPts val="0"/>
              </a:spcAft>
              <a:buNone/>
            </a:pPr>
            <a:r>
              <a:rPr lang="en"/>
              <a:t>Once everything was integrated, had to test whole project - good &amp; bad</a:t>
            </a:r>
            <a:endParaRPr/>
          </a:p>
          <a:p>
            <a:pPr indent="0" lvl="0" marL="0" rtl="0" algn="l">
              <a:spcBef>
                <a:spcPts val="0"/>
              </a:spcBef>
              <a:spcAft>
                <a:spcPts val="0"/>
              </a:spcAft>
              <a:buNone/>
            </a:pPr>
            <a:r>
              <a:rPr lang="en"/>
              <a:t>Note that Elaine’s project worked well because they had great internal data sets - something that we don’t have</a:t>
            </a:r>
            <a:endParaRPr/>
          </a:p>
          <a:p>
            <a:pPr indent="-298450" lvl="0" marL="457200" rtl="0" algn="l">
              <a:spcBef>
                <a:spcPts val="0"/>
              </a:spcBef>
              <a:spcAft>
                <a:spcPts val="0"/>
              </a:spcAft>
              <a:buSzPts val="1100"/>
              <a:buChar char="-"/>
            </a:pPr>
            <a:r>
              <a:rPr lang="en"/>
              <a:t>Tools should alleviate this</a:t>
            </a:r>
            <a:endParaRPr/>
          </a:p>
          <a:p>
            <a:pPr indent="-298450" lvl="0" marL="457200" rtl="0" algn="l">
              <a:spcBef>
                <a:spcPts val="0"/>
              </a:spcBef>
              <a:spcAft>
                <a:spcPts val="0"/>
              </a:spcAft>
              <a:buSzPts val="1100"/>
              <a:buChar char="-"/>
            </a:pPr>
            <a:r>
              <a:rPr lang="en"/>
              <a:t>They had a dedicated team &amp; could actually talk to developers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012ab9949_7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012ab9949_7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f173b0f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ff173b0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02c2e02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02c2e02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be4e495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e4e495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02c2e02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02c2e02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b9e41c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b9e41c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f173b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f173b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012ab994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012ab994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012ab9949_7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012ab9949_7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012ab9949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012ab9949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012ab994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012ab994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be1eb61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be1eb61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012ab994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012ab994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012ab9949_7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012ab9949_7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Baran?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ff173b0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ff173b0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bdd84d5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bdd84d5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012ab9949_7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012ab9949_7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12ab9949_7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12ab9949_7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difference between a fault and a </a:t>
            </a:r>
            <a:r>
              <a:rPr lang="en"/>
              <a:t>vulnerability</a:t>
            </a:r>
            <a:r>
              <a:rPr lang="en"/>
              <a:t> </a:t>
            </a:r>
            <a:endParaRPr/>
          </a:p>
          <a:p>
            <a:pPr indent="0" lvl="0" marL="0" rtl="0" algn="l">
              <a:spcBef>
                <a:spcPts val="0"/>
              </a:spcBef>
              <a:spcAft>
                <a:spcPts val="0"/>
              </a:spcAft>
              <a:buNone/>
            </a:pPr>
            <a:r>
              <a:rPr lang="en"/>
              <a:t>A vulnerability is a fault that can be exploited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bdd84d5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dd84d5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012ab9949_7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012ab9949_7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ff3375d5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ff3375d5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012ab9949_7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012ab9949_7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012ab9949_7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012ab9949_7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012ab9949_7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012ab9949_7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ff173b0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ff173b0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ff173b0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ff173b0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ff173b0f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ff173b0f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be1eb610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be1eb610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be1eb6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e1eb6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difference between a fault and a vulnerability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355db01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355db01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be1eb610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be1eb610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 parameters</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be1eb610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be1eb610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e1eb61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e1eb61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 it up at the end, “these are the kind of things our model will predict since it is what they will be trained to find”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ff3375d5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f3375d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successful, software eng more secure by reduce vulns, improve dev cycle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012ab9949_7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012ab9949_7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 including location</a:t>
            </a:r>
            <a:endParaRPr/>
          </a:p>
          <a:p>
            <a:pPr indent="0" lvl="0" marL="0" rtl="0" algn="l">
              <a:spcBef>
                <a:spcPts val="0"/>
              </a:spcBef>
              <a:spcAft>
                <a:spcPts val="0"/>
              </a:spcAft>
              <a:buNone/>
            </a:pPr>
            <a:r>
              <a:rPr lang="en"/>
              <a:t>3 - automated</a:t>
            </a:r>
            <a:endParaRPr/>
          </a:p>
          <a:p>
            <a:pPr indent="0" lvl="0" marL="0" rtl="0" algn="l">
              <a:spcBef>
                <a:spcPts val="0"/>
              </a:spcBef>
              <a:spcAft>
                <a:spcPts val="0"/>
              </a:spcAft>
              <a:buNone/>
            </a:pPr>
            <a:r>
              <a:rPr lang="en"/>
              <a:t>4 - supplement code review process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12ab9949_7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012ab9949_7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Predicting Security Vulnerabilities</a:t>
            </a:r>
            <a:endParaRPr sz="3600"/>
          </a:p>
          <a:p>
            <a:pPr indent="0" lvl="0" marL="0" rtl="0" algn="l">
              <a:spcBef>
                <a:spcPts val="0"/>
              </a:spcBef>
              <a:spcAft>
                <a:spcPts val="0"/>
              </a:spcAft>
              <a:buNone/>
            </a:pPr>
            <a:r>
              <a:rPr lang="en" sz="2400"/>
              <a:t>Group 8</a:t>
            </a:r>
            <a:endParaRPr sz="2400"/>
          </a:p>
        </p:txBody>
      </p:sp>
      <p:sp>
        <p:nvSpPr>
          <p:cNvPr id="87" name="Google Shape;87;p13"/>
          <p:cNvSpPr txBox="1"/>
          <p:nvPr>
            <p:ph idx="1" type="subTitle"/>
          </p:nvPr>
        </p:nvSpPr>
        <p:spPr>
          <a:xfrm>
            <a:off x="729450" y="2571750"/>
            <a:ext cx="7688100" cy="21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Baran Barut</a:t>
            </a:r>
            <a:endParaRPr/>
          </a:p>
          <a:p>
            <a:pPr indent="0" lvl="0" marL="0" rtl="0" algn="l">
              <a:spcBef>
                <a:spcPts val="0"/>
              </a:spcBef>
              <a:spcAft>
                <a:spcPts val="0"/>
              </a:spcAft>
              <a:buNone/>
            </a:pPr>
            <a:r>
              <a:rPr lang="en"/>
              <a:t>Michael Harris </a:t>
            </a:r>
            <a:endParaRPr/>
          </a:p>
          <a:p>
            <a:pPr indent="0" lvl="0" marL="0" rtl="0" algn="l">
              <a:spcBef>
                <a:spcPts val="0"/>
              </a:spcBef>
              <a:spcAft>
                <a:spcPts val="0"/>
              </a:spcAft>
              <a:buNone/>
            </a:pPr>
            <a:r>
              <a:rPr lang="en"/>
              <a:t>Curtis Helsel </a:t>
            </a:r>
            <a:endParaRPr/>
          </a:p>
          <a:p>
            <a:pPr indent="0" lvl="0" marL="0" rtl="0" algn="l">
              <a:spcBef>
                <a:spcPts val="0"/>
              </a:spcBef>
              <a:spcAft>
                <a:spcPts val="0"/>
              </a:spcAft>
              <a:buNone/>
            </a:pPr>
            <a:r>
              <a:rPr lang="en"/>
              <a:t>Kyle Reid </a:t>
            </a:r>
            <a:endParaRPr/>
          </a:p>
          <a:p>
            <a:pPr indent="0" lvl="0" marL="0" rtl="0" algn="l">
              <a:spcBef>
                <a:spcPts val="0"/>
              </a:spcBef>
              <a:spcAft>
                <a:spcPts val="0"/>
              </a:spcAft>
              <a:buNone/>
            </a:pPr>
            <a:r>
              <a:rPr lang="en"/>
              <a:t>Thomas Serrano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Advisor: Dr. Paul Gazzillo </a:t>
            </a:r>
            <a:endParaRPr/>
          </a:p>
          <a:p>
            <a:pPr indent="0" lvl="0" marL="0" rtl="0" algn="l">
              <a:spcBef>
                <a:spcPts val="0"/>
              </a:spcBef>
              <a:spcAft>
                <a:spcPts val="0"/>
              </a:spcAft>
              <a:buNone/>
            </a:pPr>
            <a:r>
              <a:rPr lang="en"/>
              <a:t>Contributor: Dr. Elaine Weyuker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132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Work</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Predicting the Location and Number of Faults in Large Software Systems:</a:t>
            </a:r>
            <a:endParaRPr/>
          </a:p>
          <a:p>
            <a:pPr indent="-298450" lvl="1" marL="914400" rtl="0" algn="l">
              <a:spcBef>
                <a:spcPts val="0"/>
              </a:spcBef>
              <a:spcAft>
                <a:spcPts val="0"/>
              </a:spcAft>
              <a:buSzPts val="1100"/>
              <a:buChar char="○"/>
            </a:pPr>
            <a:r>
              <a:rPr lang="en"/>
              <a:t>Thomas J. Ostrand, Elaine J. Weyuker, and Robert M. Bell</a:t>
            </a:r>
            <a:endParaRPr/>
          </a:p>
          <a:p>
            <a:pPr indent="-311150" lvl="0" marL="457200" rtl="0" algn="l">
              <a:spcBef>
                <a:spcPts val="0"/>
              </a:spcBef>
              <a:spcAft>
                <a:spcPts val="0"/>
              </a:spcAft>
              <a:buSzPts val="1300"/>
              <a:buChar char="●"/>
            </a:pPr>
            <a:r>
              <a:rPr lang="en"/>
              <a:t>Negative binomial regression model that predicts the number of faults in a file</a:t>
            </a:r>
            <a:endParaRPr/>
          </a:p>
          <a:p>
            <a:pPr indent="-311150" lvl="0" marL="457200" rtl="0" algn="l">
              <a:spcBef>
                <a:spcPts val="0"/>
              </a:spcBef>
              <a:spcAft>
                <a:spcPts val="0"/>
              </a:spcAft>
              <a:buSzPts val="1300"/>
              <a:buChar char="●"/>
            </a:pPr>
            <a:r>
              <a:rPr lang="en"/>
              <a:t>Predictions based on code faults and modification history of previous releases</a:t>
            </a:r>
            <a:endParaRPr/>
          </a:p>
          <a:p>
            <a:pPr indent="-311150" lvl="0" marL="457200" rtl="0" algn="l">
              <a:spcBef>
                <a:spcPts val="0"/>
              </a:spcBef>
              <a:spcAft>
                <a:spcPts val="0"/>
              </a:spcAft>
              <a:buSzPts val="1300"/>
              <a:buChar char="●"/>
            </a:pPr>
            <a:r>
              <a:rPr lang="en"/>
              <a:t>Applied to 2 large industrial systems at AT&amp;T:</a:t>
            </a:r>
            <a:endParaRPr/>
          </a:p>
          <a:p>
            <a:pPr indent="-298450" lvl="1" marL="914400" rtl="0" algn="l">
              <a:spcBef>
                <a:spcPts val="0"/>
              </a:spcBef>
              <a:spcAft>
                <a:spcPts val="0"/>
              </a:spcAft>
              <a:buSzPts val="1100"/>
              <a:buChar char="○"/>
            </a:pPr>
            <a:r>
              <a:rPr lang="en"/>
              <a:t>The top 20% of predicted problematic files contained between 71% and 92% of the faults that were actually detected, with the overall average being 83%</a:t>
            </a:r>
            <a:endParaRPr/>
          </a:p>
          <a:p>
            <a:pPr indent="-311150" lvl="0" marL="457200" rtl="0" algn="l">
              <a:spcBef>
                <a:spcPts val="0"/>
              </a:spcBef>
              <a:spcAft>
                <a:spcPts val="0"/>
              </a:spcAft>
              <a:buSzPts val="1300"/>
              <a:buChar char="●"/>
            </a:pPr>
            <a:r>
              <a:rPr lang="en"/>
              <a:t>Showed it is possible to predict faults with intensive efforts to map faults with metadata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Project Specifications</a:t>
            </a:r>
            <a:endParaRPr/>
          </a:p>
        </p:txBody>
      </p:sp>
      <p:sp>
        <p:nvSpPr>
          <p:cNvPr id="148" name="Google Shape;148;p23"/>
          <p:cNvSpPr txBox="1"/>
          <p:nvPr>
            <p:ph idx="1" type="body"/>
          </p:nvPr>
        </p:nvSpPr>
        <p:spPr>
          <a:xfrm>
            <a:off x="729450" y="2078875"/>
            <a:ext cx="7688700" cy="281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Application:</a:t>
            </a:r>
            <a:endParaRPr/>
          </a:p>
          <a:p>
            <a:pPr indent="-298450" lvl="1" marL="914400" rtl="0" algn="l">
              <a:spcBef>
                <a:spcPts val="0"/>
              </a:spcBef>
              <a:spcAft>
                <a:spcPts val="0"/>
              </a:spcAft>
              <a:buSzPts val="1100"/>
              <a:buChar char="○"/>
            </a:pPr>
            <a:r>
              <a:rPr lang="en"/>
              <a:t>Ease of use</a:t>
            </a:r>
            <a:endParaRPr/>
          </a:p>
          <a:p>
            <a:pPr indent="-298450" lvl="1" marL="914400" rtl="0" algn="l">
              <a:spcBef>
                <a:spcPts val="0"/>
              </a:spcBef>
              <a:spcAft>
                <a:spcPts val="0"/>
              </a:spcAft>
              <a:buSzPts val="1100"/>
              <a:buChar char="○"/>
            </a:pPr>
            <a:r>
              <a:rPr lang="en"/>
              <a:t>Show where issues lie in repo</a:t>
            </a:r>
            <a:endParaRPr/>
          </a:p>
          <a:p>
            <a:pPr indent="-298450" lvl="1" marL="914400" rtl="0" algn="l">
              <a:spcBef>
                <a:spcPts val="0"/>
              </a:spcBef>
              <a:spcAft>
                <a:spcPts val="0"/>
              </a:spcAft>
              <a:buSzPts val="1100"/>
              <a:buChar char="○"/>
            </a:pPr>
            <a:r>
              <a:rPr lang="en"/>
              <a:t>Display informative analytics to end user</a:t>
            </a:r>
            <a:endParaRPr/>
          </a:p>
          <a:p>
            <a:pPr indent="-311150" lvl="0" marL="457200" rtl="0" algn="l">
              <a:spcBef>
                <a:spcPts val="0"/>
              </a:spcBef>
              <a:spcAft>
                <a:spcPts val="0"/>
              </a:spcAft>
              <a:buSzPts val="1300"/>
              <a:buChar char="●"/>
            </a:pPr>
            <a:r>
              <a:rPr lang="en"/>
              <a:t>Data Scraping and Parsing:</a:t>
            </a:r>
            <a:endParaRPr/>
          </a:p>
          <a:p>
            <a:pPr indent="-298450" lvl="1" marL="914400" rtl="0" algn="l">
              <a:spcBef>
                <a:spcPts val="0"/>
              </a:spcBef>
              <a:spcAft>
                <a:spcPts val="0"/>
              </a:spcAft>
              <a:buSzPts val="1100"/>
              <a:buChar char="○"/>
            </a:pPr>
            <a:r>
              <a:rPr lang="en"/>
              <a:t>Must pull repo metrics from GitHub</a:t>
            </a:r>
            <a:endParaRPr/>
          </a:p>
          <a:p>
            <a:pPr indent="-298450" lvl="1" marL="914400" rtl="0" algn="l">
              <a:spcBef>
                <a:spcPts val="0"/>
              </a:spcBef>
              <a:spcAft>
                <a:spcPts val="0"/>
              </a:spcAft>
              <a:buSzPts val="1100"/>
              <a:buChar char="○"/>
            </a:pPr>
            <a:r>
              <a:rPr lang="en"/>
              <a:t>Parse commit log, local file structure for faults</a:t>
            </a:r>
            <a:endParaRPr/>
          </a:p>
          <a:p>
            <a:pPr indent="-311150" lvl="0" marL="457200" rtl="0" algn="l">
              <a:spcBef>
                <a:spcPts val="0"/>
              </a:spcBef>
              <a:spcAft>
                <a:spcPts val="0"/>
              </a:spcAft>
              <a:buSzPts val="1300"/>
              <a:buChar char="●"/>
            </a:pPr>
            <a:r>
              <a:rPr lang="en"/>
              <a:t>Machine Learning:</a:t>
            </a:r>
            <a:endParaRPr/>
          </a:p>
          <a:p>
            <a:pPr indent="-298450" lvl="1" marL="914400" rtl="0" algn="l">
              <a:spcBef>
                <a:spcPts val="0"/>
              </a:spcBef>
              <a:spcAft>
                <a:spcPts val="0"/>
              </a:spcAft>
              <a:buSzPts val="1100"/>
              <a:buChar char="○"/>
            </a:pPr>
            <a:r>
              <a:rPr lang="en"/>
              <a:t>Make accurate predictions based on features</a:t>
            </a:r>
            <a:endParaRPr/>
          </a:p>
          <a:p>
            <a:pPr indent="-298450" lvl="1" marL="914400" rtl="0" algn="l">
              <a:spcBef>
                <a:spcPts val="0"/>
              </a:spcBef>
              <a:spcAft>
                <a:spcPts val="0"/>
              </a:spcAft>
              <a:buSzPts val="1100"/>
              <a:buChar char="○"/>
            </a:pPr>
            <a:r>
              <a:rPr lang="en"/>
              <a:t>Evaluate features to determine effectiveness of data fields</a:t>
            </a:r>
            <a:endParaRPr/>
          </a:p>
          <a:p>
            <a:pPr indent="-311150" lvl="0" marL="457200" rtl="0" algn="l">
              <a:spcBef>
                <a:spcPts val="0"/>
              </a:spcBef>
              <a:spcAft>
                <a:spcPts val="0"/>
              </a:spcAft>
              <a:buSzPts val="1300"/>
              <a:buChar char="●"/>
            </a:pPr>
            <a:r>
              <a:rPr lang="en"/>
              <a:t>Backend:</a:t>
            </a:r>
            <a:endParaRPr/>
          </a:p>
          <a:p>
            <a:pPr indent="-298450" lvl="1" marL="914400" rtl="0" algn="l">
              <a:spcBef>
                <a:spcPts val="0"/>
              </a:spcBef>
              <a:spcAft>
                <a:spcPts val="0"/>
              </a:spcAft>
              <a:buSzPts val="1100"/>
              <a:buChar char="○"/>
            </a:pPr>
            <a:r>
              <a:rPr lang="en"/>
              <a:t>Host data, modeling tools and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Refinement (Iterations)</a:t>
            </a:r>
            <a:endParaRPr/>
          </a:p>
        </p:txBody>
      </p:sp>
      <p:sp>
        <p:nvSpPr>
          <p:cNvPr id="154" name="Google Shape;154;p24"/>
          <p:cNvSpPr txBox="1"/>
          <p:nvPr>
            <p:ph idx="1" type="body"/>
          </p:nvPr>
        </p:nvSpPr>
        <p:spPr>
          <a:xfrm>
            <a:off x="729450" y="2078875"/>
            <a:ext cx="7688700" cy="281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Searching git logs for bug-specific keywords like ‘bug’, ‘security fault’, ‘CVE’</a:t>
            </a:r>
            <a:endParaRPr/>
          </a:p>
          <a:p>
            <a:pPr indent="-298450" lvl="1" marL="914400" rtl="0" algn="l">
              <a:spcBef>
                <a:spcPts val="0"/>
              </a:spcBef>
              <a:spcAft>
                <a:spcPts val="0"/>
              </a:spcAft>
              <a:buSzPts val="1100"/>
              <a:buAutoNum type="alphaLcPeriod"/>
            </a:pPr>
            <a:r>
              <a:rPr lang="en"/>
              <a:t>Data pulled in was irrelevant, faults were rare and did not reflect actual bugs</a:t>
            </a:r>
            <a:endParaRPr/>
          </a:p>
          <a:p>
            <a:pPr indent="-298450" lvl="1" marL="914400" rtl="0" algn="l">
              <a:spcBef>
                <a:spcPts val="0"/>
              </a:spcBef>
              <a:spcAft>
                <a:spcPts val="0"/>
              </a:spcAft>
              <a:buSzPts val="1100"/>
              <a:buAutoNum type="alphaLcPeriod"/>
            </a:pPr>
            <a:r>
              <a:rPr lang="en"/>
              <a:t>Commit messages were not related to security faults</a:t>
            </a:r>
            <a:endParaRPr/>
          </a:p>
          <a:p>
            <a:pPr indent="-298450" lvl="1" marL="914400" rtl="0" algn="l">
              <a:spcBef>
                <a:spcPts val="0"/>
              </a:spcBef>
              <a:spcAft>
                <a:spcPts val="0"/>
              </a:spcAft>
              <a:buSzPts val="1100"/>
              <a:buAutoNum type="alphaLcPeriod"/>
            </a:pPr>
            <a:r>
              <a:rPr lang="en"/>
              <a:t>False accuracy due to skewed model data which was unable to make accurate </a:t>
            </a:r>
            <a:r>
              <a:rPr lang="en"/>
              <a:t>predictions</a:t>
            </a:r>
            <a:endParaRPr/>
          </a:p>
          <a:p>
            <a:pPr indent="-311150" lvl="0" marL="457200" rtl="0" algn="l">
              <a:spcBef>
                <a:spcPts val="0"/>
              </a:spcBef>
              <a:spcAft>
                <a:spcPts val="0"/>
              </a:spcAft>
              <a:buSzPts val="1300"/>
              <a:buAutoNum type="arabicPeriod"/>
            </a:pPr>
            <a:r>
              <a:rPr lang="en"/>
              <a:t>Considered CVE Database as potential candidate for solid data</a:t>
            </a:r>
            <a:r>
              <a:rPr lang="en"/>
              <a:t>, dual path intake pipeline</a:t>
            </a:r>
            <a:endParaRPr/>
          </a:p>
          <a:p>
            <a:pPr indent="-298450" lvl="1" marL="914400" rtl="0" algn="l">
              <a:spcBef>
                <a:spcPts val="0"/>
              </a:spcBef>
              <a:spcAft>
                <a:spcPts val="0"/>
              </a:spcAft>
              <a:buSzPts val="1100"/>
              <a:buAutoNum type="alphaLcPeriod"/>
            </a:pPr>
            <a:r>
              <a:rPr lang="en"/>
              <a:t>Due to non-representative repo fields, accuracy was no better than a coin flip across different architectures</a:t>
            </a:r>
            <a:endParaRPr/>
          </a:p>
          <a:p>
            <a:pPr indent="-298450" lvl="1" marL="914400" rtl="0" algn="l">
              <a:spcBef>
                <a:spcPts val="0"/>
              </a:spcBef>
              <a:spcAft>
                <a:spcPts val="0"/>
              </a:spcAft>
              <a:buSzPts val="1100"/>
              <a:buAutoNum type="alphaLcPeriod"/>
            </a:pPr>
            <a:r>
              <a:rPr lang="en"/>
              <a:t>Decision made to move forward without repo fields as it increases model accuracy </a:t>
            </a:r>
            <a:endParaRPr/>
          </a:p>
          <a:p>
            <a:pPr indent="-298450" lvl="1" marL="914400" rtl="0" algn="l">
              <a:spcBef>
                <a:spcPts val="0"/>
              </a:spcBef>
              <a:spcAft>
                <a:spcPts val="0"/>
              </a:spcAft>
              <a:buSzPts val="1100"/>
              <a:buAutoNum type="alphaLcPeriod"/>
            </a:pPr>
            <a:r>
              <a:rPr lang="en"/>
              <a:t>Matches problematic files with ‘good’ files to prevent data skew</a:t>
            </a:r>
            <a:endParaRPr/>
          </a:p>
          <a:p>
            <a:pPr indent="-311150" lvl="0" marL="457200" rtl="0" algn="l">
              <a:spcBef>
                <a:spcPts val="0"/>
              </a:spcBef>
              <a:spcAft>
                <a:spcPts val="0"/>
              </a:spcAft>
              <a:buSzPts val="1300"/>
              <a:buAutoNum type="arabicPeriod"/>
            </a:pPr>
            <a:r>
              <a:rPr lang="en"/>
              <a:t>File-related features from repos within CVE database</a:t>
            </a:r>
            <a:endParaRPr/>
          </a:p>
          <a:p>
            <a:pPr indent="-298450" lvl="1" marL="914400" rtl="0" algn="l">
              <a:spcBef>
                <a:spcPts val="0"/>
              </a:spcBef>
              <a:spcAft>
                <a:spcPts val="0"/>
              </a:spcAft>
              <a:buSzPts val="1100"/>
              <a:buAutoNum type="alphaLcPeriod"/>
            </a:pPr>
            <a:r>
              <a:rPr lang="en"/>
              <a:t>Additional data features developed in the hopes of further improving accuracy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Dual-Path Data Intake Diagram</a:t>
            </a:r>
            <a:endParaRPr/>
          </a:p>
        </p:txBody>
      </p:sp>
      <p:pic>
        <p:nvPicPr>
          <p:cNvPr id="160" name="Google Shape;160;p25"/>
          <p:cNvPicPr preferRelativeResize="0"/>
          <p:nvPr/>
        </p:nvPicPr>
        <p:blipFill>
          <a:blip r:embed="rId3">
            <a:alphaModFix/>
          </a:blip>
          <a:stretch>
            <a:fillRect/>
          </a:stretch>
        </p:blipFill>
        <p:spPr>
          <a:xfrm>
            <a:off x="6189189" y="1105575"/>
            <a:ext cx="2503910" cy="3707975"/>
          </a:xfrm>
          <a:prstGeom prst="rect">
            <a:avLst/>
          </a:prstGeom>
          <a:noFill/>
          <a:ln>
            <a:noFill/>
          </a:ln>
        </p:spPr>
      </p:pic>
      <p:sp>
        <p:nvSpPr>
          <p:cNvPr id="161" name="Google Shape;161;p25"/>
          <p:cNvSpPr txBox="1"/>
          <p:nvPr>
            <p:ph idx="1" type="body"/>
          </p:nvPr>
        </p:nvSpPr>
        <p:spPr>
          <a:xfrm>
            <a:off x="729450" y="2078875"/>
            <a:ext cx="5165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CVE database is parsed for problematic commits</a:t>
            </a:r>
            <a:endParaRPr/>
          </a:p>
          <a:p>
            <a:pPr indent="-311150" lvl="0" marL="457200" rtl="0" algn="l">
              <a:spcBef>
                <a:spcPts val="0"/>
              </a:spcBef>
              <a:spcAft>
                <a:spcPts val="0"/>
              </a:spcAft>
              <a:buSzPts val="1300"/>
              <a:buChar char="●"/>
            </a:pPr>
            <a:r>
              <a:rPr lang="en"/>
              <a:t>Only commits with a single problematic file are examined</a:t>
            </a:r>
            <a:endParaRPr/>
          </a:p>
          <a:p>
            <a:pPr indent="-311150" lvl="0" marL="457200" rtl="0" algn="l">
              <a:spcBef>
                <a:spcPts val="0"/>
              </a:spcBef>
              <a:spcAft>
                <a:spcPts val="0"/>
              </a:spcAft>
              <a:buSzPts val="1300"/>
              <a:buChar char="●"/>
            </a:pPr>
            <a:r>
              <a:rPr lang="en"/>
              <a:t>Problematic files are matched with good files</a:t>
            </a:r>
            <a:endParaRPr/>
          </a:p>
          <a:p>
            <a:pPr indent="-298450" lvl="1" marL="914400" rtl="0" algn="l">
              <a:spcBef>
                <a:spcPts val="0"/>
              </a:spcBef>
              <a:spcAft>
                <a:spcPts val="0"/>
              </a:spcAft>
              <a:buSzPts val="1100"/>
              <a:buChar char="○"/>
            </a:pPr>
            <a:r>
              <a:rPr lang="en"/>
              <a:t>Keeps data representative</a:t>
            </a:r>
            <a:endParaRPr/>
          </a:p>
          <a:p>
            <a:pPr indent="-298450" lvl="1" marL="914400" rtl="0" algn="l">
              <a:spcBef>
                <a:spcPts val="0"/>
              </a:spcBef>
              <a:spcAft>
                <a:spcPts val="0"/>
              </a:spcAft>
              <a:buSzPts val="1100"/>
              <a:buChar char="○"/>
            </a:pPr>
            <a:r>
              <a:rPr lang="en"/>
              <a:t>Model knows what a ‘bad’ and a ‘good’ file look like in equal measures</a:t>
            </a:r>
            <a:endParaRPr/>
          </a:p>
          <a:p>
            <a:pPr indent="-298450" lvl="1" marL="914400" rtl="0" algn="l">
              <a:spcBef>
                <a:spcPts val="0"/>
              </a:spcBef>
              <a:spcAft>
                <a:spcPts val="0"/>
              </a:spcAft>
              <a:buSzPts val="1100"/>
              <a:buChar char="○"/>
            </a:pPr>
            <a:r>
              <a:rPr lang="en"/>
              <a:t>Prevents model from estimating accuracy of not having a fault</a:t>
            </a:r>
            <a:endParaRPr/>
          </a:p>
          <a:p>
            <a:pPr indent="-298450" lvl="2" marL="1371600" rtl="0" algn="l">
              <a:spcBef>
                <a:spcPts val="0"/>
              </a:spcBef>
              <a:spcAft>
                <a:spcPts val="0"/>
              </a:spcAft>
              <a:buSzPts val="1100"/>
              <a:buChar char="■"/>
            </a:pPr>
            <a:r>
              <a:rPr lang="en"/>
              <a:t>Non-fault files much more common, would skew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Flow Diagram</a:t>
            </a:r>
            <a:endParaRPr/>
          </a:p>
        </p:txBody>
      </p:sp>
      <p:pic>
        <p:nvPicPr>
          <p:cNvPr id="167" name="Google Shape;167;p26"/>
          <p:cNvPicPr preferRelativeResize="0"/>
          <p:nvPr/>
        </p:nvPicPr>
        <p:blipFill>
          <a:blip r:embed="rId3">
            <a:alphaModFix/>
          </a:blip>
          <a:stretch>
            <a:fillRect/>
          </a:stretch>
        </p:blipFill>
        <p:spPr>
          <a:xfrm>
            <a:off x="2635700" y="1853850"/>
            <a:ext cx="3876200" cy="3182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Technologies</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Source:</a:t>
            </a:r>
            <a:endParaRPr/>
          </a:p>
          <a:p>
            <a:pPr indent="-298450" lvl="1" marL="914400" rtl="0" algn="l">
              <a:spcBef>
                <a:spcPts val="0"/>
              </a:spcBef>
              <a:spcAft>
                <a:spcPts val="0"/>
              </a:spcAft>
              <a:buSzPts val="1100"/>
              <a:buChar char="○"/>
            </a:pPr>
            <a:r>
              <a:rPr lang="en"/>
              <a:t>GitHub</a:t>
            </a:r>
            <a:endParaRPr/>
          </a:p>
          <a:p>
            <a:pPr indent="-298450" lvl="1" marL="914400" rtl="0" algn="l">
              <a:spcBef>
                <a:spcPts val="0"/>
              </a:spcBef>
              <a:spcAft>
                <a:spcPts val="0"/>
              </a:spcAft>
              <a:buSzPts val="1100"/>
              <a:buChar char="○"/>
            </a:pPr>
            <a:r>
              <a:rPr lang="en"/>
              <a:t>CVE Database</a:t>
            </a:r>
            <a:endParaRPr/>
          </a:p>
          <a:p>
            <a:pPr indent="-311150" lvl="0" marL="457200" rtl="0" algn="l">
              <a:spcBef>
                <a:spcPts val="0"/>
              </a:spcBef>
              <a:spcAft>
                <a:spcPts val="0"/>
              </a:spcAft>
              <a:buSzPts val="1300"/>
              <a:buChar char="●"/>
            </a:pPr>
            <a:r>
              <a:rPr lang="en"/>
              <a:t>Programming Language:</a:t>
            </a:r>
            <a:endParaRPr/>
          </a:p>
          <a:p>
            <a:pPr indent="-298450" lvl="1" marL="914400" rtl="0" algn="l">
              <a:spcBef>
                <a:spcPts val="0"/>
              </a:spcBef>
              <a:spcAft>
                <a:spcPts val="0"/>
              </a:spcAft>
              <a:buSzPts val="1100"/>
              <a:buChar char="○"/>
            </a:pPr>
            <a:r>
              <a:rPr lang="en"/>
              <a:t>Python (v3.7)</a:t>
            </a:r>
            <a:endParaRPr/>
          </a:p>
          <a:p>
            <a:pPr indent="-311150" lvl="0" marL="457200" rtl="0" algn="l">
              <a:spcBef>
                <a:spcPts val="0"/>
              </a:spcBef>
              <a:spcAft>
                <a:spcPts val="0"/>
              </a:spcAft>
              <a:buSzPts val="1300"/>
              <a:buChar char="●"/>
            </a:pPr>
            <a:r>
              <a:rPr lang="en"/>
              <a:t>Libraries Used:</a:t>
            </a:r>
            <a:endParaRPr/>
          </a:p>
          <a:p>
            <a:pPr indent="-298450" lvl="1" marL="914400" rtl="0" algn="l">
              <a:spcBef>
                <a:spcPts val="0"/>
              </a:spcBef>
              <a:spcAft>
                <a:spcPts val="0"/>
              </a:spcAft>
              <a:buSzPts val="1100"/>
              <a:buChar char="○"/>
            </a:pPr>
            <a:r>
              <a:rPr lang="en"/>
              <a:t>PyGitHub</a:t>
            </a:r>
            <a:endParaRPr/>
          </a:p>
          <a:p>
            <a:pPr indent="-298450" lvl="1" marL="914400" rtl="0" algn="l">
              <a:spcBef>
                <a:spcPts val="0"/>
              </a:spcBef>
              <a:spcAft>
                <a:spcPts val="0"/>
              </a:spcAft>
              <a:buSzPts val="1100"/>
              <a:buChar char="○"/>
            </a:pPr>
            <a:r>
              <a:rPr lang="en"/>
              <a:t>GitPython</a:t>
            </a:r>
            <a:endParaRPr/>
          </a:p>
          <a:p>
            <a:pPr indent="-298450" lvl="1" marL="914400" rtl="0" algn="l">
              <a:spcBef>
                <a:spcPts val="0"/>
              </a:spcBef>
              <a:spcAft>
                <a:spcPts val="0"/>
              </a:spcAft>
              <a:buSzPts val="1100"/>
              <a:buChar char="○"/>
            </a:pPr>
            <a:r>
              <a:rPr lang="en"/>
              <a:t>OS</a:t>
            </a:r>
            <a:endParaRPr/>
          </a:p>
          <a:p>
            <a:pPr indent="-298450" lvl="1" marL="914400" rtl="0" algn="l">
              <a:spcBef>
                <a:spcPts val="0"/>
              </a:spcBef>
              <a:spcAft>
                <a:spcPts val="0"/>
              </a:spcAft>
              <a:buSzPts val="1100"/>
              <a:buChar char="○"/>
            </a:pPr>
            <a:r>
              <a:rPr lang="en"/>
              <a:t>MySQL.Connector</a:t>
            </a:r>
            <a:endParaRPr/>
          </a:p>
          <a:p>
            <a:pPr indent="-311150" lvl="0" marL="457200" rtl="0" algn="l">
              <a:spcBef>
                <a:spcPts val="0"/>
              </a:spcBef>
              <a:spcAft>
                <a:spcPts val="0"/>
              </a:spcAft>
              <a:buSzPts val="1300"/>
              <a:buChar char="●"/>
            </a:pPr>
            <a:r>
              <a:rPr lang="en"/>
              <a:t>Integrated Development Environment (IDE):</a:t>
            </a:r>
            <a:endParaRPr/>
          </a:p>
          <a:p>
            <a:pPr indent="-298450" lvl="1" marL="914400" rtl="0" algn="l">
              <a:spcBef>
                <a:spcPts val="0"/>
              </a:spcBef>
              <a:spcAft>
                <a:spcPts val="0"/>
              </a:spcAft>
              <a:buSzPts val="1100"/>
              <a:buChar char="○"/>
            </a:pPr>
            <a:r>
              <a:rPr lang="en"/>
              <a:t>PyCharm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Data</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Easily accessible and holds the commit log history</a:t>
            </a:r>
            <a:endParaRPr sz="1800"/>
          </a:p>
          <a:p>
            <a:pPr indent="-342900" lvl="0" marL="457200" rtl="0" algn="l">
              <a:spcBef>
                <a:spcPts val="0"/>
              </a:spcBef>
              <a:spcAft>
                <a:spcPts val="0"/>
              </a:spcAft>
              <a:buSzPts val="1800"/>
              <a:buChar char="●"/>
            </a:pPr>
            <a:r>
              <a:rPr lang="en" sz="1800"/>
              <a:t>Using Python Libraries: PyGitHub, GitPython</a:t>
            </a:r>
            <a:endParaRPr sz="1800"/>
          </a:p>
          <a:p>
            <a:pPr indent="0" lvl="0" marL="0" rtl="0" algn="l">
              <a:spcBef>
                <a:spcPts val="1600"/>
              </a:spcBef>
              <a:spcAft>
                <a:spcPts val="0"/>
              </a:spcAft>
              <a:buNone/>
            </a:pPr>
            <a:r>
              <a:rPr lang="en" sz="1800" u="sng"/>
              <a:t>Examples</a:t>
            </a:r>
            <a:endParaRPr sz="1800" u="sng"/>
          </a:p>
          <a:p>
            <a:pPr indent="-342900" lvl="0" marL="457200" rtl="0" algn="l">
              <a:spcBef>
                <a:spcPts val="1600"/>
              </a:spcBef>
              <a:spcAft>
                <a:spcPts val="0"/>
              </a:spcAft>
              <a:buSzPts val="1800"/>
              <a:buChar char="●"/>
            </a:pPr>
            <a:r>
              <a:rPr lang="en" sz="1800"/>
              <a:t>Contributors, Stargazers, Forks, Commits, Code Frequencies</a:t>
            </a:r>
            <a:endParaRPr sz="18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Data</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gather more </a:t>
            </a:r>
            <a:r>
              <a:rPr lang="en" sz="1800"/>
              <a:t>precise</a:t>
            </a:r>
            <a:r>
              <a:rPr lang="en" sz="1800"/>
              <a:t> data on projects</a:t>
            </a:r>
            <a:endParaRPr sz="1800"/>
          </a:p>
          <a:p>
            <a:pPr indent="-342900" lvl="0" marL="457200" rtl="0" algn="l">
              <a:spcBef>
                <a:spcPts val="0"/>
              </a:spcBef>
              <a:spcAft>
                <a:spcPts val="0"/>
              </a:spcAft>
              <a:buSzPts val="1800"/>
              <a:buChar char="●"/>
            </a:pPr>
            <a:r>
              <a:rPr lang="en" sz="1800"/>
              <a:t>Using P</a:t>
            </a:r>
            <a:r>
              <a:rPr lang="en" sz="1800"/>
              <a:t>ython’s built-in</a:t>
            </a:r>
            <a:r>
              <a:rPr lang="en" sz="1800"/>
              <a:t> OS library for accessing files and folders</a:t>
            </a:r>
            <a:endParaRPr sz="1800"/>
          </a:p>
          <a:p>
            <a:pPr indent="0" lvl="0" marL="0" rtl="0" algn="l">
              <a:spcBef>
                <a:spcPts val="1600"/>
              </a:spcBef>
              <a:spcAft>
                <a:spcPts val="0"/>
              </a:spcAft>
              <a:buNone/>
            </a:pPr>
            <a:r>
              <a:rPr lang="en" sz="1800" u="sng"/>
              <a:t>Examples:</a:t>
            </a:r>
            <a:endParaRPr sz="1800" u="sng"/>
          </a:p>
          <a:p>
            <a:pPr indent="-342900" lvl="0" marL="457200" rtl="0" algn="l">
              <a:spcBef>
                <a:spcPts val="1600"/>
              </a:spcBef>
              <a:spcAft>
                <a:spcPts val="0"/>
              </a:spcAft>
              <a:buSzPts val="1800"/>
              <a:buChar char="●"/>
            </a:pPr>
            <a:r>
              <a:rPr lang="en" sz="1800"/>
              <a:t>Line Count, Number of Indents, Number of Subdirectories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Process</a:t>
            </a:r>
            <a:endParaRPr/>
          </a:p>
        </p:txBody>
      </p:sp>
      <p:sp>
        <p:nvSpPr>
          <p:cNvPr id="196" name="Google Shape;196;p31"/>
          <p:cNvSpPr txBox="1"/>
          <p:nvPr>
            <p:ph idx="1" type="body"/>
          </p:nvPr>
        </p:nvSpPr>
        <p:spPr>
          <a:xfrm>
            <a:off x="721225" y="2781725"/>
            <a:ext cx="3417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Parser:</a:t>
            </a:r>
            <a:endParaRPr/>
          </a:p>
          <a:p>
            <a:pPr indent="-298450" lvl="1" marL="914400" rtl="0" algn="l">
              <a:spcBef>
                <a:spcPts val="0"/>
              </a:spcBef>
              <a:spcAft>
                <a:spcPts val="0"/>
              </a:spcAft>
              <a:buSzPts val="1100"/>
              <a:buChar char="○"/>
            </a:pPr>
            <a:r>
              <a:rPr lang="en"/>
              <a:t>Gets CVE data</a:t>
            </a:r>
            <a:endParaRPr/>
          </a:p>
          <a:p>
            <a:pPr indent="-298450" lvl="1" marL="914400" rtl="0" algn="l">
              <a:spcBef>
                <a:spcPts val="0"/>
              </a:spcBef>
              <a:spcAft>
                <a:spcPts val="0"/>
              </a:spcAft>
              <a:buSzPts val="1100"/>
              <a:buChar char="○"/>
            </a:pPr>
            <a:r>
              <a:rPr lang="en"/>
              <a:t>Turns data into a list of valid repos</a:t>
            </a:r>
            <a:endParaRPr/>
          </a:p>
          <a:p>
            <a:pPr indent="-311150" lvl="0" marL="457200" rtl="0" algn="l">
              <a:spcBef>
                <a:spcPts val="0"/>
              </a:spcBef>
              <a:spcAft>
                <a:spcPts val="0"/>
              </a:spcAft>
              <a:buSzPts val="1300"/>
              <a:buChar char="●"/>
            </a:pPr>
            <a:r>
              <a:rPr lang="en"/>
              <a:t>Collector:</a:t>
            </a:r>
            <a:endParaRPr/>
          </a:p>
          <a:p>
            <a:pPr indent="-298450" lvl="1" marL="914400" rtl="0" algn="l">
              <a:spcBef>
                <a:spcPts val="0"/>
              </a:spcBef>
              <a:spcAft>
                <a:spcPts val="0"/>
              </a:spcAft>
              <a:buSzPts val="1100"/>
              <a:buChar char="○"/>
            </a:pPr>
            <a:r>
              <a:rPr lang="en"/>
              <a:t>Pulls important features  from repos</a:t>
            </a:r>
            <a:endParaRPr/>
          </a:p>
          <a:p>
            <a:pPr indent="-311150" lvl="0" marL="457200" rtl="0" algn="l">
              <a:spcBef>
                <a:spcPts val="0"/>
              </a:spcBef>
              <a:spcAft>
                <a:spcPts val="0"/>
              </a:spcAft>
              <a:buSzPts val="1300"/>
              <a:buChar char="●"/>
            </a:pPr>
            <a:r>
              <a:rPr lang="en"/>
              <a:t>All information is sent to the database</a:t>
            </a:r>
            <a:endParaRPr/>
          </a:p>
        </p:txBody>
      </p:sp>
      <p:pic>
        <p:nvPicPr>
          <p:cNvPr id="197" name="Google Shape;197;p31"/>
          <p:cNvPicPr preferRelativeResize="0"/>
          <p:nvPr/>
        </p:nvPicPr>
        <p:blipFill>
          <a:blip r:embed="rId3">
            <a:alphaModFix/>
          </a:blip>
          <a:stretch>
            <a:fillRect/>
          </a:stretch>
        </p:blipFill>
        <p:spPr>
          <a:xfrm>
            <a:off x="4724400" y="1129100"/>
            <a:ext cx="3349275" cy="36201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Extra Features</a:t>
            </a:r>
            <a:endParaRPr>
              <a:solidFill>
                <a:srgbClr val="000000"/>
              </a:solidFill>
            </a:endParaRPr>
          </a:p>
        </p:txBody>
      </p:sp>
      <p:sp>
        <p:nvSpPr>
          <p:cNvPr id="203" name="Google Shape;203;p32"/>
          <p:cNvSpPr txBox="1"/>
          <p:nvPr>
            <p:ph idx="1" type="body"/>
          </p:nvPr>
        </p:nvSpPr>
        <p:spPr>
          <a:xfrm>
            <a:off x="729450" y="2078875"/>
            <a:ext cx="7688700" cy="3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Gather more data points to produce a more accurate result</a:t>
            </a:r>
            <a:endParaRPr>
              <a:solidFill>
                <a:srgbClr val="000000"/>
              </a:solidFill>
            </a:endParaRPr>
          </a:p>
          <a:p>
            <a:pPr indent="0" lvl="0" marL="0" rtl="0" algn="l">
              <a:spcBef>
                <a:spcPts val="1600"/>
              </a:spcBef>
              <a:spcAft>
                <a:spcPts val="1600"/>
              </a:spcAft>
              <a:buNone/>
            </a:pPr>
            <a:r>
              <a:t/>
            </a:r>
            <a:endParaRPr>
              <a:solidFill>
                <a:srgbClr val="FF0000"/>
              </a:solidFill>
            </a:endParaRPr>
          </a:p>
        </p:txBody>
      </p:sp>
      <p:sp>
        <p:nvSpPr>
          <p:cNvPr id="204" name="Google Shape;204;p32"/>
          <p:cNvSpPr txBox="1"/>
          <p:nvPr/>
        </p:nvSpPr>
        <p:spPr>
          <a:xfrm>
            <a:off x="809863" y="2702600"/>
            <a:ext cx="4943400" cy="159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d</a:t>
            </a:r>
            <a:r>
              <a:rPr lang="en" sz="1000">
                <a:latin typeface="Roboto Mono"/>
                <a:ea typeface="Roboto Mono"/>
                <a:cs typeface="Roboto Mono"/>
                <a:sym typeface="Roboto Mono"/>
              </a:rPr>
              <a:t>ef num_file(path):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b="1" lang="en" sz="1000">
                <a:latin typeface="Roboto Mono"/>
                <a:ea typeface="Roboto Mono"/>
                <a:cs typeface="Roboto Mono"/>
                <a:sym typeface="Roboto Mono"/>
              </a:rPr>
              <a:t>f</a:t>
            </a:r>
            <a:r>
              <a:rPr b="1" lang="en" sz="1000">
                <a:latin typeface="Roboto Mono"/>
                <a:ea typeface="Roboto Mono"/>
                <a:cs typeface="Roboto Mono"/>
                <a:sym typeface="Roboto Mono"/>
              </a:rPr>
              <a:t>iles </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lang="en" sz="1000">
                <a:latin typeface="Roboto Mono"/>
                <a:ea typeface="Roboto Mono"/>
                <a:cs typeface="Roboto Mono"/>
                <a:sym typeface="Roboto Mono"/>
              </a:rPr>
              <a:t>for (</a:t>
            </a:r>
            <a:r>
              <a:rPr b="1" lang="en" sz="1000">
                <a:latin typeface="Roboto Mono"/>
                <a:ea typeface="Roboto Mono"/>
                <a:cs typeface="Roboto Mono"/>
                <a:sym typeface="Roboto Mono"/>
              </a:rPr>
              <a:t>_</a:t>
            </a:r>
            <a:r>
              <a:rPr lang="en" sz="1000">
                <a:latin typeface="Roboto Mono"/>
                <a:ea typeface="Roboto Mono"/>
                <a:cs typeface="Roboto Mono"/>
                <a:sym typeface="Roboto Mono"/>
              </a:rPr>
              <a:t>, </a:t>
            </a:r>
            <a:r>
              <a:rPr b="1" lang="en" sz="1000">
                <a:latin typeface="Roboto Mono"/>
                <a:ea typeface="Roboto Mono"/>
                <a:cs typeface="Roboto Mono"/>
                <a:sym typeface="Roboto Mono"/>
              </a:rPr>
              <a:t>_</a:t>
            </a:r>
            <a:r>
              <a:rPr lang="en" sz="1000">
                <a:latin typeface="Roboto Mono"/>
                <a:ea typeface="Roboto Mono"/>
                <a:cs typeface="Roboto Mono"/>
                <a:sym typeface="Roboto Mono"/>
              </a:rPr>
              <a:t>, </a:t>
            </a:r>
            <a:r>
              <a:rPr b="1" lang="en" sz="1000">
                <a:latin typeface="Roboto Mono"/>
                <a:ea typeface="Roboto Mono"/>
                <a:cs typeface="Roboto Mono"/>
                <a:sym typeface="Roboto Mono"/>
              </a:rPr>
              <a:t>filenames</a:t>
            </a:r>
            <a:r>
              <a:rPr lang="en" sz="1000">
                <a:latin typeface="Roboto Mono"/>
                <a:ea typeface="Roboto Mono"/>
                <a:cs typeface="Roboto Mono"/>
                <a:sym typeface="Roboto Mono"/>
              </a:rPr>
              <a:t>) in walk(path):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 </a:t>
            </a:r>
            <a:r>
              <a:rPr b="1" lang="en" sz="1000">
                <a:latin typeface="Roboto Mono"/>
                <a:ea typeface="Roboto Mono"/>
                <a:cs typeface="Roboto Mono"/>
                <a:sym typeface="Roboto Mono"/>
              </a:rPr>
              <a:t>filename </a:t>
            </a:r>
            <a:r>
              <a:rPr lang="en" sz="1000">
                <a:latin typeface="Roboto Mono"/>
                <a:ea typeface="Roboto Mono"/>
                <a:cs typeface="Roboto Mono"/>
                <a:sym typeface="Roboto Mono"/>
              </a:rPr>
              <a:t>in [</a:t>
            </a:r>
            <a:r>
              <a:rPr b="1" lang="en" sz="1000">
                <a:latin typeface="Roboto Mono"/>
                <a:ea typeface="Roboto Mono"/>
                <a:cs typeface="Roboto Mono"/>
                <a:sym typeface="Roboto Mono"/>
              </a:rPr>
              <a:t>f</a:t>
            </a:r>
            <a:r>
              <a:rPr lang="en" sz="1000">
                <a:latin typeface="Roboto Mono"/>
                <a:ea typeface="Roboto Mono"/>
                <a:cs typeface="Roboto Mono"/>
                <a:sym typeface="Roboto Mono"/>
              </a:rPr>
              <a:t> for </a:t>
            </a:r>
            <a:r>
              <a:rPr b="1" lang="en" sz="1000">
                <a:latin typeface="Roboto Mono"/>
                <a:ea typeface="Roboto Mono"/>
                <a:cs typeface="Roboto Mono"/>
                <a:sym typeface="Roboto Mono"/>
              </a:rPr>
              <a:t>f </a:t>
            </a:r>
            <a:r>
              <a:rPr lang="en" sz="1000">
                <a:latin typeface="Roboto Mono"/>
                <a:ea typeface="Roboto Mono"/>
                <a:cs typeface="Roboto Mono"/>
                <a:sym typeface="Roboto Mono"/>
              </a:rPr>
              <a:t>in </a:t>
            </a:r>
            <a:r>
              <a:rPr b="1" lang="en" sz="1000">
                <a:latin typeface="Roboto Mono"/>
                <a:ea typeface="Roboto Mono"/>
                <a:cs typeface="Roboto Mono"/>
                <a:sym typeface="Roboto Mono"/>
              </a:rPr>
              <a:t>filenames</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r>
              <a:rPr b="1" lang="en" sz="1000">
                <a:latin typeface="Roboto Mono"/>
                <a:ea typeface="Roboto Mono"/>
                <a:cs typeface="Roboto Mono"/>
                <a:sym typeface="Roboto Mono"/>
              </a:rPr>
              <a:t>files</a:t>
            </a:r>
            <a:r>
              <a:rPr lang="en" sz="1000">
                <a:latin typeface="Roboto Mono"/>
                <a:ea typeface="Roboto Mono"/>
                <a:cs typeface="Roboto Mono"/>
                <a:sym typeface="Roboto Mono"/>
              </a:rPr>
              <a:t>.extend(</a:t>
            </a:r>
            <a:r>
              <a:rPr b="1" lang="en" sz="1000">
                <a:latin typeface="Roboto Mono"/>
                <a:ea typeface="Roboto Mono"/>
                <a:cs typeface="Roboto Mono"/>
                <a:sym typeface="Roboto Mono"/>
              </a:rPr>
              <a:t>filenames</a:t>
            </a: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break</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return max(0, len(</a:t>
            </a:r>
            <a:r>
              <a:rPr b="1" lang="en" sz="1000">
                <a:latin typeface="Roboto Mono"/>
                <a:ea typeface="Roboto Mono"/>
                <a:cs typeface="Roboto Mono"/>
                <a:sym typeface="Roboto Mono"/>
              </a:rPr>
              <a:t>files</a:t>
            </a:r>
            <a:r>
              <a:rPr lang="en" sz="1000">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Parsing</a:t>
            </a:r>
            <a:endParaRPr>
              <a:solidFill>
                <a:srgbClr val="FF0000"/>
              </a:solidFill>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Turn raw data into useful data</a:t>
            </a:r>
            <a:endParaRPr/>
          </a:p>
          <a:p>
            <a:pPr indent="-311150" lvl="0" marL="457200" rtl="0" algn="l">
              <a:spcBef>
                <a:spcPts val="0"/>
              </a:spcBef>
              <a:spcAft>
                <a:spcPts val="0"/>
              </a:spcAft>
              <a:buSzPts val="1300"/>
              <a:buChar char="●"/>
            </a:pPr>
            <a:r>
              <a:rPr lang="en"/>
              <a:t>Vital for ML</a:t>
            </a:r>
            <a:endParaRPr>
              <a:solidFill>
                <a:srgbClr val="FF0000"/>
              </a:solidFill>
            </a:endParaRPr>
          </a:p>
        </p:txBody>
      </p:sp>
      <p:pic>
        <p:nvPicPr>
          <p:cNvPr id="211" name="Google Shape;211;p33"/>
          <p:cNvPicPr preferRelativeResize="0"/>
          <p:nvPr/>
        </p:nvPicPr>
        <p:blipFill>
          <a:blip r:embed="rId3">
            <a:alphaModFix/>
          </a:blip>
          <a:stretch>
            <a:fillRect/>
          </a:stretch>
        </p:blipFill>
        <p:spPr>
          <a:xfrm>
            <a:off x="5251288" y="3277700"/>
            <a:ext cx="998687" cy="571500"/>
          </a:xfrm>
          <a:prstGeom prst="rect">
            <a:avLst/>
          </a:prstGeom>
          <a:noFill/>
          <a:ln>
            <a:noFill/>
          </a:ln>
        </p:spPr>
      </p:pic>
      <p:sp>
        <p:nvSpPr>
          <p:cNvPr id="212" name="Google Shape;212;p33"/>
          <p:cNvSpPr txBox="1"/>
          <p:nvPr/>
        </p:nvSpPr>
        <p:spPr>
          <a:xfrm>
            <a:off x="239938" y="2706700"/>
            <a:ext cx="4943400" cy="159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{‘foo.c’: {‘insertions’: 4, ‘deletions’: 3, ‘lines’: 17}}</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{‘bar.java’: {‘insertions’: 3, ‘deletions’: 3, ‘lines’: 7}}</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{‘main.py’: {‘insertions’: 1, ‘deletions’: 8, ‘lines’: 9}}</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{‘bar.java’: {‘insertions’: 0, ‘deletions’: 8, ‘lines’: 23}}</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{‘main.py’: {‘insertions’: 13, ‘deletions’: 3, ‘lines’: 9}}</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{‘main.py’: {‘insertions’: 1, ‘deletions’: 1, ‘lines’: 2}}</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{‘example.cpp’: {‘insertions’: 1, ‘deletions’: 2, ‘lines’: 3}}</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{‘foo.c’: {‘insertions’: 6, ‘deletions’: 6, ‘lines’: 6}}</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{‘main.py’: {‘insertions’: 3, ‘deletions’: 2, ‘lines’: 7}}</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213" name="Google Shape;213;p33"/>
          <p:cNvSpPr txBox="1"/>
          <p:nvPr/>
        </p:nvSpPr>
        <p:spPr>
          <a:xfrm>
            <a:off x="6297463" y="3173000"/>
            <a:ext cx="2511900" cy="78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[‘foo.c’, 5.0, 4.5, 11.5]</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[‘bar.java’, 1.5, 5.5, 15.0]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[‘main.py’, 4.5, 3.5, 6.75]</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[‘example.cpp’, 1.0, 2.0, 3.0]</a:t>
            </a:r>
            <a:endParaRPr sz="10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Interface</a:t>
            </a:r>
            <a:endParaRPr/>
          </a:p>
        </p:txBody>
      </p:sp>
      <p:sp>
        <p:nvSpPr>
          <p:cNvPr id="219" name="Google Shape;219;p34"/>
          <p:cNvSpPr txBox="1"/>
          <p:nvPr>
            <p:ph idx="1" type="body"/>
          </p:nvPr>
        </p:nvSpPr>
        <p:spPr>
          <a:xfrm>
            <a:off x="729450" y="2065950"/>
            <a:ext cx="7875000" cy="264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Connects all the pieces of the project</a:t>
            </a:r>
            <a:endParaRPr sz="1800"/>
          </a:p>
          <a:p>
            <a:pPr indent="-342900" lvl="0" marL="457200" rtl="0" algn="l">
              <a:spcBef>
                <a:spcPts val="0"/>
              </a:spcBef>
              <a:spcAft>
                <a:spcPts val="0"/>
              </a:spcAft>
              <a:buSzPts val="1800"/>
              <a:buChar char="●"/>
            </a:pPr>
            <a:r>
              <a:rPr lang="en" sz="1800"/>
              <a:t>Facilitates communication between the desktop application, data layer, and machine learning model</a:t>
            </a:r>
            <a:endParaRPr sz="1800"/>
          </a:p>
          <a:p>
            <a:pPr indent="-342900" lvl="0" marL="457200" rtl="0" algn="l">
              <a:spcBef>
                <a:spcPts val="0"/>
              </a:spcBef>
              <a:spcAft>
                <a:spcPts val="0"/>
              </a:spcAft>
              <a:buSzPts val="1800"/>
              <a:buChar char="●"/>
            </a:pPr>
            <a:r>
              <a:rPr lang="en" sz="1800"/>
              <a:t>Separate flow control supports local repositories, and public and private remote repositories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Successes &amp; Difficulties</a:t>
            </a:r>
            <a:endParaRPr/>
          </a:p>
        </p:txBody>
      </p:sp>
      <p:sp>
        <p:nvSpPr>
          <p:cNvPr id="225" name="Google Shape;225;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Successes:</a:t>
            </a:r>
            <a:endParaRPr sz="1800"/>
          </a:p>
          <a:p>
            <a:pPr indent="-342900" lvl="1" marL="914400" rtl="0" algn="l">
              <a:spcBef>
                <a:spcPts val="0"/>
              </a:spcBef>
              <a:spcAft>
                <a:spcPts val="0"/>
              </a:spcAft>
              <a:buSzPts val="1800"/>
              <a:buChar char="○"/>
            </a:pPr>
            <a:r>
              <a:rPr lang="en" sz="1800"/>
              <a:t>Technologies</a:t>
            </a:r>
            <a:endParaRPr sz="1800"/>
          </a:p>
          <a:p>
            <a:pPr indent="-342900" lvl="1" marL="914400" rtl="0" algn="l">
              <a:spcBef>
                <a:spcPts val="0"/>
              </a:spcBef>
              <a:spcAft>
                <a:spcPts val="0"/>
              </a:spcAft>
              <a:buSzPts val="1800"/>
              <a:buChar char="○"/>
            </a:pPr>
            <a:r>
              <a:rPr lang="en" sz="1800"/>
              <a:t>Collecting data</a:t>
            </a:r>
            <a:endParaRPr sz="1800"/>
          </a:p>
          <a:p>
            <a:pPr indent="-342900" lvl="0" marL="457200" rtl="0" algn="l">
              <a:spcBef>
                <a:spcPts val="0"/>
              </a:spcBef>
              <a:spcAft>
                <a:spcPts val="0"/>
              </a:spcAft>
              <a:buSzPts val="1800"/>
              <a:buChar char="●"/>
            </a:pPr>
            <a:r>
              <a:rPr lang="en" sz="1800"/>
              <a:t>Difficulties:</a:t>
            </a:r>
            <a:endParaRPr sz="1800"/>
          </a:p>
          <a:p>
            <a:pPr indent="-342900" lvl="1" marL="914400" rtl="0" algn="l">
              <a:spcBef>
                <a:spcPts val="0"/>
              </a:spcBef>
              <a:spcAft>
                <a:spcPts val="0"/>
              </a:spcAft>
              <a:buSzPts val="1800"/>
              <a:buChar char="○"/>
            </a:pPr>
            <a:r>
              <a:rPr lang="en" sz="1800"/>
              <a:t>Getting good data</a:t>
            </a:r>
            <a:endParaRPr sz="1800"/>
          </a:p>
          <a:p>
            <a:pPr indent="-342900" lvl="1" marL="914400" rtl="0" algn="l">
              <a:spcBef>
                <a:spcPts val="0"/>
              </a:spcBef>
              <a:spcAft>
                <a:spcPts val="0"/>
              </a:spcAft>
              <a:buSzPts val="1800"/>
              <a:buChar char="○"/>
            </a:pPr>
            <a:r>
              <a:rPr lang="en" sz="1800"/>
              <a:t>Parsing the data</a:t>
            </a:r>
            <a:endParaRPr sz="1800"/>
          </a:p>
          <a:p>
            <a:pPr indent="-342900" lvl="1" marL="914400" rtl="0" algn="l">
              <a:spcBef>
                <a:spcPts val="0"/>
              </a:spcBef>
              <a:spcAft>
                <a:spcPts val="0"/>
              </a:spcAft>
              <a:buSzPts val="1800"/>
              <a:buChar char="○"/>
            </a:pPr>
            <a:r>
              <a:rPr lang="en" sz="1800"/>
              <a:t>Interface hard to debug</a:t>
            </a:r>
            <a:endParaRPr sz="1800"/>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Overview</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Flexibility initially important due to changing project scope</a:t>
            </a:r>
            <a:endParaRPr/>
          </a:p>
          <a:p>
            <a:pPr indent="-311150" lvl="0" marL="457200" rtl="0" algn="l">
              <a:spcBef>
                <a:spcPts val="0"/>
              </a:spcBef>
              <a:spcAft>
                <a:spcPts val="0"/>
              </a:spcAft>
              <a:buSzPts val="1300"/>
              <a:buChar char="●"/>
            </a:pPr>
            <a:r>
              <a:rPr lang="en"/>
              <a:t>Database connects Data Collection and Modeling roles</a:t>
            </a:r>
            <a:endParaRPr/>
          </a:p>
          <a:p>
            <a:pPr indent="-311150" lvl="0" marL="457200" rtl="0" algn="l">
              <a:spcBef>
                <a:spcPts val="0"/>
              </a:spcBef>
              <a:spcAft>
                <a:spcPts val="0"/>
              </a:spcAft>
              <a:buSzPts val="1300"/>
              <a:buChar char="●"/>
            </a:pPr>
            <a:r>
              <a:rPr lang="en"/>
              <a:t>Seamless experience, no end-user interaction with the model </a:t>
            </a:r>
            <a:endParaRPr/>
          </a:p>
          <a:p>
            <a:pPr indent="-311150" lvl="0" marL="457200" rtl="0" algn="l">
              <a:spcBef>
                <a:spcPts val="0"/>
              </a:spcBef>
              <a:spcAft>
                <a:spcPts val="0"/>
              </a:spcAft>
              <a:buSzPts val="1300"/>
              <a:buChar char="●"/>
            </a:pPr>
            <a:r>
              <a:rPr lang="en"/>
              <a:t>Website to download the application and learn about the project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a:t>
            </a:r>
            <a:endParaRPr/>
          </a:p>
        </p:txBody>
      </p:sp>
      <p:pic>
        <p:nvPicPr>
          <p:cNvPr id="242" name="Google Shape;242;p38"/>
          <p:cNvPicPr preferRelativeResize="0"/>
          <p:nvPr/>
        </p:nvPicPr>
        <p:blipFill>
          <a:blip r:embed="rId3">
            <a:alphaModFix/>
          </a:blip>
          <a:stretch>
            <a:fillRect/>
          </a:stretch>
        </p:blipFill>
        <p:spPr>
          <a:xfrm>
            <a:off x="2007563" y="1853850"/>
            <a:ext cx="5132485" cy="29848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Technologies</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Ubuntu VM hosted by Digital Ocean:</a:t>
            </a:r>
            <a:endParaRPr/>
          </a:p>
          <a:p>
            <a:pPr indent="-298450" lvl="1" marL="914400" rtl="0" algn="l">
              <a:spcBef>
                <a:spcPts val="0"/>
              </a:spcBef>
              <a:spcAft>
                <a:spcPts val="0"/>
              </a:spcAft>
              <a:buSzPts val="1100"/>
              <a:buChar char="○"/>
            </a:pPr>
            <a:r>
              <a:rPr lang="en"/>
              <a:t>MySQL Database to connect Data, Modeling roles</a:t>
            </a:r>
            <a:endParaRPr/>
          </a:p>
          <a:p>
            <a:pPr indent="-298450" lvl="2" marL="1371600" rtl="0" algn="l">
              <a:spcBef>
                <a:spcPts val="0"/>
              </a:spcBef>
              <a:spcAft>
                <a:spcPts val="0"/>
              </a:spcAft>
              <a:buSzPts val="1100"/>
              <a:buChar char="■"/>
            </a:pPr>
            <a:r>
              <a:rPr lang="en"/>
              <a:t>Local database connections through mysql.connector</a:t>
            </a:r>
            <a:endParaRPr/>
          </a:p>
          <a:p>
            <a:pPr indent="-298450" lvl="1" marL="914400" rtl="0" algn="l">
              <a:spcBef>
                <a:spcPts val="0"/>
              </a:spcBef>
              <a:spcAft>
                <a:spcPts val="0"/>
              </a:spcAft>
              <a:buSzPts val="1100"/>
              <a:buChar char="○"/>
            </a:pPr>
            <a:r>
              <a:rPr lang="en"/>
              <a:t>Bootstrap website running on Apache, SSL cert through Let’s Encrypt</a:t>
            </a:r>
            <a:endParaRPr/>
          </a:p>
          <a:p>
            <a:pPr indent="-298450" lvl="1" marL="914400" rtl="0" algn="l">
              <a:spcBef>
                <a:spcPts val="0"/>
              </a:spcBef>
              <a:spcAft>
                <a:spcPts val="0"/>
              </a:spcAft>
              <a:buSzPts val="1100"/>
              <a:buChar char="○"/>
            </a:pPr>
            <a:r>
              <a:rPr lang="en"/>
              <a:t>Anaconda - Python Sandboxing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Entity </a:t>
            </a:r>
            <a:endParaRPr/>
          </a:p>
          <a:p>
            <a:pPr indent="0" lvl="0" marL="0" rtl="0" algn="l">
              <a:spcBef>
                <a:spcPts val="0"/>
              </a:spcBef>
              <a:spcAft>
                <a:spcPts val="0"/>
              </a:spcAft>
              <a:buNone/>
            </a:pPr>
            <a:r>
              <a:rPr lang="en"/>
              <a:t>Relationship Diagram</a:t>
            </a:r>
            <a:endParaRPr/>
          </a:p>
        </p:txBody>
      </p:sp>
      <p:sp>
        <p:nvSpPr>
          <p:cNvPr id="254" name="Google Shape;254;p40"/>
          <p:cNvSpPr txBox="1"/>
          <p:nvPr>
            <p:ph idx="1" type="body"/>
          </p:nvPr>
        </p:nvSpPr>
        <p:spPr>
          <a:xfrm>
            <a:off x="485575" y="2571750"/>
            <a:ext cx="4621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First iteration of the database included fields common to repos</a:t>
            </a:r>
            <a:endParaRPr/>
          </a:p>
          <a:p>
            <a:pPr indent="-311150" lvl="0" marL="457200" rtl="0" algn="l">
              <a:spcBef>
                <a:spcPts val="0"/>
              </a:spcBef>
              <a:spcAft>
                <a:spcPts val="0"/>
              </a:spcAft>
              <a:buSzPts val="1300"/>
              <a:buChar char="●"/>
            </a:pPr>
            <a:r>
              <a:rPr lang="en"/>
              <a:t>r</a:t>
            </a:r>
            <a:r>
              <a:rPr lang="en"/>
              <a:t>epo -&gt; file is one-to-many</a:t>
            </a:r>
            <a:endParaRPr/>
          </a:p>
          <a:p>
            <a:pPr indent="-311150" lvl="0" marL="457200" rtl="0" algn="l">
              <a:spcBef>
                <a:spcPts val="0"/>
              </a:spcBef>
              <a:spcAft>
                <a:spcPts val="0"/>
              </a:spcAft>
              <a:buSzPts val="1300"/>
              <a:buChar char="●"/>
            </a:pPr>
            <a:r>
              <a:rPr lang="en"/>
              <a:t>Low accuracy improved once repo fields were dropped from the training set</a:t>
            </a:r>
            <a:endParaRPr/>
          </a:p>
          <a:p>
            <a:pPr indent="0" lvl="0" marL="0" rtl="0" algn="l">
              <a:spcBef>
                <a:spcPts val="1600"/>
              </a:spcBef>
              <a:spcAft>
                <a:spcPts val="1600"/>
              </a:spcAft>
              <a:buNone/>
            </a:pPr>
            <a:r>
              <a:t/>
            </a:r>
            <a:endParaRPr/>
          </a:p>
        </p:txBody>
      </p:sp>
      <p:pic>
        <p:nvPicPr>
          <p:cNvPr id="255" name="Google Shape;255;p40"/>
          <p:cNvPicPr preferRelativeResize="0"/>
          <p:nvPr/>
        </p:nvPicPr>
        <p:blipFill>
          <a:blip r:embed="rId3">
            <a:alphaModFix/>
          </a:blip>
          <a:stretch>
            <a:fillRect/>
          </a:stretch>
        </p:blipFill>
        <p:spPr>
          <a:xfrm>
            <a:off x="5760200" y="983575"/>
            <a:ext cx="3003700" cy="3849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Entity </a:t>
            </a:r>
            <a:endParaRPr/>
          </a:p>
          <a:p>
            <a:pPr indent="0" lvl="0" marL="0" rtl="0" algn="l">
              <a:spcBef>
                <a:spcPts val="0"/>
              </a:spcBef>
              <a:spcAft>
                <a:spcPts val="0"/>
              </a:spcAft>
              <a:buNone/>
            </a:pPr>
            <a:r>
              <a:rPr lang="en"/>
              <a:t>Relationship Diagram</a:t>
            </a:r>
            <a:endParaRPr/>
          </a:p>
        </p:txBody>
      </p:sp>
      <p:sp>
        <p:nvSpPr>
          <p:cNvPr id="261" name="Google Shape;261;p41"/>
          <p:cNvSpPr txBox="1"/>
          <p:nvPr>
            <p:ph idx="1" type="body"/>
          </p:nvPr>
        </p:nvSpPr>
        <p:spPr>
          <a:xfrm>
            <a:off x="485575" y="2571750"/>
            <a:ext cx="4621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Repo table eliminated, not beneficial to model accuracy</a:t>
            </a:r>
            <a:endParaRPr/>
          </a:p>
          <a:p>
            <a:pPr indent="-311150" lvl="0" marL="457200" rtl="0" algn="l">
              <a:spcBef>
                <a:spcPts val="0"/>
              </a:spcBef>
              <a:spcAft>
                <a:spcPts val="0"/>
              </a:spcAft>
              <a:buSzPts val="1300"/>
              <a:buChar char="●"/>
            </a:pPr>
            <a:r>
              <a:rPr lang="en"/>
              <a:t>Single table to hold file relevant fields</a:t>
            </a:r>
            <a:endParaRPr/>
          </a:p>
          <a:p>
            <a:pPr indent="-311150" lvl="0" marL="457200" rtl="0" algn="l">
              <a:spcBef>
                <a:spcPts val="0"/>
              </a:spcBef>
              <a:spcAft>
                <a:spcPts val="0"/>
              </a:spcAft>
              <a:buSzPts val="1300"/>
              <a:buChar char="●"/>
            </a:pPr>
            <a:r>
              <a:rPr lang="en"/>
              <a:t>Double floating point representation used to standardize model input</a:t>
            </a:r>
            <a:endParaRPr/>
          </a:p>
          <a:p>
            <a:pPr indent="-311150" lvl="0" marL="457200" rtl="0" algn="l">
              <a:spcBef>
                <a:spcPts val="0"/>
              </a:spcBef>
              <a:spcAft>
                <a:spcPts val="0"/>
              </a:spcAft>
              <a:buSzPts val="1300"/>
              <a:buChar char="●"/>
            </a:pPr>
            <a:r>
              <a:rPr lang="en"/>
              <a:t>Fields represent metadata and development cycle metrics</a:t>
            </a:r>
            <a:endParaRPr/>
          </a:p>
          <a:p>
            <a:pPr indent="0" lvl="0" marL="0" rtl="0" algn="l">
              <a:spcBef>
                <a:spcPts val="1600"/>
              </a:spcBef>
              <a:spcAft>
                <a:spcPts val="1600"/>
              </a:spcAft>
              <a:buNone/>
            </a:pPr>
            <a:r>
              <a:t/>
            </a:r>
            <a:endParaRPr/>
          </a:p>
        </p:txBody>
      </p:sp>
      <p:pic>
        <p:nvPicPr>
          <p:cNvPr id="262" name="Google Shape;262;p41"/>
          <p:cNvPicPr preferRelativeResize="0"/>
          <p:nvPr/>
        </p:nvPicPr>
        <p:blipFill>
          <a:blip r:embed="rId3">
            <a:alphaModFix/>
          </a:blip>
          <a:stretch>
            <a:fillRect/>
          </a:stretch>
        </p:blipFill>
        <p:spPr>
          <a:xfrm>
            <a:off x="6654725" y="622675"/>
            <a:ext cx="1827750" cy="4279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 Overview</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Background:</a:t>
            </a:r>
            <a:endParaRPr b="1"/>
          </a:p>
          <a:p>
            <a:pPr indent="-298450" lvl="1" marL="914400" rtl="0" algn="l">
              <a:spcBef>
                <a:spcPts val="0"/>
              </a:spcBef>
              <a:spcAft>
                <a:spcPts val="0"/>
              </a:spcAft>
              <a:buSzPts val="1100"/>
              <a:buChar char="○"/>
            </a:pPr>
            <a:r>
              <a:rPr lang="en"/>
              <a:t>Security vulnerabilities and code faults are inevitable and exist everywhere</a:t>
            </a:r>
            <a:endParaRPr/>
          </a:p>
          <a:p>
            <a:pPr indent="-311150" lvl="0" marL="457200" rtl="0" algn="l">
              <a:spcBef>
                <a:spcPts val="0"/>
              </a:spcBef>
              <a:spcAft>
                <a:spcPts val="0"/>
              </a:spcAft>
              <a:buSzPts val="1300"/>
              <a:buChar char="●"/>
            </a:pPr>
            <a:r>
              <a:rPr b="1" lang="en"/>
              <a:t>Idea:</a:t>
            </a:r>
            <a:endParaRPr b="1"/>
          </a:p>
          <a:p>
            <a:pPr indent="-298450" lvl="1" marL="914400" rtl="0" algn="l">
              <a:spcBef>
                <a:spcPts val="0"/>
              </a:spcBef>
              <a:spcAft>
                <a:spcPts val="0"/>
              </a:spcAft>
              <a:buSzPts val="1100"/>
              <a:buChar char="○"/>
            </a:pPr>
            <a:r>
              <a:rPr lang="en"/>
              <a:t>Automate detection of security faults by correlating metrics from the development cycle with previously detected faults</a:t>
            </a:r>
            <a:endParaRPr/>
          </a:p>
          <a:p>
            <a:pPr indent="-311150" lvl="0" marL="457200" rtl="0" algn="l">
              <a:spcBef>
                <a:spcPts val="0"/>
              </a:spcBef>
              <a:spcAft>
                <a:spcPts val="0"/>
              </a:spcAft>
              <a:buSzPts val="1300"/>
              <a:buChar char="●"/>
            </a:pPr>
            <a:r>
              <a:rPr b="1" lang="en"/>
              <a:t>Questions:</a:t>
            </a:r>
            <a:endParaRPr b="1"/>
          </a:p>
          <a:p>
            <a:pPr indent="-298450" lvl="1" marL="914400" rtl="0" algn="l">
              <a:spcBef>
                <a:spcPts val="0"/>
              </a:spcBef>
              <a:spcAft>
                <a:spcPts val="0"/>
              </a:spcAft>
              <a:buSzPts val="1100"/>
              <a:buChar char="○"/>
            </a:pPr>
            <a:r>
              <a:rPr lang="en"/>
              <a:t>Can this be accomplished with modern tools?</a:t>
            </a:r>
            <a:endParaRPr/>
          </a:p>
          <a:p>
            <a:pPr indent="-298450" lvl="1" marL="914400" rtl="0" algn="l">
              <a:spcBef>
                <a:spcPts val="0"/>
              </a:spcBef>
              <a:spcAft>
                <a:spcPts val="0"/>
              </a:spcAft>
              <a:buSzPts val="1100"/>
              <a:buChar char="○"/>
            </a:pPr>
            <a:r>
              <a:rPr lang="en"/>
              <a:t>Can it deliver good accuracy?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a:t>
            </a:r>
            <a:r>
              <a:rPr lang="en"/>
              <a:t>Successes and Difficulties</a:t>
            </a:r>
            <a:endParaRPr/>
          </a:p>
        </p:txBody>
      </p:sp>
      <p:sp>
        <p:nvSpPr>
          <p:cNvPr id="268" name="Google Shape;26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Successes:</a:t>
            </a:r>
            <a:endParaRPr/>
          </a:p>
          <a:p>
            <a:pPr indent="-298450" lvl="1" marL="914400" rtl="0" algn="l">
              <a:spcBef>
                <a:spcPts val="0"/>
              </a:spcBef>
              <a:spcAft>
                <a:spcPts val="0"/>
              </a:spcAft>
              <a:buSzPts val="1100"/>
              <a:buChar char="○"/>
            </a:pPr>
            <a:r>
              <a:rPr lang="en"/>
              <a:t>Easy to deploy Digital Ocean droplet</a:t>
            </a:r>
            <a:endParaRPr/>
          </a:p>
          <a:p>
            <a:pPr indent="-298450" lvl="1" marL="914400" rtl="0" algn="l">
              <a:spcBef>
                <a:spcPts val="0"/>
              </a:spcBef>
              <a:spcAft>
                <a:spcPts val="0"/>
              </a:spcAft>
              <a:buSzPts val="1100"/>
              <a:buChar char="○"/>
            </a:pPr>
            <a:r>
              <a:rPr lang="en"/>
              <a:t>MySQL very straightforward, easy to define entity relationships</a:t>
            </a:r>
            <a:endParaRPr/>
          </a:p>
          <a:p>
            <a:pPr indent="-298450" lvl="1" marL="914400" rtl="0" algn="l">
              <a:spcBef>
                <a:spcPts val="0"/>
              </a:spcBef>
              <a:spcAft>
                <a:spcPts val="0"/>
              </a:spcAft>
              <a:buSzPts val="1100"/>
              <a:buChar char="○"/>
            </a:pPr>
            <a:r>
              <a:rPr lang="en"/>
              <a:t>Database served as a reliable data store for modeling and data roles</a:t>
            </a:r>
            <a:endParaRPr/>
          </a:p>
          <a:p>
            <a:pPr indent="-311150" lvl="0" marL="457200" rtl="0" algn="l">
              <a:spcBef>
                <a:spcPts val="0"/>
              </a:spcBef>
              <a:spcAft>
                <a:spcPts val="0"/>
              </a:spcAft>
              <a:buSzPts val="1300"/>
              <a:buChar char="●"/>
            </a:pPr>
            <a:r>
              <a:rPr lang="en"/>
              <a:t>Difficulties:</a:t>
            </a:r>
            <a:endParaRPr/>
          </a:p>
          <a:p>
            <a:pPr indent="-298450" lvl="1" marL="914400" rtl="0" algn="l">
              <a:spcBef>
                <a:spcPts val="0"/>
              </a:spcBef>
              <a:spcAft>
                <a:spcPts val="0"/>
              </a:spcAft>
              <a:buSzPts val="1100"/>
              <a:buChar char="○"/>
            </a:pPr>
            <a:r>
              <a:rPr lang="en"/>
              <a:t>Data tool runs on a local copy of the repo for speed</a:t>
            </a:r>
            <a:endParaRPr/>
          </a:p>
          <a:p>
            <a:pPr indent="-298450" lvl="2" marL="1371600" rtl="0" algn="l">
              <a:spcBef>
                <a:spcPts val="0"/>
              </a:spcBef>
              <a:spcAft>
                <a:spcPts val="0"/>
              </a:spcAft>
              <a:buSzPts val="1100"/>
              <a:buChar char="■"/>
            </a:pPr>
            <a:r>
              <a:rPr lang="en"/>
              <a:t>Best option, running remotely would take much longer</a:t>
            </a:r>
            <a:endParaRPr/>
          </a:p>
          <a:p>
            <a:pPr indent="-298450" lvl="1" marL="914400" rtl="0" algn="l">
              <a:spcBef>
                <a:spcPts val="0"/>
              </a:spcBef>
              <a:spcAft>
                <a:spcPts val="0"/>
              </a:spcAft>
              <a:buSzPts val="1100"/>
              <a:buChar char="○"/>
            </a:pPr>
            <a:r>
              <a:rPr lang="en"/>
              <a:t>Database field changes require re-running the data collection utility, which requires extensive parsing</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Flow</a:t>
            </a:r>
            <a:endParaRPr/>
          </a:p>
        </p:txBody>
      </p:sp>
      <p:sp>
        <p:nvSpPr>
          <p:cNvPr id="279" name="Google Shape;279;p44"/>
          <p:cNvSpPr txBox="1"/>
          <p:nvPr>
            <p:ph idx="1" type="body"/>
          </p:nvPr>
        </p:nvSpPr>
        <p:spPr>
          <a:xfrm>
            <a:off x="385500" y="2078875"/>
            <a:ext cx="4273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Feed-forward network with backpropagation</a:t>
            </a:r>
            <a:endParaRPr/>
          </a:p>
          <a:p>
            <a:pPr indent="-311150" lvl="0" marL="457200" rtl="0" algn="l">
              <a:spcBef>
                <a:spcPts val="0"/>
              </a:spcBef>
              <a:spcAft>
                <a:spcPts val="0"/>
              </a:spcAft>
              <a:buSzPts val="1300"/>
              <a:buChar char="●"/>
            </a:pPr>
            <a:r>
              <a:rPr lang="en"/>
              <a:t>Features of individual files are input to network:</a:t>
            </a:r>
            <a:endParaRPr/>
          </a:p>
          <a:p>
            <a:pPr indent="-298450" lvl="1" marL="914400" rtl="0" algn="l">
              <a:spcBef>
                <a:spcPts val="0"/>
              </a:spcBef>
              <a:spcAft>
                <a:spcPts val="0"/>
              </a:spcAft>
              <a:buSzPts val="1100"/>
              <a:buChar char="○"/>
            </a:pPr>
            <a:r>
              <a:rPr lang="en"/>
              <a:t>Stack of repository and file information</a:t>
            </a:r>
            <a:endParaRPr/>
          </a:p>
          <a:p>
            <a:pPr indent="-311150" lvl="0" marL="457200" rtl="0" algn="l">
              <a:spcBef>
                <a:spcPts val="0"/>
              </a:spcBef>
              <a:spcAft>
                <a:spcPts val="0"/>
              </a:spcAft>
              <a:buSzPts val="1300"/>
              <a:buChar char="●"/>
            </a:pPr>
            <a:r>
              <a:rPr lang="en"/>
              <a:t>Output is the fault prediction for file:</a:t>
            </a:r>
            <a:endParaRPr/>
          </a:p>
          <a:p>
            <a:pPr indent="-298450" lvl="1" marL="914400" rtl="0" algn="l">
              <a:spcBef>
                <a:spcPts val="0"/>
              </a:spcBef>
              <a:spcAft>
                <a:spcPts val="0"/>
              </a:spcAft>
              <a:buSzPts val="1100"/>
              <a:buChar char="○"/>
            </a:pPr>
            <a:r>
              <a:rPr lang="en"/>
              <a:t>Sigmoid activation with binary cross-entropy loss</a:t>
            </a:r>
            <a:endParaRPr/>
          </a:p>
          <a:p>
            <a:pPr indent="-311150" lvl="0" marL="457200" rtl="0" algn="l">
              <a:spcBef>
                <a:spcPts val="0"/>
              </a:spcBef>
              <a:spcAft>
                <a:spcPts val="0"/>
              </a:spcAft>
              <a:buSzPts val="1300"/>
              <a:buChar char="●"/>
            </a:pPr>
            <a:r>
              <a:rPr lang="en"/>
              <a:t>Holdout Validation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80" name="Google Shape;280;p44"/>
          <p:cNvPicPr preferRelativeResize="0"/>
          <p:nvPr/>
        </p:nvPicPr>
        <p:blipFill rotWithShape="1">
          <a:blip r:embed="rId3">
            <a:alphaModFix/>
          </a:blip>
          <a:srcRect b="704" l="32141" r="13001" t="0"/>
          <a:stretch/>
        </p:blipFill>
        <p:spPr>
          <a:xfrm>
            <a:off x="4071125" y="504725"/>
            <a:ext cx="5016323" cy="45540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Technologies</a:t>
            </a:r>
            <a:r>
              <a:rPr lang="en"/>
              <a:t> </a:t>
            </a:r>
            <a:endParaRPr/>
          </a:p>
        </p:txBody>
      </p:sp>
      <p:sp>
        <p:nvSpPr>
          <p:cNvPr id="286" name="Google Shape;286;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Programming Languages:</a:t>
            </a:r>
            <a:endParaRPr/>
          </a:p>
          <a:p>
            <a:pPr indent="-298450" lvl="1" marL="914400" rtl="0" algn="l">
              <a:spcBef>
                <a:spcPts val="0"/>
              </a:spcBef>
              <a:spcAft>
                <a:spcPts val="0"/>
              </a:spcAft>
              <a:buSzPts val="1100"/>
              <a:buChar char="○"/>
            </a:pPr>
            <a:r>
              <a:rPr lang="en"/>
              <a:t>Python</a:t>
            </a:r>
            <a:endParaRPr/>
          </a:p>
          <a:p>
            <a:pPr indent="-311150" lvl="0" marL="457200" rtl="0" algn="l">
              <a:spcBef>
                <a:spcPts val="0"/>
              </a:spcBef>
              <a:spcAft>
                <a:spcPts val="0"/>
              </a:spcAft>
              <a:buSzPts val="1300"/>
              <a:buChar char="●"/>
            </a:pPr>
            <a:r>
              <a:rPr lang="en"/>
              <a:t>Libraries:</a:t>
            </a:r>
            <a:endParaRPr/>
          </a:p>
          <a:p>
            <a:pPr indent="-298450" lvl="1" marL="914400" rtl="0" algn="l">
              <a:spcBef>
                <a:spcPts val="0"/>
              </a:spcBef>
              <a:spcAft>
                <a:spcPts val="0"/>
              </a:spcAft>
              <a:buSzPts val="1100"/>
              <a:buChar char="○"/>
            </a:pPr>
            <a:r>
              <a:rPr lang="en"/>
              <a:t>Numpy</a:t>
            </a:r>
            <a:endParaRPr/>
          </a:p>
          <a:p>
            <a:pPr indent="-298450" lvl="1" marL="914400" rtl="0" algn="l">
              <a:spcBef>
                <a:spcPts val="0"/>
              </a:spcBef>
              <a:spcAft>
                <a:spcPts val="0"/>
              </a:spcAft>
              <a:buSzPts val="1100"/>
              <a:buChar char="○"/>
            </a:pPr>
            <a:r>
              <a:rPr lang="en"/>
              <a:t>Keras</a:t>
            </a:r>
            <a:endParaRPr/>
          </a:p>
          <a:p>
            <a:pPr indent="-298450" lvl="1" marL="914400" rtl="0" algn="l">
              <a:spcBef>
                <a:spcPts val="0"/>
              </a:spcBef>
              <a:spcAft>
                <a:spcPts val="0"/>
              </a:spcAft>
              <a:buSzPts val="1100"/>
              <a:buChar char="○"/>
            </a:pPr>
            <a:r>
              <a:rPr lang="en"/>
              <a:t>Tensorflow</a:t>
            </a:r>
            <a:endParaRPr/>
          </a:p>
          <a:p>
            <a:pPr indent="-298450" lvl="1" marL="914400" rtl="0" algn="l">
              <a:spcBef>
                <a:spcPts val="0"/>
              </a:spcBef>
              <a:spcAft>
                <a:spcPts val="0"/>
              </a:spcAft>
              <a:buSzPts val="1100"/>
              <a:buChar char="○"/>
            </a:pPr>
            <a:r>
              <a:rPr lang="en"/>
              <a:t>Scikit Learn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Results &amp; Accuracy</a:t>
            </a:r>
            <a:endParaRPr/>
          </a:p>
        </p:txBody>
      </p:sp>
      <p:sp>
        <p:nvSpPr>
          <p:cNvPr id="292" name="Google Shape;292;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90</a:t>
            </a:r>
            <a:r>
              <a:rPr b="1" lang="en" sz="2400"/>
              <a:t>% Accuracy</a:t>
            </a:r>
            <a:r>
              <a:rPr lang="en" sz="2400"/>
              <a:t> </a:t>
            </a:r>
            <a:r>
              <a:rPr lang="en" sz="1400"/>
              <a:t>- False accuracy due to skewed training set</a:t>
            </a:r>
            <a:endParaRPr sz="1400"/>
          </a:p>
          <a:p>
            <a:pPr indent="0" lvl="0" marL="0" rtl="0" algn="l">
              <a:spcBef>
                <a:spcPts val="1600"/>
              </a:spcBef>
              <a:spcAft>
                <a:spcPts val="0"/>
              </a:spcAft>
              <a:buNone/>
            </a:pPr>
            <a:r>
              <a:rPr b="1" lang="en" sz="2400"/>
              <a:t>50% Accuracy</a:t>
            </a:r>
            <a:r>
              <a:rPr lang="en" sz="2400"/>
              <a:t> </a:t>
            </a:r>
            <a:r>
              <a:rPr lang="en" sz="1400"/>
              <a:t>- Nominal, no better than a coin flip. Using both repo and file fields</a:t>
            </a:r>
            <a:endParaRPr sz="1400"/>
          </a:p>
          <a:p>
            <a:pPr indent="0" lvl="0" marL="0" rtl="0" algn="l">
              <a:spcBef>
                <a:spcPts val="1600"/>
              </a:spcBef>
              <a:spcAft>
                <a:spcPts val="0"/>
              </a:spcAft>
              <a:buNone/>
            </a:pPr>
            <a:r>
              <a:rPr b="1" lang="en" sz="2400"/>
              <a:t>60% Accuracy</a:t>
            </a:r>
            <a:r>
              <a:rPr lang="en" sz="2400"/>
              <a:t> </a:t>
            </a:r>
            <a:r>
              <a:rPr lang="en" sz="1400"/>
              <a:t>- Increased accuracy when only using file fields</a:t>
            </a:r>
            <a:endParaRPr sz="1400"/>
          </a:p>
          <a:p>
            <a:pPr indent="0" lvl="0" marL="0" rtl="0" algn="l">
              <a:spcBef>
                <a:spcPts val="1600"/>
              </a:spcBef>
              <a:spcAft>
                <a:spcPts val="1600"/>
              </a:spcAft>
              <a:buNone/>
            </a:pPr>
            <a:r>
              <a:rPr b="1" lang="en" sz="2400"/>
              <a:t>60% Accuracy </a:t>
            </a:r>
            <a:r>
              <a:rPr b="1" lang="en" sz="1400"/>
              <a:t>- </a:t>
            </a:r>
            <a:r>
              <a:rPr lang="en" sz="1400"/>
              <a:t>Using only file fields and additional file features (21 total features)</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Successes &amp; Difficulties</a:t>
            </a:r>
            <a:endParaRPr/>
          </a:p>
        </p:txBody>
      </p:sp>
      <p:sp>
        <p:nvSpPr>
          <p:cNvPr id="298" name="Google Shape;298;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Successes:</a:t>
            </a:r>
            <a:endParaRPr/>
          </a:p>
          <a:p>
            <a:pPr indent="-298450" lvl="1" marL="914400" rtl="0" algn="l">
              <a:spcBef>
                <a:spcPts val="0"/>
              </a:spcBef>
              <a:spcAft>
                <a:spcPts val="0"/>
              </a:spcAft>
              <a:buSzPts val="1100"/>
              <a:buChar char="○"/>
            </a:pPr>
            <a:r>
              <a:rPr lang="en"/>
              <a:t>Created a model for remote repositories with a 60% accuracy</a:t>
            </a:r>
            <a:endParaRPr/>
          </a:p>
          <a:p>
            <a:pPr indent="-298450" lvl="1" marL="914400" rtl="0" algn="l">
              <a:spcBef>
                <a:spcPts val="0"/>
              </a:spcBef>
              <a:spcAft>
                <a:spcPts val="0"/>
              </a:spcAft>
              <a:buSzPts val="1100"/>
              <a:buChar char="○"/>
            </a:pPr>
            <a:r>
              <a:rPr lang="en"/>
              <a:t>Groundwork created to support future researching</a:t>
            </a:r>
            <a:endParaRPr/>
          </a:p>
          <a:p>
            <a:pPr indent="-298450" lvl="1" marL="914400" rtl="0" algn="l">
              <a:spcBef>
                <a:spcPts val="0"/>
              </a:spcBef>
              <a:spcAft>
                <a:spcPts val="0"/>
              </a:spcAft>
              <a:buSzPts val="1100"/>
              <a:buChar char="○"/>
            </a:pPr>
            <a:r>
              <a:rPr lang="en"/>
              <a:t>Prior machine learning experience</a:t>
            </a:r>
            <a:endParaRPr/>
          </a:p>
          <a:p>
            <a:pPr indent="-311150" lvl="0" marL="457200" rtl="0" algn="l">
              <a:spcBef>
                <a:spcPts val="0"/>
              </a:spcBef>
              <a:spcAft>
                <a:spcPts val="0"/>
              </a:spcAft>
              <a:buSzPts val="1300"/>
              <a:buChar char="●"/>
            </a:pPr>
            <a:r>
              <a:rPr lang="en"/>
              <a:t>Difficulties:</a:t>
            </a:r>
            <a:endParaRPr/>
          </a:p>
          <a:p>
            <a:pPr indent="-298450" lvl="1" marL="914400" rtl="0" algn="l">
              <a:spcBef>
                <a:spcPts val="0"/>
              </a:spcBef>
              <a:spcAft>
                <a:spcPts val="0"/>
              </a:spcAft>
              <a:buSzPts val="1100"/>
              <a:buChar char="○"/>
            </a:pPr>
            <a:r>
              <a:rPr lang="en"/>
              <a:t>Updates to Tensorflow 2.0</a:t>
            </a:r>
            <a:endParaRPr/>
          </a:p>
          <a:p>
            <a:pPr indent="-298450" lvl="1" marL="914400" rtl="0" algn="l">
              <a:spcBef>
                <a:spcPts val="0"/>
              </a:spcBef>
              <a:spcAft>
                <a:spcPts val="0"/>
              </a:spcAft>
              <a:buSzPts val="1100"/>
              <a:buChar char="○"/>
            </a:pPr>
            <a:r>
              <a:rPr lang="en"/>
              <a:t>Uncharted territory (research-oriented project)</a:t>
            </a:r>
            <a:endParaRPr/>
          </a:p>
          <a:p>
            <a:pPr indent="-298450" lvl="1" marL="914400" rtl="0" algn="l">
              <a:spcBef>
                <a:spcPts val="0"/>
              </a:spcBef>
              <a:spcAft>
                <a:spcPts val="0"/>
              </a:spcAft>
              <a:buSzPts val="1100"/>
              <a:buChar char="○"/>
            </a:pPr>
            <a:r>
              <a:rPr lang="en"/>
              <a:t>Troubleshooting backend errors caused by library incompatibilities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Desktop Application Overview</a:t>
            </a:r>
            <a:endParaRPr/>
          </a:p>
        </p:txBody>
      </p:sp>
      <p:sp>
        <p:nvSpPr>
          <p:cNvPr id="309" name="Google Shape;30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WinForms d</a:t>
            </a:r>
            <a:r>
              <a:rPr lang="en"/>
              <a:t>esktop application written in C# using </a:t>
            </a:r>
            <a:r>
              <a:rPr lang="en"/>
              <a:t>.NET Framework v4.6.1</a:t>
            </a:r>
            <a:endParaRPr/>
          </a:p>
          <a:p>
            <a:pPr indent="-311150" lvl="0" marL="457200" rtl="0" algn="l">
              <a:spcBef>
                <a:spcPts val="0"/>
              </a:spcBef>
              <a:spcAft>
                <a:spcPts val="0"/>
              </a:spcAft>
              <a:buSzPts val="1300"/>
              <a:buChar char="●"/>
            </a:pPr>
            <a:r>
              <a:rPr lang="en"/>
              <a:t>Performs the </a:t>
            </a:r>
            <a:r>
              <a:rPr lang="en" u="sng"/>
              <a:t>entire scanning process</a:t>
            </a:r>
            <a:r>
              <a:rPr lang="en"/>
              <a:t> from start to finish</a:t>
            </a:r>
            <a:endParaRPr/>
          </a:p>
          <a:p>
            <a:pPr indent="-298450" lvl="1" marL="914400" rtl="0" algn="l">
              <a:spcBef>
                <a:spcPts val="0"/>
              </a:spcBef>
              <a:spcAft>
                <a:spcPts val="0"/>
              </a:spcAft>
              <a:buSzPts val="1100"/>
              <a:buChar char="○"/>
            </a:pPr>
            <a:r>
              <a:rPr lang="en"/>
              <a:t>No having to deal with running scripts or machine learning knowledge necessary</a:t>
            </a:r>
            <a:endParaRPr/>
          </a:p>
          <a:p>
            <a:pPr indent="-311150" lvl="0" marL="457200" rtl="0" algn="l">
              <a:spcBef>
                <a:spcPts val="0"/>
              </a:spcBef>
              <a:spcAft>
                <a:spcPts val="0"/>
              </a:spcAft>
              <a:buSzPts val="1300"/>
              <a:buChar char="●"/>
            </a:pPr>
            <a:r>
              <a:rPr lang="en"/>
              <a:t>Presents to the user a </a:t>
            </a:r>
            <a:r>
              <a:rPr lang="en" u="sng"/>
              <a:t>general overview</a:t>
            </a:r>
            <a:r>
              <a:rPr lang="en"/>
              <a:t> of where security faults may lie</a:t>
            </a:r>
            <a:endParaRPr/>
          </a:p>
          <a:p>
            <a:pPr indent="-311150" lvl="0" marL="457200" rtl="0" algn="l">
              <a:spcBef>
                <a:spcPts val="0"/>
              </a:spcBef>
              <a:spcAft>
                <a:spcPts val="0"/>
              </a:spcAft>
              <a:buSzPts val="1300"/>
              <a:buChar char="●"/>
            </a:pPr>
            <a:r>
              <a:rPr lang="en"/>
              <a:t>Includes a variety of accessibility options such as tab indexing and tooltips</a:t>
            </a:r>
            <a:endParaRPr/>
          </a:p>
          <a:p>
            <a:pPr indent="-298450" lvl="1" marL="914400" rtl="0" algn="l">
              <a:spcBef>
                <a:spcPts val="0"/>
              </a:spcBef>
              <a:spcAft>
                <a:spcPts val="0"/>
              </a:spcAft>
              <a:buSzPts val="1100"/>
              <a:buChar char="○"/>
            </a:pPr>
            <a:r>
              <a:rPr lang="en"/>
              <a:t>Allow as many users as possible to use the application</a:t>
            </a:r>
            <a:endParaRPr/>
          </a:p>
          <a:p>
            <a:pPr indent="-311150" lvl="0" marL="457200" rtl="0" algn="l">
              <a:spcBef>
                <a:spcPts val="0"/>
              </a:spcBef>
              <a:spcAft>
                <a:spcPts val="0"/>
              </a:spcAft>
              <a:buSzPts val="1300"/>
              <a:buChar char="●"/>
            </a:pPr>
            <a:r>
              <a:rPr lang="en"/>
              <a:t>Utilizes</a:t>
            </a:r>
            <a:r>
              <a:rPr lang="en"/>
              <a:t> </a:t>
            </a:r>
            <a:r>
              <a:rPr lang="en" u="sng"/>
              <a:t>Travis CI</a:t>
            </a:r>
            <a:r>
              <a:rPr lang="en"/>
              <a:t> for automatic building and unit testing on Ubuntu 18.04</a:t>
            </a:r>
            <a:endParaRPr/>
          </a:p>
          <a:p>
            <a:pPr indent="-298450" lvl="1" marL="914400" rtl="0" algn="l">
              <a:spcBef>
                <a:spcPts val="0"/>
              </a:spcBef>
              <a:spcAft>
                <a:spcPts val="0"/>
              </a:spcAft>
              <a:buSzPts val="1100"/>
              <a:buChar char="○"/>
            </a:pPr>
            <a:r>
              <a:rPr lang="en"/>
              <a:t>Compiles and runs on </a:t>
            </a:r>
            <a:r>
              <a:rPr lang="en" u="sng"/>
              <a:t>any operating system</a:t>
            </a:r>
            <a:r>
              <a:rPr lang="en"/>
              <a:t> that supports Mono Runtime &amp; .NET Core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endParaRPr/>
          </a:p>
          <a:p>
            <a:pPr indent="0" lvl="0" marL="0" rtl="0" algn="l">
              <a:spcBef>
                <a:spcPts val="0"/>
              </a:spcBef>
              <a:spcAft>
                <a:spcPts val="0"/>
              </a:spcAft>
              <a:buNone/>
            </a:pPr>
            <a:r>
              <a:rPr lang="en"/>
              <a:t>Flow Diagram</a:t>
            </a:r>
            <a:endParaRPr/>
          </a:p>
        </p:txBody>
      </p:sp>
      <p:pic>
        <p:nvPicPr>
          <p:cNvPr id="315" name="Google Shape;315;p50"/>
          <p:cNvPicPr preferRelativeResize="0"/>
          <p:nvPr/>
        </p:nvPicPr>
        <p:blipFill>
          <a:blip r:embed="rId3">
            <a:alphaModFix/>
          </a:blip>
          <a:stretch>
            <a:fillRect/>
          </a:stretch>
        </p:blipFill>
        <p:spPr>
          <a:xfrm>
            <a:off x="4572000" y="648875"/>
            <a:ext cx="3894525" cy="4347350"/>
          </a:xfrm>
          <a:prstGeom prst="rect">
            <a:avLst/>
          </a:prstGeom>
          <a:noFill/>
          <a:ln cap="flat" cmpd="sng" w="9525">
            <a:solidFill>
              <a:srgbClr val="000000"/>
            </a:solidFill>
            <a:prstDash val="solid"/>
            <a:round/>
            <a:headEnd len="sm" w="sm" type="none"/>
            <a:tailEnd len="sm" w="sm" type="none"/>
          </a:ln>
        </p:spPr>
      </p:pic>
      <p:sp>
        <p:nvSpPr>
          <p:cNvPr id="316" name="Google Shape;316;p50"/>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exist many avenues for the program to take depending on repository type</a:t>
            </a:r>
            <a:endParaRPr/>
          </a:p>
          <a:p>
            <a:pPr indent="-311150" lvl="0" marL="457200" rtl="0" algn="l">
              <a:spcBef>
                <a:spcPts val="0"/>
              </a:spcBef>
              <a:spcAft>
                <a:spcPts val="0"/>
              </a:spcAft>
              <a:buSzPts val="1300"/>
              <a:buChar char="●"/>
            </a:pPr>
            <a:r>
              <a:rPr lang="en"/>
              <a:t>The application allows for the cloning of private repositories by authenticating with GitHub</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Remote Cloning &amp; Loading</a:t>
            </a:r>
            <a:endParaRPr/>
          </a:p>
        </p:txBody>
      </p:sp>
      <p:pic>
        <p:nvPicPr>
          <p:cNvPr id="322" name="Google Shape;322;p51"/>
          <p:cNvPicPr preferRelativeResize="0"/>
          <p:nvPr/>
        </p:nvPicPr>
        <p:blipFill>
          <a:blip r:embed="rId3">
            <a:alphaModFix/>
          </a:blip>
          <a:stretch>
            <a:fillRect/>
          </a:stretch>
        </p:blipFill>
        <p:spPr>
          <a:xfrm>
            <a:off x="1903600" y="1853850"/>
            <a:ext cx="5336800" cy="3147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Terminology</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Code Fault:</a:t>
            </a:r>
            <a:endParaRPr b="1"/>
          </a:p>
          <a:p>
            <a:pPr indent="-311150" lvl="1" marL="914400" rtl="0" algn="l">
              <a:spcBef>
                <a:spcPts val="0"/>
              </a:spcBef>
              <a:spcAft>
                <a:spcPts val="0"/>
              </a:spcAft>
              <a:buSzPts val="1300"/>
              <a:buChar char="○"/>
            </a:pPr>
            <a:r>
              <a:rPr lang="en" sz="1300"/>
              <a:t>Undefined behavior in software that can produce </a:t>
            </a:r>
            <a:r>
              <a:rPr lang="en" sz="1300" u="sng"/>
              <a:t>incorrect</a:t>
            </a:r>
            <a:r>
              <a:rPr lang="en" sz="1300"/>
              <a:t> </a:t>
            </a:r>
            <a:r>
              <a:rPr lang="en" sz="1300"/>
              <a:t>or</a:t>
            </a:r>
            <a:r>
              <a:rPr lang="en" sz="1300"/>
              <a:t> </a:t>
            </a:r>
            <a:r>
              <a:rPr lang="en" sz="1300" u="sng"/>
              <a:t>unexpected</a:t>
            </a:r>
            <a:r>
              <a:rPr lang="en" sz="1300"/>
              <a:t> results</a:t>
            </a:r>
            <a:endParaRPr sz="1300"/>
          </a:p>
          <a:p>
            <a:pPr indent="-311150" lvl="0" marL="457200" rtl="0" algn="l">
              <a:spcBef>
                <a:spcPts val="0"/>
              </a:spcBef>
              <a:spcAft>
                <a:spcPts val="0"/>
              </a:spcAft>
              <a:buSzPts val="1300"/>
              <a:buChar char="●"/>
            </a:pPr>
            <a:r>
              <a:rPr b="1" lang="en"/>
              <a:t>Security Vulnerability:</a:t>
            </a:r>
            <a:endParaRPr/>
          </a:p>
          <a:p>
            <a:pPr indent="-311150" lvl="1" marL="914400" rtl="0" algn="l">
              <a:spcBef>
                <a:spcPts val="0"/>
              </a:spcBef>
              <a:spcAft>
                <a:spcPts val="0"/>
              </a:spcAft>
              <a:buSzPts val="1300"/>
              <a:buChar char="○"/>
            </a:pPr>
            <a:r>
              <a:rPr lang="en" sz="1300"/>
              <a:t>Software behavior that can be </a:t>
            </a:r>
            <a:r>
              <a:rPr lang="en" sz="1300" u="sng"/>
              <a:t>exploited</a:t>
            </a:r>
            <a:r>
              <a:rPr lang="en" sz="1300"/>
              <a:t> by a threat actor usually introduced through code faults</a:t>
            </a:r>
            <a:endParaRPr sz="1300"/>
          </a:p>
          <a:p>
            <a:pPr indent="-311150" lvl="0" marL="457200" rtl="0" algn="l">
              <a:spcBef>
                <a:spcPts val="0"/>
              </a:spcBef>
              <a:spcAft>
                <a:spcPts val="0"/>
              </a:spcAft>
              <a:buSzPts val="1300"/>
              <a:buChar char="●"/>
            </a:pPr>
            <a:r>
              <a:rPr b="1" lang="en"/>
              <a:t>Common Vulnerability Enumeration (CVE):</a:t>
            </a:r>
            <a:endParaRPr b="1"/>
          </a:p>
          <a:p>
            <a:pPr indent="-311150" lvl="1" marL="914400" rtl="0" algn="l">
              <a:spcBef>
                <a:spcPts val="0"/>
              </a:spcBef>
              <a:spcAft>
                <a:spcPts val="0"/>
              </a:spcAft>
              <a:buSzPts val="1300"/>
              <a:buChar char="○"/>
            </a:pPr>
            <a:r>
              <a:rPr lang="en" sz="1300"/>
              <a:t>A list of identification numbers that details data points for publicly known cyber-security vulnerabilities</a:t>
            </a:r>
            <a:endParaRPr sz="1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Example Output (Graph)</a:t>
            </a:r>
            <a:endParaRPr/>
          </a:p>
        </p:txBody>
      </p:sp>
      <p:pic>
        <p:nvPicPr>
          <p:cNvPr id="328" name="Google Shape;328;p52"/>
          <p:cNvPicPr preferRelativeResize="0"/>
          <p:nvPr/>
        </p:nvPicPr>
        <p:blipFill>
          <a:blip r:embed="rId3">
            <a:alphaModFix/>
          </a:blip>
          <a:stretch>
            <a:fillRect/>
          </a:stretch>
        </p:blipFill>
        <p:spPr>
          <a:xfrm>
            <a:off x="1910813" y="1882350"/>
            <a:ext cx="5325975" cy="313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Multi-Platform Capabilities</a:t>
            </a:r>
            <a:endParaRPr/>
          </a:p>
        </p:txBody>
      </p:sp>
      <p:sp>
        <p:nvSpPr>
          <p:cNvPr id="334" name="Google Shape;334;p5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5" name="Google Shape;335;p5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36" name="Google Shape;336;p53"/>
          <p:cNvSpPr txBox="1"/>
          <p:nvPr>
            <p:ph idx="1" type="body"/>
          </p:nvPr>
        </p:nvSpPr>
        <p:spPr>
          <a:xfrm>
            <a:off x="724950" y="4372551"/>
            <a:ext cx="76974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macOS (El Capitan)					      	         Ubuntu 18.04</a:t>
            </a:r>
            <a:endParaRPr b="1"/>
          </a:p>
          <a:p>
            <a:pPr indent="0" lvl="0" marL="0" rtl="0" algn="ctr">
              <a:spcBef>
                <a:spcPts val="0"/>
              </a:spcBef>
              <a:spcAft>
                <a:spcPts val="1600"/>
              </a:spcAft>
              <a:buNone/>
            </a:pPr>
            <a:r>
              <a:rPr lang="en"/>
              <a:t>This is done using </a:t>
            </a:r>
            <a:r>
              <a:rPr lang="en" u="sng"/>
              <a:t>.NET Core</a:t>
            </a:r>
            <a:r>
              <a:rPr lang="en"/>
              <a:t> and </a:t>
            </a:r>
            <a:r>
              <a:rPr lang="en" u="sng"/>
              <a:t>Mono Runtime</a:t>
            </a:r>
            <a:endParaRPr u="sng"/>
          </a:p>
        </p:txBody>
      </p:sp>
      <p:pic>
        <p:nvPicPr>
          <p:cNvPr id="337" name="Google Shape;337;p53"/>
          <p:cNvPicPr preferRelativeResize="0"/>
          <p:nvPr/>
        </p:nvPicPr>
        <p:blipFill>
          <a:blip r:embed="rId3">
            <a:alphaModFix/>
          </a:blip>
          <a:stretch>
            <a:fillRect/>
          </a:stretch>
        </p:blipFill>
        <p:spPr>
          <a:xfrm>
            <a:off x="4610050" y="2067710"/>
            <a:ext cx="3776471" cy="2295144"/>
          </a:xfrm>
          <a:prstGeom prst="rect">
            <a:avLst/>
          </a:prstGeom>
          <a:noFill/>
          <a:ln cap="flat" cmpd="sng" w="9525">
            <a:solidFill>
              <a:srgbClr val="000000"/>
            </a:solidFill>
            <a:prstDash val="solid"/>
            <a:round/>
            <a:headEnd len="sm" w="sm" type="none"/>
            <a:tailEnd len="sm" w="sm" type="none"/>
          </a:ln>
        </p:spPr>
      </p:pic>
      <p:pic>
        <p:nvPicPr>
          <p:cNvPr id="338" name="Google Shape;338;p53"/>
          <p:cNvPicPr preferRelativeResize="0"/>
          <p:nvPr/>
        </p:nvPicPr>
        <p:blipFill rotWithShape="1">
          <a:blip r:embed="rId4">
            <a:alphaModFix/>
          </a:blip>
          <a:srcRect b="13130" l="5515" r="5532" t="4598"/>
          <a:stretch/>
        </p:blipFill>
        <p:spPr>
          <a:xfrm>
            <a:off x="728238" y="2067700"/>
            <a:ext cx="3776471" cy="22951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Choice: Desktop vs. Web Application</a:t>
            </a:r>
            <a:endParaRPr/>
          </a:p>
        </p:txBody>
      </p:sp>
      <p:sp>
        <p:nvSpPr>
          <p:cNvPr id="344" name="Google Shape;344;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Privacy:</a:t>
            </a:r>
            <a:endParaRPr/>
          </a:p>
          <a:p>
            <a:pPr indent="-298450" lvl="1" marL="914400" rtl="0" algn="l">
              <a:spcBef>
                <a:spcPts val="0"/>
              </a:spcBef>
              <a:spcAft>
                <a:spcPts val="0"/>
              </a:spcAft>
              <a:buSzPts val="1100"/>
              <a:buChar char="○"/>
            </a:pPr>
            <a:r>
              <a:rPr lang="en"/>
              <a:t>Could not reasonably guarantee project privacy with an online web application</a:t>
            </a:r>
            <a:endParaRPr/>
          </a:p>
          <a:p>
            <a:pPr indent="-298450" lvl="1" marL="914400" rtl="0" algn="l">
              <a:spcBef>
                <a:spcPts val="0"/>
              </a:spcBef>
              <a:spcAft>
                <a:spcPts val="0"/>
              </a:spcAft>
              <a:buSzPts val="1100"/>
              <a:buChar char="○"/>
            </a:pPr>
            <a:r>
              <a:rPr lang="en"/>
              <a:t>No traffic, credentials, or code routed through us or our servers</a:t>
            </a:r>
            <a:endParaRPr/>
          </a:p>
          <a:p>
            <a:pPr indent="-298450" lvl="1" marL="914400" rtl="0" algn="l">
              <a:spcBef>
                <a:spcPts val="0"/>
              </a:spcBef>
              <a:spcAft>
                <a:spcPts val="0"/>
              </a:spcAft>
              <a:buSzPts val="1100"/>
              <a:buChar char="○"/>
            </a:pPr>
            <a:r>
              <a:rPr lang="en"/>
              <a:t>Allows for completely </a:t>
            </a:r>
            <a:r>
              <a:rPr lang="en" u="sng"/>
              <a:t>offline/local scanning</a:t>
            </a:r>
            <a:endParaRPr u="sng"/>
          </a:p>
          <a:p>
            <a:pPr indent="-298450" lvl="1" marL="914400" rtl="0" algn="l">
              <a:spcBef>
                <a:spcPts val="0"/>
              </a:spcBef>
              <a:spcAft>
                <a:spcPts val="0"/>
              </a:spcAft>
              <a:buSzPts val="1100"/>
              <a:buChar char="○"/>
            </a:pPr>
            <a:r>
              <a:rPr lang="en"/>
              <a:t>Houses the user’s data on </a:t>
            </a:r>
            <a:r>
              <a:rPr lang="en" u="sng"/>
              <a:t>their own computer</a:t>
            </a:r>
            <a:r>
              <a:rPr lang="en"/>
              <a:t>, users </a:t>
            </a:r>
            <a:r>
              <a:rPr lang="en" u="sng"/>
              <a:t>control their data</a:t>
            </a:r>
            <a:endParaRPr u="sng"/>
          </a:p>
          <a:p>
            <a:pPr indent="-311150" lvl="0" marL="457200" rtl="0" algn="l">
              <a:spcBef>
                <a:spcPts val="0"/>
              </a:spcBef>
              <a:spcAft>
                <a:spcPts val="0"/>
              </a:spcAft>
              <a:buSzPts val="1300"/>
              <a:buChar char="●"/>
            </a:pPr>
            <a:r>
              <a:rPr lang="en"/>
              <a:t>Efficiency:</a:t>
            </a:r>
            <a:endParaRPr/>
          </a:p>
          <a:p>
            <a:pPr indent="-298450" lvl="1" marL="914400" rtl="0" algn="l">
              <a:spcBef>
                <a:spcPts val="0"/>
              </a:spcBef>
              <a:spcAft>
                <a:spcPts val="0"/>
              </a:spcAft>
              <a:buSzPts val="1100"/>
              <a:buChar char="○"/>
            </a:pPr>
            <a:r>
              <a:rPr lang="en"/>
              <a:t>Not reliant on our processing speed</a:t>
            </a:r>
            <a:endParaRPr/>
          </a:p>
          <a:p>
            <a:pPr indent="-298450" lvl="1" marL="914400" rtl="0" algn="l">
              <a:spcBef>
                <a:spcPts val="0"/>
              </a:spcBef>
              <a:spcAft>
                <a:spcPts val="0"/>
              </a:spcAft>
              <a:buSzPts val="1100"/>
              <a:buChar char="○"/>
            </a:pPr>
            <a:r>
              <a:rPr lang="en"/>
              <a:t>Better suited for a desktop environment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Testing Plan</a:t>
            </a:r>
            <a:endParaRPr/>
          </a:p>
        </p:txBody>
      </p:sp>
      <p:sp>
        <p:nvSpPr>
          <p:cNvPr id="350" name="Google Shape;350;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Utilizes Microsoft Unit Testing Framework for Managed Code</a:t>
            </a:r>
            <a:endParaRPr/>
          </a:p>
          <a:p>
            <a:pPr indent="-311150" lvl="0" marL="457200" rtl="0" algn="l">
              <a:spcBef>
                <a:spcPts val="0"/>
              </a:spcBef>
              <a:spcAft>
                <a:spcPts val="0"/>
              </a:spcAft>
              <a:buSzPts val="1300"/>
              <a:buChar char="●"/>
            </a:pPr>
            <a:r>
              <a:rPr lang="en"/>
              <a:t>Uses the “Arrange, Act, Assert” (AAA) testing paradigm</a:t>
            </a:r>
            <a:endParaRPr/>
          </a:p>
          <a:p>
            <a:pPr indent="-311150" lvl="0" marL="457200" rtl="0" algn="l">
              <a:spcBef>
                <a:spcPts val="0"/>
              </a:spcBef>
              <a:spcAft>
                <a:spcPts val="0"/>
              </a:spcAft>
              <a:buSzPts val="1300"/>
              <a:buChar char="●"/>
            </a:pPr>
            <a:r>
              <a:rPr lang="en"/>
              <a:t>Six Unit Tests:</a:t>
            </a:r>
            <a:endParaRPr/>
          </a:p>
          <a:p>
            <a:pPr indent="-298450" lvl="1" marL="914400" rtl="0" algn="l">
              <a:spcBef>
                <a:spcPts val="0"/>
              </a:spcBef>
              <a:spcAft>
                <a:spcPts val="0"/>
              </a:spcAft>
              <a:buSzPts val="1100"/>
              <a:buChar char="○"/>
            </a:pPr>
            <a:r>
              <a:rPr lang="en"/>
              <a:t>Ensures that each component on its own works as expected</a:t>
            </a:r>
            <a:endParaRPr/>
          </a:p>
          <a:p>
            <a:pPr indent="-298450" lvl="1" marL="914400" rtl="0" algn="l">
              <a:spcBef>
                <a:spcPts val="0"/>
              </a:spcBef>
              <a:spcAft>
                <a:spcPts val="0"/>
              </a:spcAft>
              <a:buSzPts val="1100"/>
              <a:buChar char="○"/>
            </a:pPr>
            <a:r>
              <a:rPr lang="en"/>
              <a:t>Inputs example data, acts, and asserts expected outputs</a:t>
            </a:r>
            <a:endParaRPr/>
          </a:p>
          <a:p>
            <a:pPr indent="-311150" lvl="0" marL="457200" rtl="0" algn="l">
              <a:spcBef>
                <a:spcPts val="0"/>
              </a:spcBef>
              <a:spcAft>
                <a:spcPts val="0"/>
              </a:spcAft>
              <a:buSzPts val="1300"/>
              <a:buChar char="●"/>
            </a:pPr>
            <a:r>
              <a:rPr lang="en"/>
              <a:t>Two Integration Tests:</a:t>
            </a:r>
            <a:endParaRPr/>
          </a:p>
          <a:p>
            <a:pPr indent="-298450" lvl="1" marL="914400" rtl="0" algn="l">
              <a:spcBef>
                <a:spcPts val="0"/>
              </a:spcBef>
              <a:spcAft>
                <a:spcPts val="0"/>
              </a:spcAft>
              <a:buSzPts val="1100"/>
              <a:buChar char="○"/>
            </a:pPr>
            <a:r>
              <a:rPr lang="en"/>
              <a:t>Ensures that each “group” of unit tests work as expected, in order</a:t>
            </a:r>
            <a:endParaRPr/>
          </a:p>
          <a:p>
            <a:pPr indent="-298450" lvl="1" marL="914400" rtl="0" algn="l">
              <a:spcBef>
                <a:spcPts val="0"/>
              </a:spcBef>
              <a:spcAft>
                <a:spcPts val="0"/>
              </a:spcAft>
              <a:buSzPts val="1100"/>
              <a:buChar char="○"/>
            </a:pPr>
            <a:r>
              <a:rPr lang="en"/>
              <a:t>Steps through each unit testing group to find issues between integrated units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Successes &amp; Difficulties</a:t>
            </a:r>
            <a:endParaRPr/>
          </a:p>
        </p:txBody>
      </p:sp>
      <p:sp>
        <p:nvSpPr>
          <p:cNvPr id="356" name="Google Shape;356;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Successes:</a:t>
            </a:r>
            <a:endParaRPr/>
          </a:p>
          <a:p>
            <a:pPr indent="-298450" lvl="1" marL="914400" rtl="0" algn="l">
              <a:spcBef>
                <a:spcPts val="0"/>
              </a:spcBef>
              <a:spcAft>
                <a:spcPts val="0"/>
              </a:spcAft>
              <a:buSzPts val="1100"/>
              <a:buChar char="○"/>
            </a:pPr>
            <a:r>
              <a:rPr lang="en"/>
              <a:t>Prior desktop application development experience</a:t>
            </a:r>
            <a:endParaRPr/>
          </a:p>
          <a:p>
            <a:pPr indent="-298450" lvl="1" marL="914400" rtl="0" algn="l">
              <a:spcBef>
                <a:spcPts val="0"/>
              </a:spcBef>
              <a:spcAft>
                <a:spcPts val="0"/>
              </a:spcAft>
              <a:buSzPts val="1100"/>
              <a:buChar char="○"/>
            </a:pPr>
            <a:r>
              <a:rPr lang="en"/>
              <a:t>Plethora of libraries to assist in application implementation</a:t>
            </a:r>
            <a:endParaRPr/>
          </a:p>
          <a:p>
            <a:pPr indent="-298450" lvl="1" marL="914400" rtl="0" algn="l">
              <a:spcBef>
                <a:spcPts val="0"/>
              </a:spcBef>
              <a:spcAft>
                <a:spcPts val="0"/>
              </a:spcAft>
              <a:buSzPts val="1100"/>
              <a:buChar char="○"/>
            </a:pPr>
            <a:r>
              <a:rPr lang="en"/>
              <a:t>Extremely verbose C# documentation and </a:t>
            </a:r>
            <a:r>
              <a:rPr lang="en"/>
              <a:t>developmental</a:t>
            </a:r>
            <a:r>
              <a:rPr lang="en"/>
              <a:t> ecosystem</a:t>
            </a:r>
            <a:endParaRPr/>
          </a:p>
          <a:p>
            <a:pPr indent="-311150" lvl="0" marL="457200" rtl="0" algn="l">
              <a:spcBef>
                <a:spcPts val="0"/>
              </a:spcBef>
              <a:spcAft>
                <a:spcPts val="0"/>
              </a:spcAft>
              <a:buSzPts val="1300"/>
              <a:buChar char="●"/>
            </a:pPr>
            <a:r>
              <a:rPr lang="en"/>
              <a:t>Difficulties:</a:t>
            </a:r>
            <a:endParaRPr/>
          </a:p>
          <a:p>
            <a:pPr indent="-298450" lvl="1" marL="914400" rtl="0" algn="l">
              <a:spcBef>
                <a:spcPts val="0"/>
              </a:spcBef>
              <a:spcAft>
                <a:spcPts val="0"/>
              </a:spcAft>
              <a:buSzPts val="1100"/>
              <a:buChar char="○"/>
            </a:pPr>
            <a:r>
              <a:rPr lang="en"/>
              <a:t>Application </a:t>
            </a:r>
            <a:r>
              <a:rPr lang="en"/>
              <a:t>architecture</a:t>
            </a:r>
            <a:r>
              <a:rPr lang="en"/>
              <a:t> and design</a:t>
            </a:r>
            <a:endParaRPr/>
          </a:p>
          <a:p>
            <a:pPr indent="-298450" lvl="1" marL="914400" rtl="0" algn="l">
              <a:spcBef>
                <a:spcPts val="0"/>
              </a:spcBef>
              <a:spcAft>
                <a:spcPts val="0"/>
              </a:spcAft>
              <a:buSzPts val="1100"/>
              <a:buChar char="○"/>
            </a:pPr>
            <a:r>
              <a:rPr lang="en"/>
              <a:t>Creating the test plan</a:t>
            </a:r>
            <a:endParaRPr/>
          </a:p>
          <a:p>
            <a:pPr indent="-298450" lvl="1" marL="914400" rtl="0" algn="l">
              <a:spcBef>
                <a:spcPts val="0"/>
              </a:spcBef>
              <a:spcAft>
                <a:spcPts val="0"/>
              </a:spcAft>
              <a:buSzPts val="1100"/>
              <a:buChar char="○"/>
            </a:pPr>
            <a:r>
              <a:rPr lang="en"/>
              <a:t>Researching accessibility features</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Administrative</a:t>
            </a:r>
            <a:r>
              <a:rPr lang="en"/>
              <a:t> Content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and Finances</a:t>
            </a:r>
            <a:endParaRPr/>
          </a:p>
        </p:txBody>
      </p:sp>
      <p:sp>
        <p:nvSpPr>
          <p:cNvPr id="367" name="Google Shape;367;p58"/>
          <p:cNvSpPr txBox="1"/>
          <p:nvPr>
            <p:ph idx="1" type="body"/>
          </p:nvPr>
        </p:nvSpPr>
        <p:spPr>
          <a:xfrm>
            <a:off x="729450" y="2078875"/>
            <a:ext cx="7688700" cy="290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5</a:t>
            </a:r>
            <a:r>
              <a:rPr lang="en"/>
              <a:t> x 1 month of 24/7 server hosting						   </a:t>
            </a:r>
            <a:r>
              <a:rPr lang="en" u="sng"/>
              <a:t>$50</a:t>
            </a:r>
            <a:endParaRPr u="sng"/>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2 x Printing Design Document with UCF Discount				   </a:t>
            </a:r>
            <a:r>
              <a:rPr lang="en" u="sng"/>
              <a:t>$34.44</a:t>
            </a:r>
            <a:endParaRPr u="sng"/>
          </a:p>
          <a:p>
            <a:pPr indent="457200" lvl="0" marL="4572000" rtl="0" algn="l">
              <a:spcBef>
                <a:spcPts val="0"/>
              </a:spcBef>
              <a:spcAft>
                <a:spcPts val="0"/>
              </a:spcAft>
              <a:buNone/>
            </a:pPr>
            <a:r>
              <a:t/>
            </a:r>
            <a:endParaRPr/>
          </a:p>
          <a:p>
            <a:pPr indent="457200" lvl="0" marL="4572000" rtl="0" algn="l">
              <a:spcBef>
                <a:spcPts val="0"/>
              </a:spcBef>
              <a:spcAft>
                <a:spcPts val="0"/>
              </a:spcAft>
              <a:buNone/>
            </a:pPr>
            <a:r>
              <a:t/>
            </a:r>
            <a:endParaRPr/>
          </a:p>
          <a:p>
            <a:pPr indent="457200" lvl="0" marL="3657600" rtl="0" algn="l">
              <a:spcBef>
                <a:spcPts val="0"/>
              </a:spcBef>
              <a:spcAft>
                <a:spcPts val="0"/>
              </a:spcAft>
              <a:buNone/>
            </a:pPr>
            <a:r>
              <a:rPr lang="en"/>
              <a:t> Total project cost:    </a:t>
            </a:r>
            <a:r>
              <a:rPr lang="en" u="sng"/>
              <a:t>$84.44</a:t>
            </a:r>
            <a:endParaRPr u="sng"/>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a:t>
            </a:r>
            <a:endParaRPr/>
          </a:p>
        </p:txBody>
      </p:sp>
      <p:graphicFrame>
        <p:nvGraphicFramePr>
          <p:cNvPr id="373" name="Google Shape;373;p59"/>
          <p:cNvGraphicFramePr/>
          <p:nvPr/>
        </p:nvGraphicFramePr>
        <p:xfrm>
          <a:off x="729450" y="1853850"/>
          <a:ext cx="3000000" cy="3000000"/>
        </p:xfrm>
        <a:graphic>
          <a:graphicData uri="http://schemas.openxmlformats.org/drawingml/2006/table">
            <a:tbl>
              <a:tblPr>
                <a:noFill/>
                <a:tableStyleId>{621BE0D6-C0B7-47FE-BD34-1EF937A19902}</a:tableStyleId>
              </a:tblPr>
              <a:tblGrid>
                <a:gridCol w="3844350"/>
                <a:gridCol w="3844350"/>
              </a:tblGrid>
              <a:tr h="292850">
                <a:tc>
                  <a:txBody>
                    <a:bodyPr/>
                    <a:lstStyle/>
                    <a:p>
                      <a:pPr indent="0" lvl="0" marL="0" rtl="0" algn="ctr">
                        <a:spcBef>
                          <a:spcPts val="0"/>
                        </a:spcBef>
                        <a:spcAft>
                          <a:spcPts val="0"/>
                        </a:spcAft>
                        <a:buNone/>
                      </a:pPr>
                      <a:r>
                        <a:rPr b="1" lang="en" sz="1100"/>
                        <a:t>Weeks</a:t>
                      </a:r>
                      <a:endParaRPr b="1" sz="1100"/>
                    </a:p>
                  </a:txBody>
                  <a:tcPr marT="91425" marB="91425" marR="91425" marL="91425"/>
                </a:tc>
                <a:tc>
                  <a:txBody>
                    <a:bodyPr/>
                    <a:lstStyle/>
                    <a:p>
                      <a:pPr indent="0" lvl="0" marL="0" rtl="0" algn="ctr">
                        <a:spcBef>
                          <a:spcPts val="0"/>
                        </a:spcBef>
                        <a:spcAft>
                          <a:spcPts val="0"/>
                        </a:spcAft>
                        <a:buNone/>
                      </a:pPr>
                      <a:r>
                        <a:rPr b="1" lang="en" sz="1100"/>
                        <a:t>Milestone</a:t>
                      </a:r>
                      <a:endParaRPr sz="1100"/>
                    </a:p>
                  </a:txBody>
                  <a:tcPr marT="91425" marB="91425" marR="91425" marL="91425"/>
                </a:tc>
              </a:tr>
              <a:tr h="292850">
                <a:tc>
                  <a:txBody>
                    <a:bodyPr/>
                    <a:lstStyle/>
                    <a:p>
                      <a:pPr indent="0" lvl="0" marL="0" rtl="0" algn="ctr">
                        <a:spcBef>
                          <a:spcPts val="0"/>
                        </a:spcBef>
                        <a:spcAft>
                          <a:spcPts val="0"/>
                        </a:spcAft>
                        <a:buNone/>
                      </a:pPr>
                      <a:r>
                        <a:rPr lang="en" sz="1100"/>
                        <a:t>Sep 15 - Sep 21</a:t>
                      </a:r>
                      <a:endParaRPr sz="1100"/>
                    </a:p>
                  </a:txBody>
                  <a:tcPr marT="91425" marB="91425" marR="91425" marL="91425"/>
                </a:tc>
                <a:tc>
                  <a:txBody>
                    <a:bodyPr/>
                    <a:lstStyle/>
                    <a:p>
                      <a:pPr indent="0" lvl="0" marL="0" rtl="0" algn="ctr">
                        <a:spcBef>
                          <a:spcPts val="0"/>
                        </a:spcBef>
                        <a:spcAft>
                          <a:spcPts val="0"/>
                        </a:spcAft>
                        <a:buNone/>
                      </a:pPr>
                      <a:r>
                        <a:rPr lang="en" sz="1100"/>
                        <a:t>Data Collection Utility (DCU, 1st Iteration)</a:t>
                      </a:r>
                      <a:endParaRPr sz="1100"/>
                    </a:p>
                  </a:txBody>
                  <a:tcPr marT="91425" marB="91425" marR="91425" marL="91425"/>
                </a:tc>
              </a:tr>
              <a:tr h="292850">
                <a:tc>
                  <a:txBody>
                    <a:bodyPr/>
                    <a:lstStyle/>
                    <a:p>
                      <a:pPr indent="0" lvl="0" marL="0" rtl="0" algn="ctr">
                        <a:spcBef>
                          <a:spcPts val="0"/>
                        </a:spcBef>
                        <a:spcAft>
                          <a:spcPts val="0"/>
                        </a:spcAft>
                        <a:buNone/>
                      </a:pPr>
                      <a:r>
                        <a:rPr lang="en" sz="1100"/>
                        <a:t>Sep 22 - Sep 28</a:t>
                      </a:r>
                      <a:endParaRPr sz="1100"/>
                    </a:p>
                  </a:txBody>
                  <a:tcPr marT="91425" marB="91425" marR="91425" marL="91425"/>
                </a:tc>
                <a:tc>
                  <a:txBody>
                    <a:bodyPr/>
                    <a:lstStyle/>
                    <a:p>
                      <a:pPr indent="0" lvl="0" marL="0" rtl="0" algn="ctr">
                        <a:spcBef>
                          <a:spcPts val="0"/>
                        </a:spcBef>
                        <a:spcAft>
                          <a:spcPts val="0"/>
                        </a:spcAft>
                        <a:buNone/>
                      </a:pPr>
                      <a:r>
                        <a:rPr lang="en" sz="1100"/>
                        <a:t>CVE Database Parsing Completed</a:t>
                      </a:r>
                      <a:endParaRPr sz="1100"/>
                    </a:p>
                  </a:txBody>
                  <a:tcPr marT="91425" marB="91425" marR="91425" marL="91425"/>
                </a:tc>
              </a:tr>
              <a:tr h="292850">
                <a:tc>
                  <a:txBody>
                    <a:bodyPr/>
                    <a:lstStyle/>
                    <a:p>
                      <a:pPr indent="0" lvl="0" marL="0" rtl="0" algn="ctr">
                        <a:spcBef>
                          <a:spcPts val="0"/>
                        </a:spcBef>
                        <a:spcAft>
                          <a:spcPts val="0"/>
                        </a:spcAft>
                        <a:buNone/>
                      </a:pPr>
                      <a:r>
                        <a:rPr lang="en" sz="1100"/>
                        <a:t>Sep 22 - Sep 28</a:t>
                      </a:r>
                      <a:endParaRPr sz="1100"/>
                    </a:p>
                  </a:txBody>
                  <a:tcPr marT="91425" marB="91425" marR="91425" marL="91425"/>
                </a:tc>
                <a:tc>
                  <a:txBody>
                    <a:bodyPr/>
                    <a:lstStyle/>
                    <a:p>
                      <a:pPr indent="0" lvl="0" marL="0" rtl="0" algn="ctr">
                        <a:spcBef>
                          <a:spcPts val="0"/>
                        </a:spcBef>
                        <a:spcAft>
                          <a:spcPts val="0"/>
                        </a:spcAft>
                        <a:buNone/>
                      </a:pPr>
                      <a:r>
                        <a:rPr lang="en" sz="1100"/>
                        <a:t>Application Cloning &amp; Loading Finished</a:t>
                      </a:r>
                      <a:endParaRPr sz="1100"/>
                    </a:p>
                  </a:txBody>
                  <a:tcPr marT="91425" marB="91425" marR="91425" marL="91425"/>
                </a:tc>
              </a:tr>
              <a:tr h="292850">
                <a:tc>
                  <a:txBody>
                    <a:bodyPr/>
                    <a:lstStyle/>
                    <a:p>
                      <a:pPr indent="0" lvl="0" marL="0" rtl="0" algn="ctr">
                        <a:spcBef>
                          <a:spcPts val="0"/>
                        </a:spcBef>
                        <a:spcAft>
                          <a:spcPts val="0"/>
                        </a:spcAft>
                        <a:buNone/>
                      </a:pPr>
                      <a:r>
                        <a:rPr lang="en" sz="1100"/>
                        <a:t>Sep 15 - Oct 5 </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Model Trained, Can Predict Faults w/ 60% Accuracy</a:t>
                      </a:r>
                      <a:endParaRPr sz="1100"/>
                    </a:p>
                  </a:txBody>
                  <a:tcPr marT="91425" marB="91425" marR="91425" marL="91425">
                    <a:lnB cap="flat" cmpd="sng" w="9525">
                      <a:solidFill>
                        <a:srgbClr val="9E9E9E"/>
                      </a:solidFill>
                      <a:prstDash val="solid"/>
                      <a:round/>
                      <a:headEnd len="sm" w="sm" type="none"/>
                      <a:tailEnd len="sm" w="sm" type="none"/>
                    </a:lnB>
                  </a:tcPr>
                </a:tc>
              </a:tr>
              <a:tr h="292850">
                <a:tc>
                  <a:txBody>
                    <a:bodyPr/>
                    <a:lstStyle/>
                    <a:p>
                      <a:pPr indent="0" lvl="0" marL="0" rtl="0" algn="ctr">
                        <a:spcBef>
                          <a:spcPts val="0"/>
                        </a:spcBef>
                        <a:spcAft>
                          <a:spcPts val="0"/>
                        </a:spcAft>
                        <a:buNone/>
                      </a:pPr>
                      <a:r>
                        <a:rPr lang="en" sz="1100"/>
                        <a:t>Oct 5</a:t>
                      </a:r>
                      <a:r>
                        <a:rPr lang="en" sz="1100"/>
                        <a:t> - Oct 27</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t>Data Pipeline (2nd Iteration)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2850">
                <a:tc>
                  <a:txBody>
                    <a:bodyPr/>
                    <a:lstStyle/>
                    <a:p>
                      <a:pPr indent="0" lvl="0" marL="0" rtl="0" algn="ctr">
                        <a:spcBef>
                          <a:spcPts val="0"/>
                        </a:spcBef>
                        <a:spcAft>
                          <a:spcPts val="0"/>
                        </a:spcAft>
                        <a:buNone/>
                      </a:pPr>
                      <a:r>
                        <a:rPr lang="en" sz="1100"/>
                        <a:t>Oct 27 - Nov 12</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t>Fine Tune DCUv2 &amp; Parsing, Improve Model Accuracy</a:t>
                      </a:r>
                      <a:endParaRPr sz="1100"/>
                    </a:p>
                  </a:txBody>
                  <a:tcPr marT="91425" marB="91425" marR="91425" marL="91425">
                    <a:lnT cap="flat" cmpd="sng" w="9525">
                      <a:solidFill>
                        <a:srgbClr val="9E9E9E"/>
                      </a:solidFill>
                      <a:prstDash val="solid"/>
                      <a:round/>
                      <a:headEnd len="sm" w="sm" type="none"/>
                      <a:tailEnd len="sm" w="sm" type="none"/>
                    </a:lnT>
                  </a:tcPr>
                </a:tc>
              </a:tr>
              <a:tr h="292850">
                <a:tc>
                  <a:txBody>
                    <a:bodyPr/>
                    <a:lstStyle/>
                    <a:p>
                      <a:pPr indent="0" lvl="0" marL="0" rtl="0" algn="ctr">
                        <a:spcBef>
                          <a:spcPts val="0"/>
                        </a:spcBef>
                        <a:spcAft>
                          <a:spcPts val="0"/>
                        </a:spcAft>
                        <a:buNone/>
                      </a:pPr>
                      <a:r>
                        <a:rPr lang="en" sz="1100"/>
                        <a:t>Nov 7 - Nov 20</a:t>
                      </a:r>
                      <a:endParaRPr sz="1100"/>
                    </a:p>
                  </a:txBody>
                  <a:tcPr marT="91425" marB="91425" marR="91425" marL="91425"/>
                </a:tc>
                <a:tc>
                  <a:txBody>
                    <a:bodyPr/>
                    <a:lstStyle/>
                    <a:p>
                      <a:pPr indent="0" lvl="0" marL="0" rtl="0" algn="ctr">
                        <a:spcBef>
                          <a:spcPts val="0"/>
                        </a:spcBef>
                        <a:spcAft>
                          <a:spcPts val="0"/>
                        </a:spcAft>
                        <a:buNone/>
                      </a:pPr>
                      <a:r>
                        <a:rPr lang="en" sz="1100"/>
                        <a:t>Develop Additional File Features, Application Interface</a:t>
                      </a:r>
                      <a:endParaRPr sz="1100"/>
                    </a:p>
                  </a:txBody>
                  <a:tcPr marT="91425" marB="91425" marR="91425" marL="91425"/>
                </a:tc>
              </a:tr>
              <a:tr h="292850">
                <a:tc>
                  <a:txBody>
                    <a:bodyPr/>
                    <a:lstStyle/>
                    <a:p>
                      <a:pPr indent="0" lvl="0" marL="0" rtl="0" algn="ctr">
                        <a:spcBef>
                          <a:spcPts val="0"/>
                        </a:spcBef>
                        <a:spcAft>
                          <a:spcPts val="0"/>
                        </a:spcAft>
                        <a:buNone/>
                      </a:pPr>
                      <a:r>
                        <a:rPr lang="en" sz="1100"/>
                        <a:t>Nov 20 - Dec 2</a:t>
                      </a:r>
                      <a:endParaRPr sz="1100"/>
                    </a:p>
                  </a:txBody>
                  <a:tcPr marT="91425" marB="91425" marR="91425" marL="91425"/>
                </a:tc>
                <a:tc>
                  <a:txBody>
                    <a:bodyPr/>
                    <a:lstStyle/>
                    <a:p>
                      <a:pPr indent="0" lvl="0" marL="0" rtl="0" algn="ctr">
                        <a:spcBef>
                          <a:spcPts val="0"/>
                        </a:spcBef>
                        <a:spcAft>
                          <a:spcPts val="0"/>
                        </a:spcAft>
                        <a:buNone/>
                      </a:pPr>
                      <a:r>
                        <a:rPr lang="en" sz="1100"/>
                        <a:t>Testing Plan Finished, 3rd Iteration Testing</a:t>
                      </a:r>
                      <a:endParaRPr sz="1100"/>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Successes and Difficulties</a:t>
            </a:r>
            <a:endParaRPr/>
          </a:p>
        </p:txBody>
      </p:sp>
      <p:sp>
        <p:nvSpPr>
          <p:cNvPr id="379" name="Google Shape;379;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Successes:</a:t>
            </a:r>
            <a:endParaRPr/>
          </a:p>
          <a:p>
            <a:pPr indent="-298450" lvl="1" marL="914400" rtl="0" algn="l">
              <a:spcBef>
                <a:spcPts val="0"/>
              </a:spcBef>
              <a:spcAft>
                <a:spcPts val="0"/>
              </a:spcAft>
              <a:buSzPts val="1100"/>
              <a:buChar char="○"/>
            </a:pPr>
            <a:r>
              <a:rPr lang="en"/>
              <a:t>Excellent team dynamic</a:t>
            </a:r>
            <a:endParaRPr/>
          </a:p>
          <a:p>
            <a:pPr indent="-298450" lvl="1" marL="914400" rtl="0" algn="l">
              <a:spcBef>
                <a:spcPts val="0"/>
              </a:spcBef>
              <a:spcAft>
                <a:spcPts val="0"/>
              </a:spcAft>
              <a:buSzPts val="1100"/>
              <a:buChar char="○"/>
            </a:pPr>
            <a:r>
              <a:rPr lang="en"/>
              <a:t>Exciting project, fun to work on</a:t>
            </a:r>
            <a:endParaRPr/>
          </a:p>
          <a:p>
            <a:pPr indent="-298450" lvl="1" marL="914400" rtl="0" algn="l">
              <a:spcBef>
                <a:spcPts val="0"/>
              </a:spcBef>
              <a:spcAft>
                <a:spcPts val="0"/>
              </a:spcAft>
              <a:buSzPts val="1100"/>
              <a:buChar char="○"/>
            </a:pPr>
            <a:r>
              <a:rPr lang="en"/>
              <a:t>Achieved an acceptable accuracy for fault predictions</a:t>
            </a:r>
            <a:endParaRPr/>
          </a:p>
          <a:p>
            <a:pPr indent="-298450" lvl="1" marL="914400" rtl="0" algn="l">
              <a:spcBef>
                <a:spcPts val="0"/>
              </a:spcBef>
              <a:spcAft>
                <a:spcPts val="0"/>
              </a:spcAft>
              <a:buSzPts val="1100"/>
              <a:buChar char="○"/>
            </a:pPr>
            <a:r>
              <a:rPr lang="en"/>
              <a:t>Overall research question answered</a:t>
            </a:r>
            <a:endParaRPr/>
          </a:p>
          <a:p>
            <a:pPr indent="-311150" lvl="0" marL="457200" rtl="0" algn="l">
              <a:spcBef>
                <a:spcPts val="0"/>
              </a:spcBef>
              <a:spcAft>
                <a:spcPts val="0"/>
              </a:spcAft>
              <a:buSzPts val="1300"/>
              <a:buChar char="●"/>
            </a:pPr>
            <a:r>
              <a:rPr lang="en"/>
              <a:t>Difficulties:</a:t>
            </a:r>
            <a:endParaRPr/>
          </a:p>
          <a:p>
            <a:pPr indent="-298450" lvl="1" marL="914400" rtl="0" algn="l">
              <a:spcBef>
                <a:spcPts val="0"/>
              </a:spcBef>
              <a:spcAft>
                <a:spcPts val="0"/>
              </a:spcAft>
              <a:buSzPts val="1100"/>
              <a:buChar char="○"/>
            </a:pPr>
            <a:r>
              <a:rPr lang="en"/>
              <a:t>Research-based nature of the project (uncharted territory)</a:t>
            </a:r>
            <a:endParaRPr/>
          </a:p>
          <a:p>
            <a:pPr indent="-298450" lvl="1" marL="914400" rtl="0" algn="l">
              <a:spcBef>
                <a:spcPts val="0"/>
              </a:spcBef>
              <a:spcAft>
                <a:spcPts val="0"/>
              </a:spcAft>
              <a:buSzPts val="1100"/>
              <a:buChar char="○"/>
            </a:pPr>
            <a:r>
              <a:rPr lang="en"/>
              <a:t>Data a</a:t>
            </a:r>
            <a:r>
              <a:rPr lang="en"/>
              <a:t>cquisition pipeline took much longer than we expected</a:t>
            </a:r>
            <a:endParaRPr/>
          </a:p>
          <a:p>
            <a:pPr indent="-298450" lvl="1" marL="914400" rtl="0" algn="l">
              <a:spcBef>
                <a:spcPts val="0"/>
              </a:spcBef>
              <a:spcAft>
                <a:spcPts val="0"/>
              </a:spcAft>
              <a:buSzPts val="1100"/>
              <a:buChar char="○"/>
            </a:pPr>
            <a:r>
              <a:rPr lang="en"/>
              <a:t>Scope restricted us from performing detailed analyses on files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Fault Example</a:t>
            </a:r>
            <a:endParaRPr/>
          </a:p>
        </p:txBody>
      </p:sp>
      <p:sp>
        <p:nvSpPr>
          <p:cNvPr id="110" name="Google Shape;110;p17"/>
          <p:cNvSpPr txBox="1"/>
          <p:nvPr>
            <p:ph idx="1" type="body"/>
          </p:nvPr>
        </p:nvSpPr>
        <p:spPr>
          <a:xfrm>
            <a:off x="729450" y="2078875"/>
            <a:ext cx="7688700" cy="2836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a:solidFill>
                  <a:srgbClr val="000000"/>
                </a:solidFill>
              </a:rPr>
              <a:t>strcpy, a method that does not check the destination to ensure it is large enough for the operation to complete successfully, is executed, causing potential undefined behavior when the dest string is printed to screen.</a:t>
            </a:r>
            <a:endParaRPr>
              <a:solidFill>
                <a:srgbClr val="000000"/>
              </a:solidFill>
            </a:endParaRPr>
          </a:p>
          <a:p>
            <a:pPr indent="0" lvl="0" marL="1371600" rtl="0" algn="l">
              <a:lnSpc>
                <a:spcPct val="150000"/>
              </a:lnSpc>
              <a:spcBef>
                <a:spcPts val="0"/>
              </a:spcBef>
              <a:spcAft>
                <a:spcPts val="0"/>
              </a:spcAft>
              <a:buNone/>
            </a:pPr>
            <a:r>
              <a:t/>
            </a:r>
            <a:endParaRPr>
              <a:solidFill>
                <a:srgbClr val="000000"/>
              </a:solidFill>
            </a:endParaRPr>
          </a:p>
        </p:txBody>
      </p:sp>
      <p:sp>
        <p:nvSpPr>
          <p:cNvPr id="111" name="Google Shape;111;p17"/>
          <p:cNvSpPr txBox="1"/>
          <p:nvPr/>
        </p:nvSpPr>
        <p:spPr>
          <a:xfrm>
            <a:off x="2697750" y="3101550"/>
            <a:ext cx="3748500" cy="17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333333"/>
                </a:solidFill>
                <a:latin typeface="Consolas"/>
                <a:ea typeface="Consolas"/>
                <a:cs typeface="Consolas"/>
                <a:sym typeface="Consolas"/>
              </a:rPr>
              <a:t>int</a:t>
            </a:r>
            <a:r>
              <a:rPr lang="en" sz="1000">
                <a:solidFill>
                  <a:srgbClr val="333333"/>
                </a:solidFill>
                <a:latin typeface="Consolas"/>
                <a:ea typeface="Consolas"/>
                <a:cs typeface="Consolas"/>
                <a:sym typeface="Consolas"/>
              </a:rPr>
              <a:t> main() {</a:t>
            </a:r>
            <a:endParaRPr sz="1000">
              <a:solidFill>
                <a:srgbClr val="333333"/>
              </a:solidFill>
              <a:latin typeface="Consolas"/>
              <a:ea typeface="Consolas"/>
              <a:cs typeface="Consolas"/>
              <a:sym typeface="Consolas"/>
            </a:endParaRPr>
          </a:p>
          <a:p>
            <a:pPr indent="457200" lvl="0" marL="0" rtl="0" algn="l">
              <a:lnSpc>
                <a:spcPct val="150000"/>
              </a:lnSpc>
              <a:spcBef>
                <a:spcPts val="0"/>
              </a:spcBef>
              <a:spcAft>
                <a:spcPts val="0"/>
              </a:spcAft>
              <a:buNone/>
            </a:pPr>
            <a:r>
              <a:rPr b="1" lang="en" sz="1000">
                <a:solidFill>
                  <a:srgbClr val="333333"/>
                </a:solidFill>
                <a:latin typeface="Consolas"/>
                <a:ea typeface="Consolas"/>
                <a:cs typeface="Consolas"/>
                <a:sym typeface="Consolas"/>
              </a:rPr>
              <a:t>char</a:t>
            </a:r>
            <a:r>
              <a:rPr lang="en" sz="1000">
                <a:solidFill>
                  <a:srgbClr val="333333"/>
                </a:solidFill>
                <a:latin typeface="Consolas"/>
                <a:ea typeface="Consolas"/>
                <a:cs typeface="Consolas"/>
                <a:sym typeface="Consolas"/>
              </a:rPr>
              <a:t> src[] = </a:t>
            </a:r>
            <a:r>
              <a:rPr i="1" lang="en" sz="1000">
                <a:solidFill>
                  <a:srgbClr val="333333"/>
                </a:solidFill>
                <a:latin typeface="Consolas"/>
                <a:ea typeface="Consolas"/>
                <a:cs typeface="Consolas"/>
                <a:sym typeface="Consolas"/>
              </a:rPr>
              <a:t>"buffer overflow"</a:t>
            </a:r>
            <a:r>
              <a:rPr lang="en"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457200" lvl="0" marL="0" rtl="0" algn="l">
              <a:lnSpc>
                <a:spcPct val="150000"/>
              </a:lnSpc>
              <a:spcBef>
                <a:spcPts val="0"/>
              </a:spcBef>
              <a:spcAft>
                <a:spcPts val="0"/>
              </a:spcAft>
              <a:buNone/>
            </a:pPr>
            <a:r>
              <a:rPr b="1" lang="en" sz="1000">
                <a:solidFill>
                  <a:srgbClr val="333333"/>
                </a:solidFill>
                <a:latin typeface="Consolas"/>
                <a:ea typeface="Consolas"/>
                <a:cs typeface="Consolas"/>
                <a:sym typeface="Consolas"/>
              </a:rPr>
              <a:t>char</a:t>
            </a:r>
            <a:r>
              <a:rPr lang="en" sz="1000">
                <a:solidFill>
                  <a:srgbClr val="333333"/>
                </a:solidFill>
                <a:latin typeface="Consolas"/>
                <a:ea typeface="Consolas"/>
                <a:cs typeface="Consolas"/>
                <a:sym typeface="Consolas"/>
              </a:rPr>
              <a:t> dest[2];</a:t>
            </a:r>
            <a:endParaRPr sz="1000">
              <a:solidFill>
                <a:srgbClr val="333333"/>
              </a:solidFill>
              <a:latin typeface="Consolas"/>
              <a:ea typeface="Consolas"/>
              <a:cs typeface="Consolas"/>
              <a:sym typeface="Consolas"/>
            </a:endParaRPr>
          </a:p>
          <a:p>
            <a:pPr indent="457200" lvl="0" marL="0" rtl="0" algn="l">
              <a:lnSpc>
                <a:spcPct val="150000"/>
              </a:lnSpc>
              <a:spcBef>
                <a:spcPts val="0"/>
              </a:spcBef>
              <a:spcAft>
                <a:spcPts val="0"/>
              </a:spcAft>
              <a:buNone/>
            </a:pPr>
            <a:r>
              <a:rPr lang="en" sz="1000">
                <a:solidFill>
                  <a:srgbClr val="333333"/>
                </a:solidFill>
                <a:latin typeface="Consolas"/>
                <a:ea typeface="Consolas"/>
                <a:cs typeface="Consolas"/>
                <a:sym typeface="Consolas"/>
              </a:rPr>
              <a:t>strcpy(dest, src);</a:t>
            </a:r>
            <a:endParaRPr sz="1000">
              <a:solidFill>
                <a:srgbClr val="333333"/>
              </a:solidFill>
              <a:latin typeface="Consolas"/>
              <a:ea typeface="Consolas"/>
              <a:cs typeface="Consolas"/>
              <a:sym typeface="Consolas"/>
            </a:endParaRPr>
          </a:p>
          <a:p>
            <a:pPr indent="457200" lvl="0" marL="0" rtl="0" algn="l">
              <a:lnSpc>
                <a:spcPct val="150000"/>
              </a:lnSpc>
              <a:spcBef>
                <a:spcPts val="0"/>
              </a:spcBef>
              <a:spcAft>
                <a:spcPts val="0"/>
              </a:spcAft>
              <a:buNone/>
            </a:pPr>
            <a:r>
              <a:rPr lang="en" sz="1000">
                <a:solidFill>
                  <a:srgbClr val="333333"/>
                </a:solidFill>
                <a:latin typeface="Consolas"/>
                <a:ea typeface="Consolas"/>
                <a:cs typeface="Consolas"/>
                <a:sym typeface="Consolas"/>
              </a:rPr>
              <a:t>printf(</a:t>
            </a:r>
            <a:r>
              <a:rPr i="1" lang="en" sz="1000">
                <a:solidFill>
                  <a:srgbClr val="333333"/>
                </a:solidFill>
                <a:latin typeface="Consolas"/>
                <a:ea typeface="Consolas"/>
                <a:cs typeface="Consolas"/>
                <a:sym typeface="Consolas"/>
              </a:rPr>
              <a:t>"%s"</a:t>
            </a:r>
            <a:r>
              <a:rPr lang="en" sz="1000">
                <a:solidFill>
                  <a:srgbClr val="333333"/>
                </a:solidFill>
                <a:latin typeface="Consolas"/>
                <a:ea typeface="Consolas"/>
                <a:cs typeface="Consolas"/>
                <a:sym typeface="Consolas"/>
              </a:rPr>
              <a:t>, dest);</a:t>
            </a:r>
            <a:endParaRPr sz="1000">
              <a:solidFill>
                <a:srgbClr val="333333"/>
              </a:solidFill>
              <a:latin typeface="Consolas"/>
              <a:ea typeface="Consolas"/>
              <a:cs typeface="Consolas"/>
              <a:sym typeface="Consolas"/>
            </a:endParaRPr>
          </a:p>
          <a:p>
            <a:pPr indent="457200" lvl="0" marL="0" rtl="0" algn="l">
              <a:lnSpc>
                <a:spcPct val="150000"/>
              </a:lnSpc>
              <a:spcBef>
                <a:spcPts val="0"/>
              </a:spcBef>
              <a:spcAft>
                <a:spcPts val="0"/>
              </a:spcAft>
              <a:buNone/>
            </a:pPr>
            <a:r>
              <a:rPr b="1" lang="en" sz="1000">
                <a:solidFill>
                  <a:srgbClr val="333333"/>
                </a:solidFill>
                <a:latin typeface="Consolas"/>
                <a:ea typeface="Consolas"/>
                <a:cs typeface="Consolas"/>
                <a:sym typeface="Consolas"/>
              </a:rPr>
              <a:t>return</a:t>
            </a:r>
            <a:r>
              <a:rPr lang="en" sz="1000">
                <a:solidFill>
                  <a:srgbClr val="333333"/>
                </a:solidFill>
                <a:latin typeface="Consolas"/>
                <a:ea typeface="Consolas"/>
                <a:cs typeface="Consolas"/>
                <a:sym typeface="Consolas"/>
              </a:rPr>
              <a:t> 0;</a:t>
            </a:r>
            <a:endParaRPr sz="1000">
              <a:solidFill>
                <a:srgbClr val="333333"/>
              </a:solidFill>
              <a:latin typeface="Consolas"/>
              <a:ea typeface="Consolas"/>
              <a:cs typeface="Consolas"/>
              <a:sym typeface="Consolas"/>
            </a:endParaRPr>
          </a:p>
          <a:p>
            <a:pPr indent="0" lvl="0" marL="0" rtl="0" algn="l">
              <a:lnSpc>
                <a:spcPct val="150000"/>
              </a:lnSpc>
              <a:spcBef>
                <a:spcPts val="0"/>
              </a:spcBef>
              <a:spcAft>
                <a:spcPts val="0"/>
              </a:spcAft>
              <a:buNone/>
            </a:pPr>
            <a:r>
              <a:rPr lang="en" sz="1000">
                <a:solidFill>
                  <a:srgbClr val="333333"/>
                </a:solidFill>
                <a:latin typeface="Consolas"/>
                <a:ea typeface="Consolas"/>
                <a:cs typeface="Consolas"/>
                <a:sym typeface="Consolas"/>
              </a:rPr>
              <a:t>}</a:t>
            </a:r>
            <a:endParaRPr sz="1000">
              <a:latin typeface="Roboto Mono"/>
              <a:ea typeface="Roboto Mono"/>
              <a:cs typeface="Roboto Mono"/>
              <a:sym typeface="Roboto Mon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(Additional Exploration)</a:t>
            </a:r>
            <a:endParaRPr/>
          </a:p>
        </p:txBody>
      </p:sp>
      <p:sp>
        <p:nvSpPr>
          <p:cNvPr id="390" name="Google Shape;39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Explore alternative neural network types:</a:t>
            </a:r>
            <a:endParaRPr/>
          </a:p>
          <a:p>
            <a:pPr indent="-298450" lvl="1" marL="914400" marR="0" rtl="0" algn="l">
              <a:lnSpc>
                <a:spcPct val="115000"/>
              </a:lnSpc>
              <a:spcBef>
                <a:spcPts val="0"/>
              </a:spcBef>
              <a:spcAft>
                <a:spcPts val="0"/>
              </a:spcAft>
              <a:buSzPts val="1100"/>
              <a:buChar char="○"/>
            </a:pPr>
            <a:r>
              <a:rPr lang="en"/>
              <a:t>R</a:t>
            </a:r>
            <a:r>
              <a:rPr lang="en"/>
              <a:t>ecurrent neural network</a:t>
            </a:r>
            <a:endParaRPr/>
          </a:p>
          <a:p>
            <a:pPr indent="-298450" lvl="1" marL="914400" marR="0" rtl="0" algn="l">
              <a:lnSpc>
                <a:spcPct val="115000"/>
              </a:lnSpc>
              <a:spcBef>
                <a:spcPts val="0"/>
              </a:spcBef>
              <a:spcAft>
                <a:spcPts val="0"/>
              </a:spcAft>
              <a:buSzPts val="1100"/>
              <a:buChar char="○"/>
            </a:pPr>
            <a:r>
              <a:rPr lang="en"/>
              <a:t>Generative </a:t>
            </a:r>
            <a:r>
              <a:rPr lang="en"/>
              <a:t>adversarial</a:t>
            </a:r>
            <a:r>
              <a:rPr lang="en"/>
              <a:t> network</a:t>
            </a:r>
            <a:endParaRPr/>
          </a:p>
          <a:p>
            <a:pPr indent="-311150" lvl="0" marL="457200" marR="0" rtl="0" algn="l">
              <a:lnSpc>
                <a:spcPct val="115000"/>
              </a:lnSpc>
              <a:spcBef>
                <a:spcPts val="0"/>
              </a:spcBef>
              <a:spcAft>
                <a:spcPts val="0"/>
              </a:spcAft>
              <a:buSzPts val="1300"/>
              <a:buChar char="●"/>
            </a:pPr>
            <a:r>
              <a:rPr lang="en"/>
              <a:t>Intra-file fault prediction (granular model):</a:t>
            </a:r>
            <a:endParaRPr/>
          </a:p>
          <a:p>
            <a:pPr indent="-298450" lvl="1" marL="914400" marR="0" rtl="0" algn="l">
              <a:lnSpc>
                <a:spcPct val="115000"/>
              </a:lnSpc>
              <a:spcBef>
                <a:spcPts val="0"/>
              </a:spcBef>
              <a:spcAft>
                <a:spcPts val="0"/>
              </a:spcAft>
              <a:buSzPts val="1100"/>
              <a:buChar char="○"/>
            </a:pPr>
            <a:r>
              <a:rPr lang="en"/>
              <a:t>Where in the file the fault would occur</a:t>
            </a:r>
            <a:endParaRPr/>
          </a:p>
          <a:p>
            <a:pPr indent="-311150" lvl="0" marL="457200" marR="0" rtl="0" algn="l">
              <a:lnSpc>
                <a:spcPct val="115000"/>
              </a:lnSpc>
              <a:spcBef>
                <a:spcPts val="0"/>
              </a:spcBef>
              <a:spcAft>
                <a:spcPts val="0"/>
              </a:spcAft>
              <a:buSzPts val="1300"/>
              <a:buChar char="●"/>
            </a:pPr>
            <a:r>
              <a:rPr lang="en"/>
              <a:t>Integrated Development Environment </a:t>
            </a:r>
            <a:r>
              <a:rPr lang="en"/>
              <a:t>integration:</a:t>
            </a:r>
            <a:endParaRPr/>
          </a:p>
          <a:p>
            <a:pPr indent="-298450" lvl="1" marL="914400" marR="0" rtl="0" algn="l">
              <a:lnSpc>
                <a:spcPct val="115000"/>
              </a:lnSpc>
              <a:spcBef>
                <a:spcPts val="0"/>
              </a:spcBef>
              <a:spcAft>
                <a:spcPts val="0"/>
              </a:spcAft>
              <a:buSzPts val="1100"/>
              <a:buChar char="○"/>
            </a:pPr>
            <a:r>
              <a:rPr lang="en"/>
              <a:t>In the form of a plugin, scanning while doing software development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96" name="Google Shape;396;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Obtaining </a:t>
            </a:r>
            <a:r>
              <a:rPr lang="en" u="sng"/>
              <a:t>good data</a:t>
            </a:r>
            <a:r>
              <a:rPr lang="en"/>
              <a:t> was even more </a:t>
            </a:r>
            <a:r>
              <a:rPr lang="en" u="sng"/>
              <a:t>difficult</a:t>
            </a:r>
            <a:r>
              <a:rPr lang="en"/>
              <a:t> than we thought</a:t>
            </a:r>
            <a:endParaRPr u="sng"/>
          </a:p>
          <a:p>
            <a:pPr indent="-311150" lvl="0" marL="457200" rtl="0" algn="l">
              <a:spcBef>
                <a:spcPts val="0"/>
              </a:spcBef>
              <a:spcAft>
                <a:spcPts val="0"/>
              </a:spcAft>
              <a:buSzPts val="1300"/>
              <a:buChar char="●"/>
            </a:pPr>
            <a:r>
              <a:rPr lang="en"/>
              <a:t>Various machine-learning </a:t>
            </a:r>
            <a:r>
              <a:rPr lang="en" u="sng"/>
              <a:t>architectures did not affect</a:t>
            </a:r>
            <a:r>
              <a:rPr lang="en"/>
              <a:t> model accuracy within the repo-file model</a:t>
            </a:r>
            <a:endParaRPr/>
          </a:p>
          <a:p>
            <a:pPr indent="-311150" lvl="0" marL="457200" rtl="0" algn="l">
              <a:spcBef>
                <a:spcPts val="0"/>
              </a:spcBef>
              <a:spcAft>
                <a:spcPts val="0"/>
              </a:spcAft>
              <a:buSzPts val="1300"/>
              <a:buChar char="●"/>
            </a:pPr>
            <a:r>
              <a:rPr lang="en"/>
              <a:t>Scalability:</a:t>
            </a:r>
            <a:endParaRPr/>
          </a:p>
          <a:p>
            <a:pPr indent="-298450" lvl="1" marL="914400" rtl="0" algn="l">
              <a:spcBef>
                <a:spcPts val="0"/>
              </a:spcBef>
              <a:spcAft>
                <a:spcPts val="0"/>
              </a:spcAft>
              <a:buSzPts val="1100"/>
              <a:buChar char="○"/>
            </a:pPr>
            <a:r>
              <a:rPr lang="en"/>
              <a:t>Parsing a commit log for historical file data is </a:t>
            </a:r>
            <a:r>
              <a:rPr lang="en" u="sng"/>
              <a:t>not scalable</a:t>
            </a:r>
            <a:r>
              <a:rPr lang="en"/>
              <a:t> to very large projects</a:t>
            </a:r>
            <a:endParaRPr/>
          </a:p>
          <a:p>
            <a:pPr indent="-298450" lvl="1" marL="914400" rtl="0" algn="l">
              <a:spcBef>
                <a:spcPts val="0"/>
              </a:spcBef>
              <a:spcAft>
                <a:spcPts val="0"/>
              </a:spcAft>
              <a:buSzPts val="1100"/>
              <a:buChar char="○"/>
            </a:pPr>
            <a:r>
              <a:rPr lang="en"/>
              <a:t>Issues when testing integration between Application and Backend</a:t>
            </a:r>
            <a:endParaRPr/>
          </a:p>
          <a:p>
            <a:pPr indent="-311150" lvl="0" marL="457200" rtl="0" algn="l">
              <a:spcBef>
                <a:spcPts val="0"/>
              </a:spcBef>
              <a:spcAft>
                <a:spcPts val="0"/>
              </a:spcAft>
              <a:buSzPts val="1300"/>
              <a:buChar char="●"/>
            </a:pPr>
            <a:r>
              <a:rPr lang="en"/>
              <a:t>Properly managing the </a:t>
            </a:r>
            <a:r>
              <a:rPr lang="en" u="sng"/>
              <a:t>control flow</a:t>
            </a:r>
            <a:r>
              <a:rPr lang="en"/>
              <a:t> for complex applications is very difficult</a:t>
            </a:r>
            <a:endParaRPr/>
          </a:p>
          <a:p>
            <a:pPr indent="-311150" lvl="0" marL="457200" rtl="0" algn="l">
              <a:spcBef>
                <a:spcPts val="0"/>
              </a:spcBef>
              <a:spcAft>
                <a:spcPts val="0"/>
              </a:spcAft>
              <a:buSzPts val="1300"/>
              <a:buChar char="●"/>
            </a:pPr>
            <a:r>
              <a:rPr lang="en"/>
              <a:t>Using code metrics to make predictions about the presence of security faults </a:t>
            </a:r>
            <a:r>
              <a:rPr lang="en" u="sng"/>
              <a:t>is possible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Vulnerability Example</a:t>
            </a:r>
            <a:endParaRPr/>
          </a:p>
        </p:txBody>
      </p:sp>
      <p:sp>
        <p:nvSpPr>
          <p:cNvPr id="117" name="Google Shape;117;p18"/>
          <p:cNvSpPr txBox="1"/>
          <p:nvPr>
            <p:ph idx="1" type="body"/>
          </p:nvPr>
        </p:nvSpPr>
        <p:spPr>
          <a:xfrm>
            <a:off x="729450" y="2078875"/>
            <a:ext cx="7688700" cy="28368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Char char="●"/>
            </a:pPr>
            <a:r>
              <a:rPr lang="en">
                <a:solidFill>
                  <a:srgbClr val="000000"/>
                </a:solidFill>
              </a:rPr>
              <a:t>Here, a string is provided by the user, which is meant to return a user record in the database.</a:t>
            </a:r>
            <a:endParaRPr>
              <a:solidFill>
                <a:srgbClr val="000000"/>
              </a:solidFill>
            </a:endParaRPr>
          </a:p>
          <a:p>
            <a:pPr indent="457200" lvl="0" marL="914400" rtl="0" algn="l">
              <a:lnSpc>
                <a:spcPct val="150000"/>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50000"/>
              </a:lnSpc>
              <a:spcBef>
                <a:spcPts val="0"/>
              </a:spcBef>
              <a:spcAft>
                <a:spcPts val="0"/>
              </a:spcAft>
              <a:buNone/>
            </a:pPr>
            <a:r>
              <a:t/>
            </a:r>
            <a:endParaRPr sz="1000">
              <a:solidFill>
                <a:srgbClr val="333333"/>
              </a:solidFill>
              <a:latin typeface="Consolas"/>
              <a:ea typeface="Consolas"/>
              <a:cs typeface="Consolas"/>
              <a:sym typeface="Consolas"/>
            </a:endParaRPr>
          </a:p>
          <a:p>
            <a:pPr indent="0" lvl="0" marL="0" rtl="0" algn="l">
              <a:lnSpc>
                <a:spcPct val="150000"/>
              </a:lnSpc>
              <a:spcBef>
                <a:spcPts val="0"/>
              </a:spcBef>
              <a:spcAft>
                <a:spcPts val="0"/>
              </a:spcAft>
              <a:buNone/>
            </a:pPr>
            <a:r>
              <a:t/>
            </a:r>
            <a:endParaRPr sz="1000">
              <a:solidFill>
                <a:srgbClr val="333333"/>
              </a:solidFill>
              <a:latin typeface="Consolas"/>
              <a:ea typeface="Consolas"/>
              <a:cs typeface="Consolas"/>
              <a:sym typeface="Consolas"/>
            </a:endParaRPr>
          </a:p>
          <a:p>
            <a:pPr indent="-311150" lvl="0" marL="457200" rtl="0" algn="l">
              <a:lnSpc>
                <a:spcPct val="150000"/>
              </a:lnSpc>
              <a:spcBef>
                <a:spcPts val="0"/>
              </a:spcBef>
              <a:spcAft>
                <a:spcPts val="0"/>
              </a:spcAft>
              <a:buClr>
                <a:srgbClr val="333333"/>
              </a:buClr>
              <a:buSzPts val="1300"/>
              <a:buChar char="●"/>
            </a:pPr>
            <a:r>
              <a:rPr lang="en">
                <a:solidFill>
                  <a:srgbClr val="333333"/>
                </a:solidFill>
              </a:rPr>
              <a:t>The vulnerability</a:t>
            </a:r>
            <a:r>
              <a:rPr lang="en">
                <a:solidFill>
                  <a:srgbClr val="333333"/>
                </a:solidFill>
              </a:rPr>
              <a:t> can be caused by not sanitising input, since the equation “1=1” will always evaluate as true, which, if passed into the above code, can be used to return every user and their password from the database. This is clearly an exploit of the above code fault.</a:t>
            </a:r>
            <a:endParaRPr>
              <a:solidFill>
                <a:srgbClr val="333333"/>
              </a:solidFill>
            </a:endParaRPr>
          </a:p>
        </p:txBody>
      </p:sp>
      <p:sp>
        <p:nvSpPr>
          <p:cNvPr id="118" name="Google Shape;118;p18"/>
          <p:cNvSpPr txBox="1"/>
          <p:nvPr/>
        </p:nvSpPr>
        <p:spPr>
          <a:xfrm>
            <a:off x="1776300" y="2491325"/>
            <a:ext cx="5591400" cy="58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333333"/>
                </a:solidFill>
                <a:latin typeface="Consolas"/>
                <a:ea typeface="Consolas"/>
                <a:cs typeface="Consolas"/>
                <a:sym typeface="Consolas"/>
              </a:rPr>
              <a:t>txtUserId = getRequestString(</a:t>
            </a:r>
            <a:r>
              <a:rPr i="1" lang="en" sz="1000">
                <a:solidFill>
                  <a:srgbClr val="333333"/>
                </a:solidFill>
                <a:latin typeface="Consolas"/>
                <a:ea typeface="Consolas"/>
                <a:cs typeface="Consolas"/>
                <a:sym typeface="Consolas"/>
              </a:rPr>
              <a:t>"UserId"</a:t>
            </a:r>
            <a:r>
              <a:rPr lang="en" sz="1000">
                <a:solidFill>
                  <a:srgbClr val="333333"/>
                </a:solidFill>
                <a:latin typeface="Consolas"/>
                <a:ea typeface="Consolas"/>
                <a:cs typeface="Consolas"/>
                <a:sym typeface="Consolas"/>
              </a:rPr>
              <a:t>);</a:t>
            </a:r>
            <a:endParaRPr sz="1000">
              <a:solidFill>
                <a:srgbClr val="333333"/>
              </a:solidFill>
              <a:latin typeface="Consolas"/>
              <a:ea typeface="Consolas"/>
              <a:cs typeface="Consolas"/>
              <a:sym typeface="Consolas"/>
            </a:endParaRPr>
          </a:p>
          <a:p>
            <a:pPr indent="0" lvl="0" marL="0" rtl="0" algn="l">
              <a:lnSpc>
                <a:spcPct val="150000"/>
              </a:lnSpc>
              <a:spcBef>
                <a:spcPts val="0"/>
              </a:spcBef>
              <a:spcAft>
                <a:spcPts val="0"/>
              </a:spcAft>
              <a:buNone/>
            </a:pPr>
            <a:r>
              <a:rPr lang="en" sz="1000">
                <a:solidFill>
                  <a:srgbClr val="333333"/>
                </a:solidFill>
                <a:latin typeface="Consolas"/>
                <a:ea typeface="Consolas"/>
                <a:cs typeface="Consolas"/>
                <a:sym typeface="Consolas"/>
              </a:rPr>
              <a:t>txtSQL = </a:t>
            </a:r>
            <a:r>
              <a:rPr i="1" lang="en" sz="1000">
                <a:solidFill>
                  <a:srgbClr val="333333"/>
                </a:solidFill>
                <a:latin typeface="Consolas"/>
                <a:ea typeface="Consolas"/>
                <a:cs typeface="Consolas"/>
                <a:sym typeface="Consolas"/>
              </a:rPr>
              <a:t>"SELECT * FROM Users WHERE UserId = "</a:t>
            </a:r>
            <a:r>
              <a:rPr lang="en" sz="1000">
                <a:solidFill>
                  <a:srgbClr val="333333"/>
                </a:solidFill>
                <a:latin typeface="Consolas"/>
                <a:ea typeface="Consolas"/>
                <a:cs typeface="Consolas"/>
                <a:sym typeface="Consolas"/>
              </a:rPr>
              <a:t> + txtUserId;</a:t>
            </a:r>
            <a:endParaRPr b="1" sz="1000">
              <a:solidFill>
                <a:srgbClr val="333333"/>
              </a:solidFill>
              <a:latin typeface="Consolas"/>
              <a:ea typeface="Consolas"/>
              <a:cs typeface="Consolas"/>
              <a:sym typeface="Consolas"/>
            </a:endParaRPr>
          </a:p>
        </p:txBody>
      </p:sp>
      <p:sp>
        <p:nvSpPr>
          <p:cNvPr id="119" name="Google Shape;119;p18"/>
          <p:cNvSpPr txBox="1"/>
          <p:nvPr/>
        </p:nvSpPr>
        <p:spPr>
          <a:xfrm>
            <a:off x="1776300" y="4106525"/>
            <a:ext cx="5591400" cy="3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333333"/>
                </a:solidFill>
                <a:latin typeface="Consolas"/>
                <a:ea typeface="Consolas"/>
                <a:cs typeface="Consolas"/>
                <a:sym typeface="Consolas"/>
              </a:rPr>
              <a:t>SELECT</a:t>
            </a:r>
            <a:r>
              <a:rPr lang="en" sz="1000">
                <a:solidFill>
                  <a:srgbClr val="333333"/>
                </a:solidFill>
                <a:latin typeface="Consolas"/>
                <a:ea typeface="Consolas"/>
                <a:cs typeface="Consolas"/>
                <a:sym typeface="Consolas"/>
              </a:rPr>
              <a:t> UserId, Name, Password </a:t>
            </a:r>
            <a:r>
              <a:rPr b="1" lang="en" sz="1000">
                <a:solidFill>
                  <a:srgbClr val="333333"/>
                </a:solidFill>
                <a:latin typeface="Consolas"/>
                <a:ea typeface="Consolas"/>
                <a:cs typeface="Consolas"/>
                <a:sym typeface="Consolas"/>
              </a:rPr>
              <a:t>FROM</a:t>
            </a:r>
            <a:r>
              <a:rPr lang="en" sz="1000">
                <a:solidFill>
                  <a:srgbClr val="333333"/>
                </a:solidFill>
                <a:latin typeface="Consolas"/>
                <a:ea typeface="Consolas"/>
                <a:cs typeface="Consolas"/>
                <a:sym typeface="Consolas"/>
              </a:rPr>
              <a:t> Users </a:t>
            </a:r>
            <a:r>
              <a:rPr b="1" lang="en" sz="1000">
                <a:solidFill>
                  <a:srgbClr val="333333"/>
                </a:solidFill>
                <a:latin typeface="Consolas"/>
                <a:ea typeface="Consolas"/>
                <a:cs typeface="Consolas"/>
                <a:sym typeface="Consolas"/>
              </a:rPr>
              <a:t>WHERE</a:t>
            </a:r>
            <a:r>
              <a:rPr lang="en" sz="1000">
                <a:solidFill>
                  <a:srgbClr val="333333"/>
                </a:solidFill>
                <a:latin typeface="Consolas"/>
                <a:ea typeface="Consolas"/>
                <a:cs typeface="Consolas"/>
                <a:sym typeface="Consolas"/>
              </a:rPr>
              <a:t> UserId = 105 </a:t>
            </a:r>
            <a:r>
              <a:rPr b="1" lang="en" sz="1000">
                <a:solidFill>
                  <a:srgbClr val="333333"/>
                </a:solidFill>
                <a:latin typeface="Consolas"/>
                <a:ea typeface="Consolas"/>
                <a:cs typeface="Consolas"/>
                <a:sym typeface="Consolas"/>
              </a:rPr>
              <a:t>or</a:t>
            </a:r>
            <a:r>
              <a:rPr lang="en" sz="1000">
                <a:solidFill>
                  <a:srgbClr val="333333"/>
                </a:solidFill>
                <a:latin typeface="Consolas"/>
                <a:ea typeface="Consolas"/>
                <a:cs typeface="Consolas"/>
                <a:sym typeface="Consolas"/>
              </a:rPr>
              <a:t> 1=1;</a:t>
            </a:r>
            <a:endParaRPr b="1" sz="1000">
              <a:solidFill>
                <a:srgbClr val="333333"/>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Motivation</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Projects are large &amp; complex</a:t>
            </a:r>
            <a:endParaRPr/>
          </a:p>
          <a:p>
            <a:pPr indent="-311150" lvl="0" marL="457200" rtl="0" algn="l">
              <a:spcBef>
                <a:spcPts val="0"/>
              </a:spcBef>
              <a:spcAft>
                <a:spcPts val="0"/>
              </a:spcAft>
              <a:buSzPts val="1300"/>
              <a:buChar char="●"/>
            </a:pPr>
            <a:r>
              <a:rPr lang="en"/>
              <a:t>Software testing takes time, money, and people</a:t>
            </a:r>
            <a:endParaRPr/>
          </a:p>
          <a:p>
            <a:pPr indent="-311150" lvl="0" marL="457200" rtl="0" algn="l">
              <a:spcBef>
                <a:spcPts val="0"/>
              </a:spcBef>
              <a:spcAft>
                <a:spcPts val="0"/>
              </a:spcAft>
              <a:buSzPts val="1300"/>
              <a:buChar char="●"/>
            </a:pPr>
            <a:r>
              <a:rPr lang="en"/>
              <a:t>Information technology is increasingly ubiquitous </a:t>
            </a:r>
            <a:endParaRPr/>
          </a:p>
          <a:p>
            <a:pPr indent="-311150" lvl="0" marL="457200" rtl="0" algn="l">
              <a:spcBef>
                <a:spcPts val="0"/>
              </a:spcBef>
              <a:spcAft>
                <a:spcPts val="0"/>
              </a:spcAft>
              <a:buSzPts val="1300"/>
              <a:buChar char="●"/>
            </a:pPr>
            <a:r>
              <a:rPr lang="en"/>
              <a:t>Allow developers to release a more stable, tested, reliable product</a:t>
            </a:r>
            <a:endParaRPr/>
          </a:p>
          <a:p>
            <a:pPr indent="-298450" lvl="1" marL="914400" rtl="0" algn="l">
              <a:spcBef>
                <a:spcPts val="0"/>
              </a:spcBef>
              <a:spcAft>
                <a:spcPts val="0"/>
              </a:spcAft>
              <a:buSzPts val="1100"/>
              <a:buChar char="○"/>
            </a:pPr>
            <a:r>
              <a:rPr lang="en"/>
              <a:t>Less vulnerabilities, improvement to the development cycle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Predict security vulnerabilities within code using code metrics from public GitHub repos and the project’s file structure </a:t>
            </a:r>
            <a:endParaRPr/>
          </a:p>
          <a:p>
            <a:pPr indent="-311150" lvl="0" marL="457200" rtl="0" algn="l">
              <a:spcBef>
                <a:spcPts val="0"/>
              </a:spcBef>
              <a:spcAft>
                <a:spcPts val="0"/>
              </a:spcAft>
              <a:buSzPts val="1300"/>
              <a:buChar char="●"/>
            </a:pPr>
            <a:r>
              <a:rPr lang="en"/>
              <a:t>Provide users with informative security </a:t>
            </a:r>
            <a:r>
              <a:rPr lang="en"/>
              <a:t>analytics</a:t>
            </a:r>
            <a:r>
              <a:rPr lang="en"/>
              <a:t> regarding their code</a:t>
            </a:r>
            <a:endParaRPr/>
          </a:p>
          <a:p>
            <a:pPr indent="-311150" lvl="0" marL="457200" rtl="0" algn="l">
              <a:spcBef>
                <a:spcPts val="0"/>
              </a:spcBef>
              <a:spcAft>
                <a:spcPts val="0"/>
              </a:spcAft>
              <a:buSzPts val="1300"/>
              <a:buChar char="●"/>
            </a:pPr>
            <a:r>
              <a:rPr lang="en"/>
              <a:t>Improve upon existing work in the field by utilizing:</a:t>
            </a:r>
            <a:endParaRPr/>
          </a:p>
          <a:p>
            <a:pPr indent="-298450" lvl="1" marL="914400" rtl="0" algn="l">
              <a:spcBef>
                <a:spcPts val="0"/>
              </a:spcBef>
              <a:spcAft>
                <a:spcPts val="0"/>
              </a:spcAft>
              <a:buSzPts val="1100"/>
              <a:buChar char="○"/>
            </a:pPr>
            <a:r>
              <a:rPr lang="en"/>
              <a:t>Machine Learning </a:t>
            </a:r>
            <a:r>
              <a:rPr lang="en"/>
              <a:t>statistical</a:t>
            </a:r>
            <a:r>
              <a:rPr lang="en"/>
              <a:t> modeling</a:t>
            </a:r>
            <a:endParaRPr/>
          </a:p>
          <a:p>
            <a:pPr indent="-298450" lvl="1" marL="914400" rtl="0" algn="l">
              <a:spcBef>
                <a:spcPts val="0"/>
              </a:spcBef>
              <a:spcAft>
                <a:spcPts val="0"/>
              </a:spcAft>
              <a:buSzPts val="1100"/>
              <a:buChar char="○"/>
            </a:pPr>
            <a:r>
              <a:rPr lang="en"/>
              <a:t>Data </a:t>
            </a:r>
            <a:r>
              <a:rPr lang="en"/>
              <a:t>a</a:t>
            </a:r>
            <a:r>
              <a:rPr lang="en"/>
              <a:t>cquisition using publicly available APIs and file metadata</a:t>
            </a:r>
            <a:endParaRPr/>
          </a:p>
          <a:p>
            <a:pPr indent="-311150" lvl="0" marL="457200" rtl="0" algn="l">
              <a:spcBef>
                <a:spcPts val="0"/>
              </a:spcBef>
              <a:spcAft>
                <a:spcPts val="0"/>
              </a:spcAft>
              <a:buSzPts val="1300"/>
              <a:buChar char="●"/>
            </a:pPr>
            <a:r>
              <a:rPr lang="en"/>
              <a:t>Determine </a:t>
            </a:r>
            <a:r>
              <a:rPr lang="en"/>
              <a:t>feasibility</a:t>
            </a:r>
            <a:r>
              <a:rPr lang="en"/>
              <a:t> of using metrics from development cycle to predict vulnerabilities and faults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Content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