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1055" r:id="rId2"/>
    <p:sldId id="1386" r:id="rId3"/>
    <p:sldId id="1367" r:id="rId4"/>
    <p:sldId id="1368" r:id="rId5"/>
    <p:sldId id="1369" r:id="rId6"/>
    <p:sldId id="1371" r:id="rId7"/>
    <p:sldId id="1370" r:id="rId8"/>
    <p:sldId id="1372" r:id="rId9"/>
    <p:sldId id="1376" r:id="rId10"/>
    <p:sldId id="1383" r:id="rId11"/>
    <p:sldId id="1380" r:id="rId12"/>
    <p:sldId id="1384" r:id="rId13"/>
    <p:sldId id="1377" r:id="rId14"/>
    <p:sldId id="1373" r:id="rId15"/>
    <p:sldId id="1374" r:id="rId16"/>
    <p:sldId id="1375" r:id="rId17"/>
    <p:sldId id="1385" r:id="rId18"/>
    <p:sldId id="1202" r:id="rId19"/>
  </p:sldIdLst>
  <p:sldSz cx="9144000" cy="6858000" type="screen4x3"/>
  <p:notesSz cx="6805613" cy="9939338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orient="horz" pos="3058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orient="horz" pos="3611">
          <p15:clr>
            <a:srgbClr val="A4A3A4"/>
          </p15:clr>
        </p15:guide>
        <p15:guide id="5" orient="horz" pos="1025">
          <p15:clr>
            <a:srgbClr val="A4A3A4"/>
          </p15:clr>
        </p15:guide>
        <p15:guide id="6" pos="1201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C" initials="I" lastIdx="27" clrIdx="0">
    <p:extLst>
      <p:ext uri="{19B8F6BF-5375-455C-9EA6-DF929625EA0E}">
        <p15:presenceInfo xmlns:p15="http://schemas.microsoft.com/office/powerpoint/2012/main" userId="ISC" providerId="None"/>
      </p:ext>
    </p:extLst>
  </p:cmAuthor>
  <p:cmAuthor id="2" name="Windows User" initials="W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FF6D70"/>
    <a:srgbClr val="FF7171"/>
    <a:srgbClr val="4476B2"/>
    <a:srgbClr val="E6E6E6"/>
    <a:srgbClr val="FF7979"/>
    <a:srgbClr val="FF5050"/>
    <a:srgbClr val="5974C5"/>
    <a:srgbClr val="B10202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72B46F-FC7E-45ED-8164-834097019FDA}" v="43" dt="2019-07-04T09:46:34.197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6353" autoAdjust="0"/>
  </p:normalViewPr>
  <p:slideViewPr>
    <p:cSldViewPr snapToGrid="0" showGuides="1">
      <p:cViewPr varScale="1">
        <p:scale>
          <a:sx n="110" d="100"/>
          <a:sy n="110" d="100"/>
        </p:scale>
        <p:origin x="1566" y="96"/>
      </p:cViewPr>
      <p:guideLst>
        <p:guide orient="horz" pos="1845"/>
        <p:guide orient="horz" pos="3058"/>
        <p:guide orient="horz" pos="4032"/>
        <p:guide orient="horz" pos="3611"/>
        <p:guide orient="horz" pos="1025"/>
        <p:guide pos="12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ongSang" userId="c8ee6006-c320-4749-b534-71e37e88ccdb" providerId="ADAL" clId="{A372B46F-FC7E-45ED-8164-834097019FDA}"/>
    <pc:docChg chg="undo custSel addSld delSld modSld sldOrd">
      <pc:chgData name="KimBongSang" userId="c8ee6006-c320-4749-b534-71e37e88ccdb" providerId="ADAL" clId="{A372B46F-FC7E-45ED-8164-834097019FDA}" dt="2019-07-04T09:46:34.778" v="709" actId="20577"/>
      <pc:docMkLst>
        <pc:docMk/>
      </pc:docMkLst>
      <pc:sldChg chg="modSp">
        <pc:chgData name="KimBongSang" userId="c8ee6006-c320-4749-b534-71e37e88ccdb" providerId="ADAL" clId="{A372B46F-FC7E-45ED-8164-834097019FDA}" dt="2019-07-04T08:34:37.051" v="131" actId="20577"/>
        <pc:sldMkLst>
          <pc:docMk/>
          <pc:sldMk cId="1436342642" sldId="1055"/>
        </pc:sldMkLst>
        <pc:spChg chg="mod">
          <ac:chgData name="KimBongSang" userId="c8ee6006-c320-4749-b534-71e37e88ccdb" providerId="ADAL" clId="{A372B46F-FC7E-45ED-8164-834097019FDA}" dt="2019-07-04T08:34:28.752" v="129" actId="20577"/>
          <ac:spMkLst>
            <pc:docMk/>
            <pc:sldMk cId="1436342642" sldId="1055"/>
            <ac:spMk id="2" creationId="{00000000-0000-0000-0000-000000000000}"/>
          </ac:spMkLst>
        </pc:spChg>
        <pc:spChg chg="mod">
          <ac:chgData name="KimBongSang" userId="c8ee6006-c320-4749-b534-71e37e88ccdb" providerId="ADAL" clId="{A372B46F-FC7E-45ED-8164-834097019FDA}" dt="2019-07-04T08:20:26.050" v="48" actId="20577"/>
          <ac:spMkLst>
            <pc:docMk/>
            <pc:sldMk cId="1436342642" sldId="1055"/>
            <ac:spMk id="4" creationId="{00000000-0000-0000-0000-000000000000}"/>
          </ac:spMkLst>
        </pc:spChg>
        <pc:spChg chg="mod">
          <ac:chgData name="KimBongSang" userId="c8ee6006-c320-4749-b534-71e37e88ccdb" providerId="ADAL" clId="{A372B46F-FC7E-45ED-8164-834097019FDA}" dt="2019-07-04T08:34:37.051" v="131" actId="20577"/>
          <ac:spMkLst>
            <pc:docMk/>
            <pc:sldMk cId="1436342642" sldId="1055"/>
            <ac:spMk id="9" creationId="{00000000-0000-0000-0000-000000000000}"/>
          </ac:spMkLst>
        </pc:spChg>
      </pc:sldChg>
      <pc:sldChg chg="delSp modSp ord">
        <pc:chgData name="KimBongSang" userId="c8ee6006-c320-4749-b534-71e37e88ccdb" providerId="ADAL" clId="{A372B46F-FC7E-45ED-8164-834097019FDA}" dt="2019-07-04T09:46:34.778" v="709" actId="20577"/>
        <pc:sldMkLst>
          <pc:docMk/>
          <pc:sldMk cId="47788732" sldId="1367"/>
        </pc:sldMkLst>
        <pc:spChg chg="mod">
          <ac:chgData name="KimBongSang" userId="c8ee6006-c320-4749-b534-71e37e88ccdb" providerId="ADAL" clId="{A372B46F-FC7E-45ED-8164-834097019FDA}" dt="2019-07-04T08:39:50.961" v="691"/>
          <ac:spMkLst>
            <pc:docMk/>
            <pc:sldMk cId="47788732" sldId="1367"/>
            <ac:spMk id="2" creationId="{F5F63D42-1E06-4A5B-9AAA-45F95E0B04D0}"/>
          </ac:spMkLst>
        </pc:spChg>
        <pc:spChg chg="mod">
          <ac:chgData name="KimBongSang" userId="c8ee6006-c320-4749-b534-71e37e88ccdb" providerId="ADAL" clId="{A372B46F-FC7E-45ED-8164-834097019FDA}" dt="2019-07-04T09:46:34.778" v="709" actId="20577"/>
          <ac:spMkLst>
            <pc:docMk/>
            <pc:sldMk cId="47788732" sldId="1367"/>
            <ac:spMk id="3" creationId="{08458E5A-D904-4F83-968A-D96BD79BB32E}"/>
          </ac:spMkLst>
        </pc:spChg>
        <pc:spChg chg="del">
          <ac:chgData name="KimBongSang" userId="c8ee6006-c320-4749-b534-71e37e88ccdb" providerId="ADAL" clId="{A372B46F-FC7E-45ED-8164-834097019FDA}" dt="2019-07-04T08:39:58.560" v="694" actId="478"/>
          <ac:spMkLst>
            <pc:docMk/>
            <pc:sldMk cId="47788732" sldId="1367"/>
            <ac:spMk id="4" creationId="{2F428485-4FC9-4188-8F59-60E8826E3014}"/>
          </ac:spMkLst>
        </pc:spChg>
        <pc:spChg chg="del">
          <ac:chgData name="KimBongSang" userId="c8ee6006-c320-4749-b534-71e37e88ccdb" providerId="ADAL" clId="{A372B46F-FC7E-45ED-8164-834097019FDA}" dt="2019-07-04T08:39:55.644" v="693" actId="478"/>
          <ac:spMkLst>
            <pc:docMk/>
            <pc:sldMk cId="47788732" sldId="1367"/>
            <ac:spMk id="5" creationId="{11DD9DDF-4990-4552-9EF1-208EBBD1F668}"/>
          </ac:spMkLst>
        </pc:spChg>
        <pc:spChg chg="del">
          <ac:chgData name="KimBongSang" userId="c8ee6006-c320-4749-b534-71e37e88ccdb" providerId="ADAL" clId="{A372B46F-FC7E-45ED-8164-834097019FDA}" dt="2019-07-04T08:40:01.654" v="695" actId="478"/>
          <ac:spMkLst>
            <pc:docMk/>
            <pc:sldMk cId="47788732" sldId="1367"/>
            <ac:spMk id="6" creationId="{B7CEBF9B-46AD-4A56-9ED1-D256C65AEAC2}"/>
          </ac:spMkLst>
        </pc:spChg>
      </pc:sldChg>
      <pc:sldChg chg="modSp add">
        <pc:chgData name="KimBongSang" userId="c8ee6006-c320-4749-b534-71e37e88ccdb" providerId="ADAL" clId="{A372B46F-FC7E-45ED-8164-834097019FDA}" dt="2019-07-04T08:36:28.617" v="659"/>
        <pc:sldMkLst>
          <pc:docMk/>
          <pc:sldMk cId="1560427835" sldId="1386"/>
        </pc:sldMkLst>
        <pc:spChg chg="mod">
          <ac:chgData name="KimBongSang" userId="c8ee6006-c320-4749-b534-71e37e88ccdb" providerId="ADAL" clId="{A372B46F-FC7E-45ED-8164-834097019FDA}" dt="2019-07-04T08:36:28.617" v="659"/>
          <ac:spMkLst>
            <pc:docMk/>
            <pc:sldMk cId="1560427835" sldId="1386"/>
            <ac:spMk id="3" creationId="{76A2C441-517F-450A-A437-5A34F2F7B7E1}"/>
          </ac:spMkLst>
        </pc:spChg>
      </pc:sldChg>
      <pc:sldChg chg="add del">
        <pc:chgData name="KimBongSang" userId="c8ee6006-c320-4749-b534-71e37e88ccdb" providerId="ADAL" clId="{A372B46F-FC7E-45ED-8164-834097019FDA}" dt="2019-07-04T08:34:45.655" v="133" actId="2696"/>
        <pc:sldMkLst>
          <pc:docMk/>
          <pc:sldMk cId="3288546974" sldId="13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481DB-C454-F848-85FD-7531C4681FA8}" type="datetimeFigureOut">
              <a:rPr lang="en-US" smtClean="0"/>
              <a:t>7/4/2019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6CA0A-0570-CA48-872A-06252E209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4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021A-BD82-6549-B6F0-C141B99A7573}" type="datetimeFigureOut">
              <a:rPr lang="en-US" smtClean="0"/>
              <a:t>7/4/2019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F8F32-8FB8-B84B-82B3-E896E2106C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26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60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43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14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42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10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45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96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56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47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7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01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36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75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17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12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8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 anchor="t"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0760" y="3638826"/>
            <a:ext cx="6453932" cy="1174178"/>
          </a:xfr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999999"/>
                </a:solidFill>
              </a:defRPr>
            </a:lvl1pPr>
            <a:lvl2pPr marL="45720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200150" indent="0">
              <a:buFontTx/>
              <a:buNone/>
              <a:defRPr/>
            </a:lvl4pPr>
            <a:lvl5pPr marL="1600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7783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24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5926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2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7151"/>
            <a:ext cx="8229600" cy="481380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82706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6503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8189"/>
            <a:ext cx="8229600" cy="4813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90900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239967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7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5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48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14300" y="76200"/>
            <a:ext cx="8915400" cy="6494463"/>
          </a:xfrm>
          <a:prstGeom prst="roundRect">
            <a:avLst>
              <a:gd name="adj" fmla="val 4054"/>
            </a:avLst>
          </a:prstGeom>
          <a:solidFill>
            <a:schemeClr val="bg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1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22884" y="6591957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83D679-57E1-CE45-BC1C-B0838CBB0D09}" type="slidenum">
              <a:rPr lang="en-US" smtClean="0"/>
              <a:pPr/>
              <a:t>‹#›</a:t>
            </a:fld>
            <a:r>
              <a:rPr lang="en-US" dirty="0"/>
              <a:t>/11</a:t>
            </a:r>
          </a:p>
        </p:txBody>
      </p:sp>
      <p:pic>
        <p:nvPicPr>
          <p:cNvPr id="11" name="Picture 10" descr="ui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8" y="6609416"/>
            <a:ext cx="758282" cy="231872"/>
          </a:xfrm>
          <a:prstGeom prst="rect">
            <a:avLst/>
          </a:prstGeom>
        </p:spPr>
      </p:pic>
      <p:pic>
        <p:nvPicPr>
          <p:cNvPr id="12" name="Picture 3" descr="Screen Shot 2017-04-17 at 1.43.31 PM.png">
            <a:extLst>
              <a:ext uri="{FF2B5EF4-FFF2-40B4-BE49-F238E27FC236}">
                <a16:creationId xmlns:a16="http://schemas.microsoft.com/office/drawing/2014/main" id="{19B48D76-A340-450A-8CB3-A86630B6F1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650" y="6609416"/>
            <a:ext cx="523681" cy="2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9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8" r:id="rId4"/>
    <p:sldLayoutId id="2147483657" r:id="rId5"/>
    <p:sldLayoutId id="2147483659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30188" algn="just" defTabSz="457200" rtl="0" eaLnBrk="1" latinLnBrk="0" hangingPunct="1"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just" defTabSz="457200" rtl="0" eaLnBrk="1" latinLnBrk="0" hangingPunct="1">
        <a:spcBef>
          <a:spcPts val="600"/>
        </a:spcBef>
        <a:buFont typeface="Arial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974725" indent="-174625" algn="just" defTabSz="457200" rtl="0" eaLnBrk="1" latinLnBrk="0" hangingPunct="1">
        <a:spcBef>
          <a:spcPts val="600"/>
        </a:spcBef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3pPr>
      <a:lvl4pPr marL="1374775" indent="-174625" algn="just" defTabSz="457200" rtl="0" eaLnBrk="1" latinLnBrk="0" hangingPunct="1">
        <a:spcBef>
          <a:spcPts val="600"/>
        </a:spcBef>
        <a:buFont typeface="Arial"/>
        <a:buChar char="–"/>
        <a:defRPr sz="1800" kern="1200">
          <a:solidFill>
            <a:srgbClr val="404040"/>
          </a:solidFill>
          <a:latin typeface="+mn-lt"/>
          <a:ea typeface="+mn-ea"/>
          <a:cs typeface="+mn-cs"/>
        </a:defRPr>
      </a:lvl4pPr>
      <a:lvl5pPr marL="1774825" indent="-174625" algn="just" defTabSz="457200" rtl="0" eaLnBrk="1" latinLnBrk="0" hangingPunct="1">
        <a:spcBef>
          <a:spcPts val="600"/>
        </a:spcBef>
        <a:buFont typeface="Arial"/>
        <a:buChar char="»"/>
        <a:defRPr sz="18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adventures.wordpress.com/tag/ipdb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cktPublishing/Deep-Reinforcement-Learning-Hands-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465445/how-to-install-python-modules-without-root-acces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0100"/>
            <a:ext cx="7772400" cy="1470025"/>
          </a:xfrm>
        </p:spPr>
        <p:txBody>
          <a:bodyPr/>
          <a:lstStyle/>
          <a:p>
            <a:r>
              <a:rPr lang="en-US" altLang="ko-KR" b="1" dirty="0"/>
              <a:t>Energy efficient UDN design using reinforcement learning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610" y="2095501"/>
            <a:ext cx="6400800" cy="14224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49115" y="3536586"/>
            <a:ext cx="6453932" cy="1174178"/>
          </a:xfrm>
        </p:spPr>
        <p:txBody>
          <a:bodyPr/>
          <a:lstStyle/>
          <a:p>
            <a:r>
              <a:rPr lang="en-US" sz="2000" b="1" dirty="0">
                <a:solidFill>
                  <a:srgbClr val="000090"/>
                </a:solidFill>
              </a:rPr>
              <a:t>DGIST</a:t>
            </a:r>
          </a:p>
          <a:p>
            <a:endParaRPr lang="en-US" sz="500" dirty="0"/>
          </a:p>
          <a:p>
            <a:r>
              <a:rPr lang="en-US" dirty="0">
                <a:solidFill>
                  <a:srgbClr val="000000"/>
                </a:solidFill>
              </a:rPr>
              <a:t>BongSang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Kim</a:t>
            </a:r>
          </a:p>
          <a:p>
            <a:r>
              <a:rPr lang="en-US" dirty="0" err="1">
                <a:solidFill>
                  <a:srgbClr val="000000"/>
                </a:solidFill>
              </a:rPr>
              <a:t>JaeHyun</a:t>
            </a:r>
            <a:r>
              <a:rPr lang="en-US" dirty="0">
                <a:solidFill>
                  <a:srgbClr val="000000"/>
                </a:solidFill>
              </a:rPr>
              <a:t> Lee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9292" y="5057641"/>
            <a:ext cx="21222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</a:rPr>
              <a:t>05/July/2019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</a:rPr>
              <a:t>UGRP Meeting</a:t>
            </a:r>
          </a:p>
        </p:txBody>
      </p:sp>
    </p:spTree>
    <p:extLst>
      <p:ext uri="{BB962C8B-B14F-4D97-AF65-F5344CB8AC3E}">
        <p14:creationId xmlns:p14="http://schemas.microsoft.com/office/powerpoint/2010/main" val="143634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Coding-Example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Chaper09 of Deep~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code</a:t>
            </a:r>
          </a:p>
          <a:p>
            <a:pPr marL="457200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 descr="모니터, 화면, 텔레비전, 스크린샷이(가) 표시된 사진&#10;&#10;자동 생성된 설명">
            <a:extLst>
              <a:ext uri="{FF2B5EF4-FFF2-40B4-BE49-F238E27FC236}">
                <a16:creationId xmlns:a16="http://schemas.microsoft.com/office/drawing/2014/main" id="{76300FAC-81FF-4B5C-A5C9-90D4B2A197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806" r="56040" b="6953"/>
          <a:stretch/>
        </p:blipFill>
        <p:spPr>
          <a:xfrm>
            <a:off x="389106" y="1502310"/>
            <a:ext cx="8039405" cy="4962552"/>
          </a:xfrm>
          <a:prstGeom prst="rect">
            <a:avLst/>
          </a:prstGeom>
        </p:spPr>
      </p:pic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8C137123-EBFF-4963-8CD1-20E03731E2DD}"/>
              </a:ext>
            </a:extLst>
          </p:cNvPr>
          <p:cNvSpPr/>
          <p:nvPr/>
        </p:nvSpPr>
        <p:spPr>
          <a:xfrm>
            <a:off x="5468295" y="1539091"/>
            <a:ext cx="181068" cy="2523876"/>
          </a:xfrm>
          <a:prstGeom prst="rightBrac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59C5D-9AB3-4494-81D8-1088A8947BF8}"/>
              </a:ext>
            </a:extLst>
          </p:cNvPr>
          <p:cNvSpPr txBox="1"/>
          <p:nvPr/>
        </p:nvSpPr>
        <p:spPr>
          <a:xfrm>
            <a:off x="5857591" y="2616090"/>
            <a:ext cx="234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Define Neural Network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CA1267-B85C-4897-9784-4C83C4B39EA5}"/>
              </a:ext>
            </a:extLst>
          </p:cNvPr>
          <p:cNvSpPr txBox="1"/>
          <p:nvPr/>
        </p:nvSpPr>
        <p:spPr>
          <a:xfrm>
            <a:off x="4318627" y="5318909"/>
            <a:ext cx="220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Define value iteration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왼쪽 대괄호 3">
            <a:extLst>
              <a:ext uri="{FF2B5EF4-FFF2-40B4-BE49-F238E27FC236}">
                <a16:creationId xmlns:a16="http://schemas.microsoft.com/office/drawing/2014/main" id="{704298FC-5ADD-4FFD-9AA7-72E1726190B2}"/>
              </a:ext>
            </a:extLst>
          </p:cNvPr>
          <p:cNvSpPr/>
          <p:nvPr/>
        </p:nvSpPr>
        <p:spPr>
          <a:xfrm rot="10800000">
            <a:off x="6745060" y="4409037"/>
            <a:ext cx="90305" cy="1956113"/>
          </a:xfrm>
          <a:prstGeom prst="leftBracket">
            <a:avLst/>
          </a:prstGeom>
          <a:noFill/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75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Coding-Example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Chaper09 of Deep~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code</a:t>
            </a:r>
          </a:p>
          <a:p>
            <a:pPr marL="457200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림 10" descr="스크린샷, 모니터, 화면, 실내이(가) 표시된 사진&#10;&#10;자동 생성된 설명">
            <a:extLst>
              <a:ext uri="{FF2B5EF4-FFF2-40B4-BE49-F238E27FC236}">
                <a16:creationId xmlns:a16="http://schemas.microsoft.com/office/drawing/2014/main" id="{69352F28-2890-432B-BF45-881421FA75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24" r="47822" b="36728"/>
          <a:stretch/>
        </p:blipFill>
        <p:spPr>
          <a:xfrm>
            <a:off x="-81481" y="1487113"/>
            <a:ext cx="9542313" cy="44180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B8D0D5-DE97-4CD1-824F-3DF4F8E2C69B}"/>
              </a:ext>
            </a:extLst>
          </p:cNvPr>
          <p:cNvSpPr txBox="1"/>
          <p:nvPr/>
        </p:nvSpPr>
        <p:spPr>
          <a:xfrm>
            <a:off x="6804203" y="2053378"/>
            <a:ext cx="2175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set gym environment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set neural network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19049EA-ECBA-4F3F-97B7-1C3BC3056B4B}"/>
              </a:ext>
            </a:extLst>
          </p:cNvPr>
          <p:cNvSpPr/>
          <p:nvPr/>
        </p:nvSpPr>
        <p:spPr>
          <a:xfrm rot="5400000">
            <a:off x="6332947" y="2195475"/>
            <a:ext cx="325925" cy="362138"/>
          </a:xfrm>
          <a:prstGeom prst="downArrow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3565F9-55C5-4075-9C74-00AA3B452AD0}"/>
              </a:ext>
            </a:extLst>
          </p:cNvPr>
          <p:cNvSpPr txBox="1"/>
          <p:nvPr/>
        </p:nvSpPr>
        <p:spPr>
          <a:xfrm>
            <a:off x="7117657" y="4402612"/>
            <a:ext cx="186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Use </a:t>
            </a:r>
            <a:r>
              <a:rPr lang="en-US" altLang="ko-KR" dirty="0" err="1">
                <a:solidFill>
                  <a:srgbClr val="FF0000"/>
                </a:solidFill>
              </a:rPr>
              <a:t>ptan</a:t>
            </a:r>
            <a:r>
              <a:rPr lang="en-US" altLang="ko-KR" dirty="0">
                <a:solidFill>
                  <a:srgbClr val="FF0000"/>
                </a:solidFill>
              </a:rPr>
              <a:t> wrapper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A8E7CE34-F917-45B9-A056-C63DE486584A}"/>
              </a:ext>
            </a:extLst>
          </p:cNvPr>
          <p:cNvSpPr/>
          <p:nvPr/>
        </p:nvSpPr>
        <p:spPr>
          <a:xfrm rot="7573089">
            <a:off x="6712325" y="4084960"/>
            <a:ext cx="325925" cy="362138"/>
          </a:xfrm>
          <a:prstGeom prst="downArrow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381BCE-3BE6-4182-9396-D09C0E155D1A}"/>
              </a:ext>
            </a:extLst>
          </p:cNvPr>
          <p:cNvSpPr txBox="1"/>
          <p:nvPr/>
        </p:nvSpPr>
        <p:spPr>
          <a:xfrm>
            <a:off x="5167334" y="4892919"/>
            <a:ext cx="2547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Set optimizer for training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Initialize training pipeline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C5BBB568-F20F-40C5-8235-88AF20D7CA30}"/>
              </a:ext>
            </a:extLst>
          </p:cNvPr>
          <p:cNvSpPr/>
          <p:nvPr/>
        </p:nvSpPr>
        <p:spPr>
          <a:xfrm rot="6564393">
            <a:off x="4651406" y="4651576"/>
            <a:ext cx="325925" cy="362138"/>
          </a:xfrm>
          <a:prstGeom prst="downArrow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AB6240F-4917-47CC-9A4F-5028DB7E319D}"/>
              </a:ext>
            </a:extLst>
          </p:cNvPr>
          <p:cNvSpPr/>
          <p:nvPr/>
        </p:nvSpPr>
        <p:spPr>
          <a:xfrm>
            <a:off x="2210129" y="5985028"/>
            <a:ext cx="4723740" cy="47983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rgbClr val="FF0000"/>
                </a:solidFill>
              </a:rPr>
              <a:t>Q. What is </a:t>
            </a:r>
            <a:r>
              <a:rPr lang="en-US" altLang="ko-KR" b="1" i="1" dirty="0" err="1">
                <a:solidFill>
                  <a:srgbClr val="FF0000"/>
                </a:solidFill>
              </a:rPr>
              <a:t>ptan</a:t>
            </a:r>
            <a:r>
              <a:rPr lang="en-US" altLang="ko-KR" b="1" i="1" dirty="0">
                <a:solidFill>
                  <a:srgbClr val="FF0000"/>
                </a:solidFill>
              </a:rPr>
              <a:t> and how should we deal it?</a:t>
            </a:r>
            <a:endParaRPr lang="ko-KR" altLang="en-US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3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Coding-Example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Chaper09 of Deep~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code</a:t>
            </a:r>
          </a:p>
          <a:p>
            <a:pPr marL="457200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그림 12" descr="스크린샷, 모니터이(가) 표시된 사진&#10;&#10;자동 생성된 설명">
            <a:extLst>
              <a:ext uri="{FF2B5EF4-FFF2-40B4-BE49-F238E27FC236}">
                <a16:creationId xmlns:a16="http://schemas.microsoft.com/office/drawing/2014/main" id="{AB337C1D-BFE0-41B7-B960-97ED5CFF59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0051" r="37381" b="4078"/>
          <a:stretch/>
        </p:blipFill>
        <p:spPr>
          <a:xfrm>
            <a:off x="116680" y="56166"/>
            <a:ext cx="8817769" cy="6801834"/>
          </a:xfrm>
          <a:prstGeom prst="rect">
            <a:avLst/>
          </a:prstGeom>
        </p:spPr>
      </p:pic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BB7A7D00-5369-4828-B134-27E1CAD4AB20}"/>
              </a:ext>
            </a:extLst>
          </p:cNvPr>
          <p:cNvSpPr/>
          <p:nvPr/>
        </p:nvSpPr>
        <p:spPr>
          <a:xfrm>
            <a:off x="6858945" y="310366"/>
            <a:ext cx="181068" cy="1023134"/>
          </a:xfrm>
          <a:prstGeom prst="rightBrace">
            <a:avLst/>
          </a:prstGeom>
          <a:noFill/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1E97B12B-9543-43D9-AC2B-06967A79D644}"/>
              </a:ext>
            </a:extLst>
          </p:cNvPr>
          <p:cNvSpPr/>
          <p:nvPr/>
        </p:nvSpPr>
        <p:spPr>
          <a:xfrm>
            <a:off x="6855174" y="1423562"/>
            <a:ext cx="181068" cy="1023135"/>
          </a:xfrm>
          <a:prstGeom prst="rightBrace">
            <a:avLst/>
          </a:prstGeom>
          <a:noFill/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0A9E0719-D576-4042-8973-CE0E76BBC837}"/>
              </a:ext>
            </a:extLst>
          </p:cNvPr>
          <p:cNvSpPr/>
          <p:nvPr/>
        </p:nvSpPr>
        <p:spPr>
          <a:xfrm>
            <a:off x="5464524" y="2506091"/>
            <a:ext cx="181068" cy="1427734"/>
          </a:xfrm>
          <a:prstGeom prst="rightBrac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E57793A4-8546-48AD-8ECF-669483AD1641}"/>
              </a:ext>
            </a:extLst>
          </p:cNvPr>
          <p:cNvSpPr/>
          <p:nvPr/>
        </p:nvSpPr>
        <p:spPr>
          <a:xfrm>
            <a:off x="6855174" y="4144390"/>
            <a:ext cx="181068" cy="2561209"/>
          </a:xfrm>
          <a:prstGeom prst="rightBrace">
            <a:avLst/>
          </a:prstGeom>
          <a:noFill/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14BFBA-46D5-432C-A267-E477FCBD3823}"/>
              </a:ext>
            </a:extLst>
          </p:cNvPr>
          <p:cNvSpPr txBox="1"/>
          <p:nvPr/>
        </p:nvSpPr>
        <p:spPr>
          <a:xfrm>
            <a:off x="7282580" y="5175607"/>
            <a:ext cx="139967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Logging </a:t>
            </a:r>
          </a:p>
          <a:p>
            <a:pPr algn="ctr"/>
            <a:r>
              <a:rPr lang="en-US" altLang="ko-KR" dirty="0">
                <a:solidFill>
                  <a:srgbClr val="00B050"/>
                </a:solidFill>
              </a:rPr>
              <a:t>performance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C1B75-81A8-42A0-A950-3BD99CB75E78}"/>
              </a:ext>
            </a:extLst>
          </p:cNvPr>
          <p:cNvSpPr txBox="1"/>
          <p:nvPr/>
        </p:nvSpPr>
        <p:spPr>
          <a:xfrm>
            <a:off x="7554034" y="498767"/>
            <a:ext cx="85677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Epsilon</a:t>
            </a:r>
          </a:p>
          <a:p>
            <a:pPr algn="ctr"/>
            <a:r>
              <a:rPr lang="en-US" altLang="ko-KR" dirty="0">
                <a:solidFill>
                  <a:srgbClr val="00B050"/>
                </a:solidFill>
              </a:rPr>
              <a:t>greedy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F481C-ADAB-4E9D-8C13-634F446E0DEE}"/>
              </a:ext>
            </a:extLst>
          </p:cNvPr>
          <p:cNvSpPr txBox="1"/>
          <p:nvPr/>
        </p:nvSpPr>
        <p:spPr>
          <a:xfrm>
            <a:off x="7453141" y="1611963"/>
            <a:ext cx="10585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Set batch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8C03F-A596-43D5-93CD-80DBC864CB3F}"/>
              </a:ext>
            </a:extLst>
          </p:cNvPr>
          <p:cNvSpPr txBox="1"/>
          <p:nvPr/>
        </p:nvSpPr>
        <p:spPr>
          <a:xfrm>
            <a:off x="5767215" y="2608954"/>
            <a:ext cx="3167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Initialize optimizing step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Get value from network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Get error in value function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Update network based on loss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4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Pseudo code - practice</a:t>
            </a: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intention of the code?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Hyperparameters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Networks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they save?</a:t>
            </a:r>
          </a:p>
        </p:txBody>
      </p:sp>
    </p:spTree>
    <p:extLst>
      <p:ext uri="{BB962C8B-B14F-4D97-AF65-F5344CB8AC3E}">
        <p14:creationId xmlns:p14="http://schemas.microsoft.com/office/powerpoint/2010/main" val="386123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 – Unknown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ipdb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ipython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 like python debugger</a:t>
            </a:r>
          </a:p>
          <a:p>
            <a:pPr marL="457200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0EAE6D-B86D-4444-B4AE-C3DEACEFA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1" y="1773348"/>
            <a:ext cx="7839075" cy="43434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D2C454C-3D52-40A4-A722-DCCEF7230D60}"/>
              </a:ext>
            </a:extLst>
          </p:cNvPr>
          <p:cNvSpPr/>
          <p:nvPr/>
        </p:nvSpPr>
        <p:spPr>
          <a:xfrm>
            <a:off x="724277" y="1937442"/>
            <a:ext cx="4336610" cy="11135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93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 – Unknown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ipdb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ipython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 like python debugger</a:t>
            </a:r>
          </a:p>
          <a:p>
            <a:pPr lvl="1"/>
            <a:r>
              <a:rPr lang="en-US" altLang="ko-KR" dirty="0">
                <a:hlinkClick r:id="rId3"/>
              </a:rPr>
              <a:t>https://pythonadventures.wordpress.com/tag/ipdb/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more…</a:t>
            </a: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38177E-14A0-4E63-BC05-4B4D9C301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037" y="2802330"/>
            <a:ext cx="5495925" cy="168592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D2C454C-3D52-40A4-A722-DCCEF7230D60}"/>
              </a:ext>
            </a:extLst>
          </p:cNvPr>
          <p:cNvSpPr/>
          <p:nvPr/>
        </p:nvSpPr>
        <p:spPr>
          <a:xfrm>
            <a:off x="2109456" y="3710931"/>
            <a:ext cx="5133315" cy="3802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73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 – Unknown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ipdb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ipython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 like python debugger</a:t>
            </a:r>
          </a:p>
          <a:p>
            <a:pPr marL="457200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BD8384-5081-4317-B458-8BD522118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6" y="1417628"/>
            <a:ext cx="7820025" cy="509587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D2C454C-3D52-40A4-A722-DCCEF7230D60}"/>
              </a:ext>
            </a:extLst>
          </p:cNvPr>
          <p:cNvSpPr/>
          <p:nvPr/>
        </p:nvSpPr>
        <p:spPr>
          <a:xfrm>
            <a:off x="661987" y="3910105"/>
            <a:ext cx="1646647" cy="4265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5115CBC8-8D7A-4AE5-98DE-C22873F2D526}"/>
              </a:ext>
            </a:extLst>
          </p:cNvPr>
          <p:cNvSpPr/>
          <p:nvPr/>
        </p:nvSpPr>
        <p:spPr>
          <a:xfrm rot="1959342">
            <a:off x="2996699" y="4395919"/>
            <a:ext cx="325925" cy="362138"/>
          </a:xfrm>
          <a:prstGeom prst="downArrow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0418B4F9-3C80-4F60-A70D-C2FD4EBCCC1F}"/>
              </a:ext>
            </a:extLst>
          </p:cNvPr>
          <p:cNvSpPr/>
          <p:nvPr/>
        </p:nvSpPr>
        <p:spPr>
          <a:xfrm rot="3590539">
            <a:off x="3846215" y="5640869"/>
            <a:ext cx="325925" cy="362138"/>
          </a:xfrm>
          <a:prstGeom prst="downArrow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043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dirty="0"/>
              <a:t>Start point</a:t>
            </a:r>
          </a:p>
          <a:p>
            <a:pPr lvl="1"/>
            <a:r>
              <a:rPr lang="en-US" altLang="ko-KR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en-US" altLang="ko-KR" sz="3200" b="1" dirty="0">
                <a:solidFill>
                  <a:srgbClr val="FF0000"/>
                </a:solidFill>
              </a:rPr>
              <a:t>o</a:t>
            </a:r>
            <a:r>
              <a:rPr lang="en-US" altLang="ko-KR" sz="3200" b="1" dirty="0">
                <a:solidFill>
                  <a:srgbClr val="FFC000"/>
                </a:solidFill>
              </a:rPr>
              <a:t>o</a:t>
            </a:r>
            <a:r>
              <a:rPr lang="en-US" altLang="ko-KR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en-US" altLang="ko-KR" sz="3200" b="1" dirty="0">
                <a:solidFill>
                  <a:srgbClr val="00B050"/>
                </a:solidFill>
              </a:rPr>
              <a:t>l</a:t>
            </a:r>
            <a:r>
              <a:rPr lang="en-US" altLang="ko-KR" sz="3200" b="1" dirty="0">
                <a:solidFill>
                  <a:srgbClr val="FF0000"/>
                </a:solidFill>
              </a:rPr>
              <a:t>e</a:t>
            </a:r>
            <a:r>
              <a:rPr lang="en-US" altLang="ko-KR" b="1" i="1" dirty="0">
                <a:solidFill>
                  <a:srgbClr val="FF0000"/>
                </a:solidFill>
              </a:rPr>
              <a:t>, </a:t>
            </a:r>
            <a:r>
              <a:rPr lang="en-US" altLang="ko-KR" b="1" i="1" dirty="0" err="1">
                <a:solidFill>
                  <a:srgbClr val="FF0000"/>
                </a:solidFill>
              </a:rPr>
              <a:t>github</a:t>
            </a:r>
            <a:r>
              <a:rPr lang="en-US" altLang="ko-KR" b="1" i="1" dirty="0">
                <a:solidFill>
                  <a:srgbClr val="FF0000"/>
                </a:solidFill>
              </a:rPr>
              <a:t>, tutorials</a:t>
            </a:r>
          </a:p>
          <a:p>
            <a:endParaRPr lang="en-US" altLang="ko-KR" dirty="0"/>
          </a:p>
          <a:p>
            <a:r>
              <a:rPr lang="en-US" altLang="ko-KR" dirty="0"/>
              <a:t>Practice makes perfect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Pseudo code</a:t>
            </a:r>
          </a:p>
          <a:p>
            <a:pPr lvl="1"/>
            <a:r>
              <a:rPr lang="en-US" altLang="ko-KR" b="1" dirty="0"/>
              <a:t>Read the others codes and mimic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Error handling</a:t>
            </a:r>
          </a:p>
          <a:p>
            <a:pPr lvl="1"/>
            <a:r>
              <a:rPr lang="en-US" altLang="ko-KR" b="1" dirty="0"/>
              <a:t>Most of errors are already experienced and solved by </a:t>
            </a:r>
            <a:r>
              <a:rPr lang="en-US" altLang="ko-KR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en-US" altLang="ko-KR" sz="3200" b="1" dirty="0">
                <a:solidFill>
                  <a:srgbClr val="FF0000"/>
                </a:solidFill>
              </a:rPr>
              <a:t>o</a:t>
            </a:r>
            <a:r>
              <a:rPr lang="en-US" altLang="ko-KR" sz="3200" b="1" dirty="0">
                <a:solidFill>
                  <a:srgbClr val="FFC000"/>
                </a:solidFill>
              </a:rPr>
              <a:t>o</a:t>
            </a:r>
            <a:r>
              <a:rPr lang="en-US" altLang="ko-KR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en-US" altLang="ko-KR" sz="3200" b="1" dirty="0">
                <a:solidFill>
                  <a:srgbClr val="00B050"/>
                </a:solidFill>
              </a:rPr>
              <a:t>l</a:t>
            </a:r>
            <a:r>
              <a:rPr lang="en-US" altLang="ko-KR" sz="3200" b="1" dirty="0">
                <a:solidFill>
                  <a:srgbClr val="FF0000"/>
                </a:solidFill>
              </a:rPr>
              <a:t>e</a:t>
            </a:r>
            <a:endParaRPr lang="en-US" altLang="ko-KR" sz="3200" b="1" dirty="0"/>
          </a:p>
          <a:p>
            <a:pPr lvl="1"/>
            <a:r>
              <a:rPr lang="en-US" altLang="ko-KR" b="1" dirty="0">
                <a:solidFill>
                  <a:srgbClr val="0000FF"/>
                </a:solidFill>
              </a:rPr>
              <a:t>Knowing how to ask</a:t>
            </a:r>
            <a:r>
              <a:rPr lang="en-US" altLang="ko-KR" dirty="0"/>
              <a:t> is important skill to enhance the code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Python debugger </a:t>
            </a:r>
            <a:r>
              <a:rPr lang="en-US" altLang="ko-KR" dirty="0"/>
              <a:t>can help unknown error</a:t>
            </a:r>
          </a:p>
        </p:txBody>
      </p:sp>
    </p:spTree>
    <p:extLst>
      <p:ext uri="{BB962C8B-B14F-4D97-AF65-F5344CB8AC3E}">
        <p14:creationId xmlns:p14="http://schemas.microsoft.com/office/powerpoint/2010/main" val="2360553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b="0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Any Questions? 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50888" y="4005263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57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9E31B-A679-4AE2-A74F-D35A39E8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2C441-517F-450A-A437-5A34F2F7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인턴 기간 동안 한 것</a:t>
            </a:r>
            <a:endParaRPr lang="en-US" altLang="ko-KR" dirty="0"/>
          </a:p>
          <a:p>
            <a:r>
              <a:rPr lang="en-US" altLang="ko-KR" dirty="0"/>
              <a:t>RL </a:t>
            </a:r>
            <a:r>
              <a:rPr lang="ko-KR" altLang="en-US" dirty="0"/>
              <a:t>코드</a:t>
            </a:r>
            <a:r>
              <a:rPr lang="en-US" altLang="ko-KR" dirty="0"/>
              <a:t>- MCTS </a:t>
            </a:r>
            <a:r>
              <a:rPr lang="ko-KR" altLang="en-US" dirty="0"/>
              <a:t>알고리즘 사용하기로 결정</a:t>
            </a:r>
            <a:endParaRPr lang="en-US" altLang="ko-KR" dirty="0"/>
          </a:p>
          <a:p>
            <a:r>
              <a:rPr lang="en-US" altLang="ko-KR" dirty="0"/>
              <a:t>Why MCTS?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DQN,</a:t>
            </a:r>
            <a:r>
              <a:rPr lang="ko-KR" altLang="en-US" dirty="0"/>
              <a:t> </a:t>
            </a:r>
            <a:r>
              <a:rPr lang="en-US" altLang="ko-KR" dirty="0"/>
              <a:t>MCTS,</a:t>
            </a:r>
            <a:r>
              <a:rPr lang="ko-KR" altLang="en-US" dirty="0"/>
              <a:t> </a:t>
            </a:r>
            <a:r>
              <a:rPr lang="en-US" altLang="ko-KR" dirty="0"/>
              <a:t>Actor-Critic…..</a:t>
            </a:r>
            <a:r>
              <a:rPr lang="ko-KR" altLang="en-US" dirty="0"/>
              <a:t> 이것들 공부하고 이러한 장단점이 있다고 간략히 설명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MCTS</a:t>
            </a:r>
            <a:r>
              <a:rPr lang="ko-KR" altLang="en-US" dirty="0"/>
              <a:t>가 이러이러해서 </a:t>
            </a:r>
            <a:r>
              <a:rPr lang="en-US" altLang="ko-KR" dirty="0"/>
              <a:t>RL </a:t>
            </a:r>
            <a:r>
              <a:rPr lang="ko-KR" altLang="en-US" dirty="0"/>
              <a:t>코드로 쓸 </a:t>
            </a:r>
            <a:r>
              <a:rPr lang="ko-KR" altLang="en-US" dirty="0" err="1"/>
              <a:t>만할것</a:t>
            </a:r>
            <a:r>
              <a:rPr lang="ko-KR" altLang="en-US" dirty="0"/>
              <a:t> 같다고 판단하였다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진행상황</a:t>
            </a:r>
            <a:r>
              <a:rPr lang="en-US" altLang="ko-KR" dirty="0"/>
              <a:t>? </a:t>
            </a:r>
            <a:r>
              <a:rPr lang="ko-KR" altLang="en-US" dirty="0"/>
              <a:t>수도코드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미래계획</a:t>
            </a:r>
            <a:r>
              <a:rPr lang="en-US" altLang="ko-KR" dirty="0"/>
              <a:t>-</a:t>
            </a:r>
            <a:r>
              <a:rPr lang="ko-KR" altLang="en-US" dirty="0"/>
              <a:t>재현이가 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042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ko-KR" altLang="en-US" dirty="0"/>
              <a:t>그동안 한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/>
              <a:t>1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778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Coding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What you have to do </a:t>
            </a:r>
            <a:r>
              <a:rPr lang="en-US" altLang="ko-KR" b="1" dirty="0">
                <a:solidFill>
                  <a:srgbClr val="FF0000"/>
                </a:solidFill>
              </a:rPr>
              <a:t>until 5.17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ultra dense network environment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Determine which reinforcement learning algorithm to use</a:t>
            </a:r>
          </a:p>
          <a:p>
            <a:pPr lvl="1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not reinvent the wheel </a:t>
            </a:r>
          </a:p>
          <a:p>
            <a:pPr marL="1143000" lvl="2" indent="-342900">
              <a:buFont typeface="+mj-lt"/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Google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your another best friend</a:t>
            </a:r>
          </a:p>
          <a:p>
            <a:pPr marL="1143000" lvl="2" indent="-342900">
              <a:buFont typeface="+mj-lt"/>
              <a:buAutoNum type="arabicPeriod"/>
            </a:pP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 plenty of good open source materials</a:t>
            </a:r>
          </a:p>
          <a:p>
            <a:pPr marL="1143000" lvl="2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author’s homepage might gives the source code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 the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code </a:t>
            </a:r>
          </a:p>
          <a:p>
            <a:pPr marL="800100" lvl="2" indent="0">
              <a:buNone/>
            </a:pPr>
            <a:r>
              <a:rPr lang="en-US" altLang="ko-KR" b="1" dirty="0">
                <a:solidFill>
                  <a:srgbClr val="0000FF"/>
                </a:solidFill>
              </a:rPr>
              <a:t>0.   Understand the code</a:t>
            </a:r>
          </a:p>
          <a:p>
            <a:pPr marL="1143000" lvl="2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 the original code</a:t>
            </a:r>
          </a:p>
          <a:p>
            <a:pPr marL="1143000" lvl="2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Makes a </a:t>
            </a:r>
            <a:r>
              <a:rPr lang="en-US" altLang="ko-KR" b="1" dirty="0">
                <a:solidFill>
                  <a:srgbClr val="FF0000"/>
                </a:solidFill>
              </a:rPr>
              <a:t>pseudo code</a:t>
            </a:r>
          </a:p>
          <a:p>
            <a:pPr marL="1143000" lvl="2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Remakes a simplest code based on the original code</a:t>
            </a:r>
          </a:p>
          <a:p>
            <a:pPr marL="1143000" lvl="2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Makes </a:t>
            </a:r>
            <a:r>
              <a:rPr lang="en-US" altLang="ko-KR" b="1" dirty="0">
                <a:solidFill>
                  <a:srgbClr val="0000FF"/>
                </a:solidFill>
              </a:rPr>
              <a:t>“Remark”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better understanding of code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Makes advanced code</a:t>
            </a:r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790B275E-9DA6-43BD-B6D8-D63CD3A21B89}"/>
              </a:ext>
            </a:extLst>
          </p:cNvPr>
          <p:cNvSpPr/>
          <p:nvPr/>
        </p:nvSpPr>
        <p:spPr>
          <a:xfrm>
            <a:off x="7269932" y="1647731"/>
            <a:ext cx="153909" cy="479834"/>
          </a:xfrm>
          <a:prstGeom prst="rightBrac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19CB3-E1D7-46BD-9AE6-8FA18AADBA4F}"/>
              </a:ext>
            </a:extLst>
          </p:cNvPr>
          <p:cNvSpPr txBox="1"/>
          <p:nvPr/>
        </p:nvSpPr>
        <p:spPr>
          <a:xfrm>
            <a:off x="7423841" y="1702982"/>
            <a:ext cx="172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Should be done</a:t>
            </a:r>
          </a:p>
        </p:txBody>
      </p:sp>
    </p:spTree>
    <p:extLst>
      <p:ext uri="{BB962C8B-B14F-4D97-AF65-F5344CB8AC3E}">
        <p14:creationId xmlns:p14="http://schemas.microsoft.com/office/powerpoint/2010/main" val="248292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 the Code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Run the original code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 to use</a:t>
            </a:r>
            <a:r>
              <a:rPr lang="en-US" altLang="ko-KR" b="1" dirty="0">
                <a:solidFill>
                  <a:srgbClr val="0000FF"/>
                </a:solidFill>
              </a:rPr>
              <a:t> </a:t>
            </a:r>
            <a:r>
              <a:rPr lang="en-US" altLang="ko-KR" b="1" dirty="0" err="1">
                <a:solidFill>
                  <a:srgbClr val="0000FF"/>
                </a:solidFill>
              </a:rPr>
              <a:t>ssh</a:t>
            </a:r>
            <a:r>
              <a:rPr lang="en-US" altLang="ko-KR" b="1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secure and fast 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 </a:t>
            </a:r>
            <a:r>
              <a:rPr lang="en-US" altLang="ko-KR" b="1" dirty="0" err="1">
                <a:solidFill>
                  <a:srgbClr val="FF0000"/>
                </a:solidFill>
              </a:rPr>
              <a:t>github</a:t>
            </a:r>
            <a:r>
              <a:rPr lang="en-US" altLang="ko-KR" b="1" dirty="0">
                <a:solidFill>
                  <a:srgbClr val="FF0000"/>
                </a:solidFill>
              </a:rPr>
              <a:t> code</a:t>
            </a:r>
          </a:p>
          <a:p>
            <a:pPr lvl="2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clone &lt;address&gt;</a:t>
            </a:r>
          </a:p>
          <a:p>
            <a:pPr lvl="2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e.g., git clone </a:t>
            </a:r>
            <a:r>
              <a:rPr lang="en-US" altLang="ko-KR" dirty="0">
                <a:hlinkClick r:id="rId3"/>
              </a:rPr>
              <a:t>https://github.com/PacktPublishing/Deep-Reinforcement-Learning-Hands-On/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 the code (recommend to use terminal not notebook)</a:t>
            </a: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3FF7BC-C281-4DDB-BB0E-FA7CB2730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785" y="3642550"/>
            <a:ext cx="5546522" cy="282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 – Missed Library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b="1" dirty="0">
                <a:solidFill>
                  <a:srgbClr val="0000FF"/>
                </a:solidFill>
              </a:rPr>
              <a:t>Makes your own environment (recommend)</a:t>
            </a:r>
          </a:p>
          <a:p>
            <a:pPr lvl="1"/>
            <a:r>
              <a:rPr lang="en-US" altLang="ko-KR" dirty="0">
                <a:hlinkClick r:id="rId3"/>
              </a:rPr>
              <a:t>https://stackoverflow.com/questions/7465445/how-to-install-python-modules-without-root-access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    Ask me to add libraries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기왕 할거면 한꺼번에</a:t>
            </a:r>
            <a:r>
              <a:rPr lang="en-US" altLang="ko-KR" dirty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.. </a:t>
            </a:r>
            <a:r>
              <a:rPr lang="ko-KR" altLang="en-US" dirty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그리고 미리미리</a:t>
            </a:r>
            <a:endParaRPr lang="en-US" altLang="ko-KR" dirty="0">
              <a:solidFill>
                <a:srgbClr val="FF0000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7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 – Basic Grammar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idea : learn from basic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Version check – ‘pip list | grep &lt;lib&gt;’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 the tutorial for the version </a:t>
            </a:r>
          </a:p>
          <a:p>
            <a:pPr lvl="2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e.g., Python 3.7.3 tutorial, PyTorch tutorial,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Tensorflow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tutorial</a:t>
            </a: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search the library</a:t>
            </a: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Commonly used library</a:t>
            </a:r>
          </a:p>
          <a:p>
            <a:pPr lvl="1"/>
            <a:r>
              <a:rPr lang="en-US" altLang="ko-KR" b="1" dirty="0" err="1">
                <a:solidFill>
                  <a:srgbClr val="FF0000"/>
                </a:solidFill>
              </a:rPr>
              <a:t>numpy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scipy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matplotlib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gym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Among </a:t>
            </a:r>
            <a:r>
              <a:rPr lang="en-US" altLang="ko-KR" b="1" dirty="0" err="1">
                <a:solidFill>
                  <a:srgbClr val="FF0000"/>
                </a:solidFill>
              </a:rPr>
              <a:t>pytorch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tensorflow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keras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… </a:t>
            </a: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ptan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mujoco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(unless necessary do not use)</a:t>
            </a: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pdb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or </a:t>
            </a:r>
            <a:r>
              <a:rPr lang="en-US" altLang="ko-KR" b="1" dirty="0" err="1">
                <a:solidFill>
                  <a:srgbClr val="FF0000"/>
                </a:solidFill>
              </a:rPr>
              <a:t>ipdb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1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 – Unknown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error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or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pytorch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 error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Assignment of different types or </a:t>
            </a:r>
            <a:r>
              <a:rPr lang="en-US" altLang="ko-KR" b="1" dirty="0">
                <a:solidFill>
                  <a:srgbClr val="FF0000"/>
                </a:solidFill>
              </a:rPr>
              <a:t>shape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incur errors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error for short code is easy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read carefully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error for long code is hard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use python debugger (or c debugger)</a:t>
            </a: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ipdb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ipython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 like python debugger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following line before the error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‘import </a:t>
            </a:r>
            <a:r>
              <a:rPr lang="en-US" altLang="ko-KR" b="1" dirty="0" err="1">
                <a:solidFill>
                  <a:srgbClr val="FF0000"/>
                </a:solidFill>
              </a:rPr>
              <a:t>ipdb</a:t>
            </a:r>
            <a:r>
              <a:rPr lang="en-US" altLang="ko-KR" b="1" dirty="0">
                <a:solidFill>
                  <a:srgbClr val="FF0000"/>
                </a:solidFill>
              </a:rPr>
              <a:t>; </a:t>
            </a:r>
            <a:r>
              <a:rPr lang="en-US" altLang="ko-KR" b="1" dirty="0" err="1">
                <a:solidFill>
                  <a:srgbClr val="FF0000"/>
                </a:solidFill>
              </a:rPr>
              <a:t>ipdb.set_trace</a:t>
            </a:r>
            <a:r>
              <a:rPr lang="en-US" altLang="ko-KR" b="1" dirty="0">
                <a:solidFill>
                  <a:srgbClr val="FF0000"/>
                </a:solidFill>
              </a:rPr>
              <a:t>()’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the breakpoint for the code</a:t>
            </a:r>
          </a:p>
          <a:p>
            <a:pPr marL="457200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45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Coding-Example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Chaper09 of Deep~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code</a:t>
            </a:r>
          </a:p>
          <a:p>
            <a:pPr marL="457200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 descr="모니터, 화면, 텔레비전, 스크린샷이(가) 표시된 사진&#10;&#10;자동 생성된 설명">
            <a:extLst>
              <a:ext uri="{FF2B5EF4-FFF2-40B4-BE49-F238E27FC236}">
                <a16:creationId xmlns:a16="http://schemas.microsoft.com/office/drawing/2014/main" id="{76300FAC-81FF-4B5C-A5C9-90D4B2A197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040" b="57983"/>
          <a:stretch/>
        </p:blipFill>
        <p:spPr>
          <a:xfrm>
            <a:off x="457199" y="1802233"/>
            <a:ext cx="8039405" cy="4322289"/>
          </a:xfrm>
          <a:prstGeom prst="rect">
            <a:avLst/>
          </a:prstGeom>
        </p:spPr>
      </p:pic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8B0F9BAD-FEA2-4970-B642-17B9F8FCAC4A}"/>
              </a:ext>
            </a:extLst>
          </p:cNvPr>
          <p:cNvSpPr/>
          <p:nvPr/>
        </p:nvSpPr>
        <p:spPr>
          <a:xfrm>
            <a:off x="4707803" y="2107417"/>
            <a:ext cx="181069" cy="1855960"/>
          </a:xfrm>
          <a:prstGeom prst="rightBrac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2041BAFD-4E12-495A-BE1B-5EFE62145295}"/>
              </a:ext>
            </a:extLst>
          </p:cNvPr>
          <p:cNvSpPr/>
          <p:nvPr/>
        </p:nvSpPr>
        <p:spPr>
          <a:xfrm>
            <a:off x="4707802" y="4115969"/>
            <a:ext cx="181069" cy="1855960"/>
          </a:xfrm>
          <a:prstGeom prst="rightBrace">
            <a:avLst/>
          </a:prstGeom>
          <a:noFill/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FDFAC-796B-4B67-9D70-A30EADC9C7AB}"/>
              </a:ext>
            </a:extLst>
          </p:cNvPr>
          <p:cNvSpPr txBox="1"/>
          <p:nvPr/>
        </p:nvSpPr>
        <p:spPr>
          <a:xfrm>
            <a:off x="5097100" y="2850731"/>
            <a:ext cx="147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Import library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89ECFA-E7D9-4D38-9AD9-D56E63DB3CBB}"/>
              </a:ext>
            </a:extLst>
          </p:cNvPr>
          <p:cNvSpPr txBox="1"/>
          <p:nvPr/>
        </p:nvSpPr>
        <p:spPr>
          <a:xfrm>
            <a:off x="5097100" y="4859283"/>
            <a:ext cx="2497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Set values for algorithm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8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EMIN@W89100Y57WZT3PP7" val="4142"/>
</p:tagLst>
</file>

<file path=ppt/theme/theme1.xml><?xml version="1.0" encoding="utf-8"?>
<a:theme xmlns:a="http://schemas.openxmlformats.org/drawingml/2006/main" name="wgroup-release-04-2011-12-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51459</TotalTime>
  <Words>623</Words>
  <Application>Microsoft Office PowerPoint</Application>
  <PresentationFormat>화면 슬라이드 쇼(4:3)</PresentationFormat>
  <Paragraphs>178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Lucida Grande</vt:lpstr>
      <vt:lpstr>궁서체</vt:lpstr>
      <vt:lpstr>Arial</vt:lpstr>
      <vt:lpstr>Calibri</vt:lpstr>
      <vt:lpstr>wgroup-release-04-2011-12-14</vt:lpstr>
      <vt:lpstr>Energy efficient UDN design using reinforcement learning</vt:lpstr>
      <vt:lpstr>PowerPoint 프레젠테이션</vt:lpstr>
      <vt:lpstr>그동안 한 것</vt:lpstr>
      <vt:lpstr>Coding</vt:lpstr>
      <vt:lpstr>Run the Code </vt:lpstr>
      <vt:lpstr>Error – Missed Library</vt:lpstr>
      <vt:lpstr>Error – Basic Grammar</vt:lpstr>
      <vt:lpstr>Error – Unknown</vt:lpstr>
      <vt:lpstr>Coding-Example</vt:lpstr>
      <vt:lpstr>Coding-Example</vt:lpstr>
      <vt:lpstr>Coding-Example</vt:lpstr>
      <vt:lpstr>Coding-Example</vt:lpstr>
      <vt:lpstr>Question</vt:lpstr>
      <vt:lpstr>Error – Unknown</vt:lpstr>
      <vt:lpstr>Error – Unknown</vt:lpstr>
      <vt:lpstr>Error – Unknown</vt:lpstr>
      <vt:lpstr>Conclusion</vt:lpstr>
      <vt:lpstr>Thank you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Watcharapan Suwansantisuk</dc:creator>
  <cp:lastModifiedBy>KimBongSang</cp:lastModifiedBy>
  <cp:revision>3521</cp:revision>
  <cp:lastPrinted>2018-05-16T01:40:32Z</cp:lastPrinted>
  <dcterms:created xsi:type="dcterms:W3CDTF">2011-06-22T20:54:45Z</dcterms:created>
  <dcterms:modified xsi:type="dcterms:W3CDTF">2019-07-04T09:46:35Z</dcterms:modified>
</cp:coreProperties>
</file>