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1055" r:id="rId2"/>
    <p:sldId id="1443" r:id="rId3"/>
    <p:sldId id="1441" r:id="rId4"/>
    <p:sldId id="1444" r:id="rId5"/>
    <p:sldId id="1442" r:id="rId6"/>
    <p:sldId id="1390" r:id="rId7"/>
    <p:sldId id="1400" r:id="rId8"/>
    <p:sldId id="1448" r:id="rId9"/>
    <p:sldId id="1395" r:id="rId10"/>
    <p:sldId id="1403" r:id="rId11"/>
    <p:sldId id="1405" r:id="rId12"/>
    <p:sldId id="1451" r:id="rId13"/>
    <p:sldId id="1457" r:id="rId14"/>
    <p:sldId id="1452" r:id="rId15"/>
    <p:sldId id="1455" r:id="rId16"/>
    <p:sldId id="1456" r:id="rId17"/>
    <p:sldId id="1386" r:id="rId18"/>
  </p:sldIdLst>
  <p:sldSz cx="9144000" cy="6858000" type="screen4x3"/>
  <p:notesSz cx="6805613" cy="9939338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5">
          <p15:clr>
            <a:srgbClr val="A4A3A4"/>
          </p15:clr>
        </p15:guide>
        <p15:guide id="2" orient="horz" pos="3058">
          <p15:clr>
            <a:srgbClr val="A4A3A4"/>
          </p15:clr>
        </p15:guide>
        <p15:guide id="3" orient="horz" pos="4032">
          <p15:clr>
            <a:srgbClr val="A4A3A4"/>
          </p15:clr>
        </p15:guide>
        <p15:guide id="4" orient="horz" pos="3611">
          <p15:clr>
            <a:srgbClr val="A4A3A4"/>
          </p15:clr>
        </p15:guide>
        <p15:guide id="5" orient="horz" pos="1025">
          <p15:clr>
            <a:srgbClr val="A4A3A4"/>
          </p15:clr>
        </p15:guide>
        <p15:guide id="6" pos="1201">
          <p15:clr>
            <a:srgbClr val="A4A3A4"/>
          </p15:clr>
        </p15:guide>
        <p15:guide id="7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04040"/>
    <a:srgbClr val="4B4B4B"/>
    <a:srgbClr val="FFFFFF"/>
    <a:srgbClr val="AF9061"/>
    <a:srgbClr val="D9D9D9"/>
    <a:srgbClr val="953735"/>
    <a:srgbClr val="000035"/>
    <a:srgbClr val="ECF5F6"/>
    <a:srgbClr val="C8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70" autoAdjust="0"/>
  </p:normalViewPr>
  <p:slideViewPr>
    <p:cSldViewPr snapToGrid="0" showGuides="1">
      <p:cViewPr varScale="1">
        <p:scale>
          <a:sx n="90" d="100"/>
          <a:sy n="90" d="100"/>
        </p:scale>
        <p:origin x="2196" y="96"/>
      </p:cViewPr>
      <p:guideLst>
        <p:guide orient="horz" pos="1845"/>
        <p:guide orient="horz" pos="3058"/>
        <p:guide orient="horz" pos="4032"/>
        <p:guide orient="horz" pos="3611"/>
        <p:guide orient="horz" pos="1025"/>
        <p:guide pos="120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9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r">
              <a:defRPr sz="1300"/>
            </a:lvl1pPr>
          </a:lstStyle>
          <a:p>
            <a:fld id="{CA9481DB-C454-F848-85FD-7531C4681FA8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r">
              <a:defRPr sz="1300"/>
            </a:lvl1pPr>
          </a:lstStyle>
          <a:p>
            <a:fld id="{A2B6CA0A-0570-CA48-872A-06252E209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3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/>
          <a:lstStyle>
            <a:lvl1pPr algn="r">
              <a:defRPr sz="1300"/>
            </a:lvl1pPr>
          </a:lstStyle>
          <a:p>
            <a:fld id="{4915021A-BD82-6549-B6F0-C141B99A7573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80" tIns="47840" rIns="95680" bIns="4784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5680" tIns="47840" rIns="95680" bIns="4784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6967"/>
          </a:xfrm>
          <a:prstGeom prst="rect">
            <a:avLst/>
          </a:prstGeom>
        </p:spPr>
        <p:txBody>
          <a:bodyPr vert="horz" lIns="95680" tIns="47840" rIns="95680" bIns="4784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917962-24B1-465D-B4DD-28E0A0A29D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260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-nerd.tistory.com/46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54940" y="9440647"/>
            <a:ext cx="2949099" cy="496967"/>
          </a:xfrm>
          <a:prstGeom prst="rect">
            <a:avLst/>
          </a:prstGeom>
        </p:spPr>
        <p:txBody>
          <a:bodyPr/>
          <a:lstStyle/>
          <a:p>
            <a:fld id="{B98F8F32-8FB8-B84B-82B3-E896E2106C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60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5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43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91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강화학습에서 </a:t>
            </a:r>
            <a:r>
              <a:rPr lang="en-US" altLang="ko-KR" dirty="0"/>
              <a:t>agent</a:t>
            </a:r>
            <a:r>
              <a:rPr lang="ko-KR" altLang="en-US" dirty="0"/>
              <a:t>는 </a:t>
            </a:r>
            <a:r>
              <a:rPr lang="en-US" altLang="ko-KR" dirty="0"/>
              <a:t>environment</a:t>
            </a:r>
            <a:r>
              <a:rPr lang="ko-KR" altLang="en-US" dirty="0"/>
              <a:t>를 </a:t>
            </a:r>
            <a:r>
              <a:rPr lang="en-US" altLang="ko-KR" dirty="0"/>
              <a:t>MDP</a:t>
            </a:r>
            <a:r>
              <a:rPr lang="ko-KR" altLang="en-US" dirty="0"/>
              <a:t>를 통해서 이해를 하는데 </a:t>
            </a:r>
            <a:r>
              <a:rPr lang="en-US" altLang="ko-KR" dirty="0"/>
              <a:t>table </a:t>
            </a:r>
            <a:r>
              <a:rPr lang="ko-KR" altLang="en-US" dirty="0"/>
              <a:t>형태로 학습을 모든 </a:t>
            </a:r>
            <a:r>
              <a:rPr lang="en-US" altLang="ko-KR" dirty="0"/>
              <a:t>state</a:t>
            </a:r>
            <a:r>
              <a:rPr lang="ko-KR" altLang="en-US" dirty="0"/>
              <a:t>에 대한 </a:t>
            </a:r>
            <a:r>
              <a:rPr lang="en-US" altLang="ko-KR" dirty="0"/>
              <a:t>action-value function</a:t>
            </a:r>
            <a:r>
              <a:rPr lang="ko-KR" altLang="en-US" dirty="0"/>
              <a:t>의 값을 저장하고 </a:t>
            </a:r>
            <a:r>
              <a:rPr lang="en-US" altLang="ko-KR" dirty="0"/>
              <a:t>update</a:t>
            </a:r>
            <a:r>
              <a:rPr lang="ko-KR" altLang="en-US" dirty="0" err="1"/>
              <a:t>시켜나가는</a:t>
            </a:r>
            <a:r>
              <a:rPr lang="ko-KR" altLang="en-US" dirty="0"/>
              <a:t> 식으로 하면 학습이 상당 히 </a:t>
            </a:r>
            <a:r>
              <a:rPr lang="ko-KR" altLang="en-US" dirty="0" err="1"/>
              <a:t>느려집니다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approximation</a:t>
            </a:r>
            <a:r>
              <a:rPr lang="ko-KR" altLang="en-US" dirty="0"/>
              <a:t>을 </a:t>
            </a:r>
            <a:r>
              <a:rPr lang="ko-KR" altLang="en-US" dirty="0" err="1"/>
              <a:t>하게되고</a:t>
            </a:r>
            <a:r>
              <a:rPr lang="ko-KR" altLang="en-US" dirty="0"/>
              <a:t> 그 </a:t>
            </a:r>
            <a:r>
              <a:rPr lang="en-US" altLang="ko-KR" dirty="0"/>
              <a:t>approximation</a:t>
            </a:r>
            <a:r>
              <a:rPr lang="ko-KR" altLang="en-US" dirty="0"/>
              <a:t>방법 중에서 </a:t>
            </a:r>
            <a:r>
              <a:rPr lang="en-US" altLang="ko-KR" dirty="0"/>
              <a:t>nonlinear function approximator</a:t>
            </a:r>
            <a:r>
              <a:rPr lang="ko-KR" altLang="en-US" dirty="0"/>
              <a:t>로 </a:t>
            </a:r>
            <a:r>
              <a:rPr lang="en-US" altLang="ko-KR" dirty="0"/>
              <a:t>deep neural network</a:t>
            </a:r>
            <a:r>
              <a:rPr lang="ko-KR" altLang="en-US" dirty="0"/>
              <a:t>가 있습니다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action-value function(</a:t>
            </a:r>
            <a:r>
              <a:rPr lang="en-US" altLang="ko-KR" dirty="0" err="1"/>
              <a:t>qvalue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approximate</a:t>
            </a:r>
            <a:r>
              <a:rPr lang="ko-KR" altLang="en-US" dirty="0"/>
              <a:t>하는 방법으로 </a:t>
            </a:r>
            <a:r>
              <a:rPr lang="en-US" altLang="ko-KR" dirty="0"/>
              <a:t>deep neural network</a:t>
            </a:r>
            <a:r>
              <a:rPr lang="ko-KR" altLang="en-US" dirty="0"/>
              <a:t>를 택한 </a:t>
            </a:r>
            <a:r>
              <a:rPr lang="en-US" altLang="ko-KR" dirty="0"/>
              <a:t>reinforcement learning</a:t>
            </a:r>
            <a:r>
              <a:rPr lang="ko-KR" altLang="en-US" dirty="0"/>
              <a:t>방법이 </a:t>
            </a:r>
            <a:r>
              <a:rPr lang="en-US" altLang="ko-KR" dirty="0"/>
              <a:t>Deep Reinforcement Learning(</a:t>
            </a:r>
            <a:r>
              <a:rPr lang="en-US" altLang="ko-KR" dirty="0" err="1"/>
              <a:t>deepRL</a:t>
            </a:r>
            <a:r>
              <a:rPr lang="en-US" altLang="ko-KR" dirty="0"/>
              <a:t>)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action value function</a:t>
            </a:r>
            <a:r>
              <a:rPr lang="ko-KR" altLang="en-US" dirty="0"/>
              <a:t>뿐만 아니라 </a:t>
            </a:r>
            <a:r>
              <a:rPr lang="en-US" altLang="ko-KR" dirty="0"/>
              <a:t>policy </a:t>
            </a:r>
            <a:r>
              <a:rPr lang="ko-KR" altLang="en-US" dirty="0"/>
              <a:t>자체를 </a:t>
            </a:r>
            <a:r>
              <a:rPr lang="en-US" altLang="ko-KR" dirty="0"/>
              <a:t>approximate</a:t>
            </a:r>
            <a:r>
              <a:rPr lang="ko-KR" altLang="en-US" dirty="0"/>
              <a:t>할 수도 있는데 그 </a:t>
            </a:r>
            <a:r>
              <a:rPr lang="en-US" altLang="ko-KR" dirty="0"/>
              <a:t>approximator</a:t>
            </a:r>
            <a:r>
              <a:rPr lang="ko-KR" altLang="en-US" dirty="0"/>
              <a:t>로 </a:t>
            </a:r>
            <a:r>
              <a:rPr lang="en-US" altLang="ko-KR" dirty="0"/>
              <a:t>DNN</a:t>
            </a:r>
            <a:r>
              <a:rPr lang="ko-KR" altLang="en-US" dirty="0"/>
              <a:t>을 사용해도 </a:t>
            </a:r>
            <a:r>
              <a:rPr lang="en-US" altLang="ko-KR" dirty="0" err="1"/>
              <a:t>DeepRL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17962-24B1-465D-B4DD-28E0A0A29D0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30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BCD</a:t>
            </a:r>
            <a:r>
              <a:rPr lang="ko-KR" altLang="en-US" dirty="0"/>
              <a:t>는 이진화 십진법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92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Epsilon greedy</a:t>
            </a:r>
            <a:r>
              <a:rPr lang="ko-KR" altLang="en-US" dirty="0"/>
              <a:t>에서 </a:t>
            </a:r>
            <a:r>
              <a:rPr lang="ko-KR" altLang="en-US" dirty="0" err="1"/>
              <a:t>엡실론</a:t>
            </a:r>
            <a:r>
              <a:rPr lang="ko-KR" altLang="en-US" dirty="0"/>
              <a:t> 값은 </a:t>
            </a:r>
            <a:r>
              <a:rPr lang="en-US" altLang="ko-KR" dirty="0"/>
              <a:t>0.99-0.1*(</a:t>
            </a:r>
            <a:r>
              <a:rPr lang="en-US" altLang="ko-KR" dirty="0" err="1"/>
              <a:t>episode_number</a:t>
            </a:r>
            <a:r>
              <a:rPr lang="en-US" altLang="ko-KR" dirty="0"/>
              <a:t>)/700</a:t>
            </a:r>
            <a:r>
              <a:rPr lang="ko-KR" altLang="en-US" dirty="0"/>
              <a:t>을 따른다</a:t>
            </a:r>
            <a:r>
              <a:rPr lang="en-US" altLang="ko-KR" dirty="0"/>
              <a:t>.</a:t>
            </a:r>
            <a:r>
              <a:rPr lang="ko-KR" altLang="en-US" dirty="0"/>
              <a:t> 근데 이건 에피소드 </a:t>
            </a:r>
            <a:r>
              <a:rPr lang="ko-KR" altLang="en-US" dirty="0" err="1"/>
              <a:t>개수따라</a:t>
            </a:r>
            <a:r>
              <a:rPr lang="ko-KR" altLang="en-US" dirty="0"/>
              <a:t> 달라져야 해서 </a:t>
            </a:r>
            <a:r>
              <a:rPr lang="ko-KR" altLang="en-US" dirty="0" err="1"/>
              <a:t>전체에피소드의</a:t>
            </a:r>
            <a:r>
              <a:rPr lang="ko-KR" altLang="en-US" dirty="0"/>
              <a:t> </a:t>
            </a:r>
            <a:r>
              <a:rPr lang="en-US" altLang="ko-KR" dirty="0"/>
              <a:t>70%</a:t>
            </a:r>
            <a:r>
              <a:rPr lang="ko-KR" altLang="en-US" dirty="0"/>
              <a:t>는 </a:t>
            </a:r>
            <a:r>
              <a:rPr lang="en-US" altLang="ko-KR" dirty="0"/>
              <a:t>nonzero </a:t>
            </a:r>
            <a:r>
              <a:rPr lang="en-US" altLang="ko-KR" dirty="0" err="1"/>
              <a:t>epsilo</a:t>
            </a:r>
            <a:r>
              <a:rPr lang="ko-KR" altLang="en-US" dirty="0"/>
              <a:t>값이고</a:t>
            </a:r>
            <a:r>
              <a:rPr lang="en-US" altLang="ko-KR" dirty="0"/>
              <a:t>, 30%</a:t>
            </a:r>
            <a:r>
              <a:rPr lang="ko-KR" altLang="en-US" dirty="0"/>
              <a:t>는 </a:t>
            </a:r>
            <a:r>
              <a:rPr lang="en-US" altLang="ko-KR" dirty="0"/>
              <a:t>zero</a:t>
            </a:r>
            <a:r>
              <a:rPr lang="ko-KR" altLang="en-US" dirty="0"/>
              <a:t>값인 </a:t>
            </a:r>
            <a:r>
              <a:rPr lang="en-US" altLang="ko-KR" dirty="0"/>
              <a:t>epsilon</a:t>
            </a:r>
            <a:r>
              <a:rPr lang="ko-KR" altLang="en-US" dirty="0"/>
              <a:t>으로 학습</a:t>
            </a:r>
            <a:endParaRPr lang="en-US" altLang="ko-KR" dirty="0"/>
          </a:p>
          <a:p>
            <a:r>
              <a:rPr lang="ko-KR" altLang="en-US" dirty="0" err="1"/>
              <a:t>엡실론</a:t>
            </a:r>
            <a:r>
              <a:rPr lang="ko-KR" altLang="en-US" dirty="0"/>
              <a:t> </a:t>
            </a:r>
            <a:r>
              <a:rPr lang="en-US" altLang="ko-KR" dirty="0"/>
              <a:t>decay</a:t>
            </a:r>
            <a:r>
              <a:rPr lang="ko-KR" altLang="en-US" dirty="0"/>
              <a:t>를 사용하면 학습 초기에 </a:t>
            </a:r>
            <a:r>
              <a:rPr lang="en-US" altLang="ko-KR" dirty="0"/>
              <a:t>exploration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크게 늘릴 수 있고</a:t>
            </a:r>
            <a:r>
              <a:rPr lang="en-US" altLang="ko-KR" dirty="0"/>
              <a:t>, overfitting</a:t>
            </a:r>
            <a:r>
              <a:rPr lang="ko-KR" altLang="en-US" dirty="0"/>
              <a:t>을 방지할 수 있다</a:t>
            </a:r>
            <a:r>
              <a:rPr lang="en-US" altLang="ko-KR" dirty="0"/>
              <a:t>.</a:t>
            </a: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실제 보상과 다음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미래추정가치를 사용해서 학습을 하게 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사용하는 보상과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 function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합을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 target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 target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실제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V(S)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와의 차이를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 error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하고 델타라고 표현을 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dirty="0">
                <a:hlinkClick r:id="rId3"/>
              </a:rPr>
              <a:t>https://computer-nerd.tistory.com/46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8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40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96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74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38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8F8F32-8FB8-B84B-82B3-E896E2106CA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3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 anchor="t"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40760" y="3638826"/>
            <a:ext cx="6453932" cy="1174178"/>
          </a:xfr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aseline="0">
                <a:solidFill>
                  <a:srgbClr val="999999"/>
                </a:solidFill>
              </a:defRPr>
            </a:lvl1pPr>
            <a:lvl2pPr marL="45720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200150" indent="0">
              <a:buFontTx/>
              <a:buNone/>
              <a:defRPr/>
            </a:lvl4pPr>
            <a:lvl5pPr marL="16002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783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0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24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723900"/>
            <a:ext cx="7772400" cy="147002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lstStyle>
            <a:lvl1pPr marL="0" marR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ts val="4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ＭＳ Ｐゴシック" pitchFamily="-112" charset="-128"/>
                <a:cs typeface="ＭＳ Ｐゴシック" pitchFamily="-112" charset="-128"/>
              </a:rPr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19005"/>
            <a:ext cx="6400800" cy="653663"/>
          </a:xfrm>
        </p:spPr>
        <p:txBody>
          <a:bodyPr>
            <a:noAutofit/>
          </a:bodyPr>
          <a:lstStyle>
            <a:lvl1pPr marL="0" indent="0" algn="ctr">
              <a:buNone/>
              <a:defRPr kumimoji="0" lang="en-US" sz="22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59265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2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 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7151"/>
            <a:ext cx="8229600" cy="4813809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7884" y="6582706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D679-57E1-CE45-BC1C-B0838CBB0D09}" type="slidenum">
              <a:rPr lang="en-US" smtClean="0"/>
              <a:t>‹#›</a:t>
            </a:fld>
            <a:r>
              <a:rPr lang="en-US" dirty="0"/>
              <a:t>/30</a:t>
            </a:r>
          </a:p>
        </p:txBody>
      </p:sp>
    </p:spTree>
    <p:extLst>
      <p:ext uri="{BB962C8B-B14F-4D97-AF65-F5344CB8AC3E}">
        <p14:creationId xmlns:p14="http://schemas.microsoft.com/office/powerpoint/2010/main" val="6503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s,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8189"/>
            <a:ext cx="8229600" cy="481381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39725" indent="-227013">
              <a:spcBef>
                <a:spcPts val="800"/>
              </a:spcBef>
              <a:buFont typeface="Arial"/>
              <a:buChar char="•"/>
              <a:defRPr>
                <a:solidFill>
                  <a:srgbClr val="404040"/>
                </a:solidFill>
              </a:defRPr>
            </a:lvl2pPr>
            <a:lvl3pPr marL="687388" indent="-227013">
              <a:buFont typeface="Lucida Grande"/>
              <a:buChar char="−"/>
              <a:defRPr>
                <a:solidFill>
                  <a:srgbClr val="404040"/>
                </a:solidFill>
              </a:defRPr>
            </a:lvl3pPr>
            <a:lvl4pPr marL="974725" indent="-174625">
              <a:buFont typeface="Arial"/>
              <a:buChar char="•"/>
              <a:defRPr>
                <a:solidFill>
                  <a:srgbClr val="404040"/>
                </a:solidFill>
              </a:defRPr>
            </a:lvl4pPr>
            <a:lvl5pPr marL="1539875" indent="-165100">
              <a:defRPr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15888" y="-5291"/>
            <a:ext cx="8910637" cy="1601072"/>
          </a:xfrm>
        </p:spPr>
        <p:txBody>
          <a:bodyPr/>
          <a:lstStyle>
            <a:lvl1pPr>
              <a:lnSpc>
                <a:spcPts val="4400"/>
              </a:lnSpc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67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2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650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4826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107ef0c-a-62cb3a1a-s-sites.googlegroups.com/site/jeminleeweb/research-group/ISC.png?attachauth=ANoY7cpeje5cC7qCddFiNnbQkvhWq2-QmSOnMIQ3-zeJkCYTpGjE0me5PWujC8eAcyxiXUoyKYgBo2ZLmVuNsaN3CBWuJuU5Q32m2vICFy8aMroKLJFDriCzchBPHL_U4h-SLnu_S2Aq5dAOubC7OILQ7jzhpqMmI8-IKkaop_A1oUPrHUWCC7VrGKhACFIW4m5350VaNpXjM2n4ua6VaP1kY1_6TVCu9bIsNInLM88MWe00yl4XduE%3D&amp;attredirects=0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" b="28787"/>
          <a:stretch/>
        </p:blipFill>
        <p:spPr bwMode="auto">
          <a:xfrm>
            <a:off x="8249926" y="6614849"/>
            <a:ext cx="493105" cy="2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114300" y="76200"/>
            <a:ext cx="8915400" cy="6494463"/>
          </a:xfrm>
          <a:prstGeom prst="roundRect">
            <a:avLst>
              <a:gd name="adj" fmla="val 4054"/>
            </a:avLst>
          </a:prstGeom>
          <a:solidFill>
            <a:schemeClr val="bg1"/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888" y="0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5216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3522884" y="6591957"/>
            <a:ext cx="2133600" cy="2660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83D679-57E1-CE45-BC1C-B0838CBB0D09}" type="slidenum">
              <a:rPr lang="en-US" smtClean="0"/>
              <a:pPr/>
              <a:t>‹#›</a:t>
            </a:fld>
            <a:r>
              <a:rPr lang="en-US" dirty="0"/>
              <a:t>/31</a:t>
            </a:r>
          </a:p>
        </p:txBody>
      </p:sp>
      <p:pic>
        <p:nvPicPr>
          <p:cNvPr id="11" name="Picture 10" descr="ui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78" y="6609416"/>
            <a:ext cx="758282" cy="23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9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8" r:id="rId4"/>
    <p:sldLayoutId id="2147483657" r:id="rId5"/>
    <p:sldLayoutId id="2147483659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30188" algn="just" defTabSz="457200" rtl="0" eaLnBrk="1" latinLnBrk="0" hangingPunct="1">
        <a:spcBef>
          <a:spcPts val="6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just" defTabSz="457200" rtl="0" eaLnBrk="1" latinLnBrk="0" hangingPunct="1">
        <a:spcBef>
          <a:spcPts val="600"/>
        </a:spcBef>
        <a:buFont typeface="Arial"/>
        <a:buChar char="–"/>
        <a:defRPr sz="2000" kern="1200">
          <a:solidFill>
            <a:srgbClr val="404040"/>
          </a:solidFill>
          <a:latin typeface="+mn-lt"/>
          <a:ea typeface="+mn-ea"/>
          <a:cs typeface="+mn-cs"/>
        </a:defRPr>
      </a:lvl2pPr>
      <a:lvl3pPr marL="974725" indent="-174625" algn="just" defTabSz="457200" rtl="0" eaLnBrk="1" latinLnBrk="0" hangingPunct="1">
        <a:spcBef>
          <a:spcPts val="600"/>
        </a:spcBef>
        <a:buFont typeface="Arial"/>
        <a:buChar char="•"/>
        <a:defRPr sz="1800" kern="1200">
          <a:solidFill>
            <a:srgbClr val="404040"/>
          </a:solidFill>
          <a:latin typeface="+mn-lt"/>
          <a:ea typeface="+mn-ea"/>
          <a:cs typeface="+mn-cs"/>
        </a:defRPr>
      </a:lvl3pPr>
      <a:lvl4pPr marL="1374775" indent="-174625" algn="just" defTabSz="457200" rtl="0" eaLnBrk="1" latinLnBrk="0" hangingPunct="1">
        <a:spcBef>
          <a:spcPts val="600"/>
        </a:spcBef>
        <a:buFont typeface="Arial"/>
        <a:buChar char="–"/>
        <a:defRPr sz="1600" kern="1200">
          <a:solidFill>
            <a:srgbClr val="404040"/>
          </a:solidFill>
          <a:latin typeface="+mn-lt"/>
          <a:ea typeface="+mn-ea"/>
          <a:cs typeface="+mn-cs"/>
        </a:defRPr>
      </a:lvl4pPr>
      <a:lvl5pPr marL="1774825" indent="-174625" algn="just" defTabSz="457200" rtl="0" eaLnBrk="1" latinLnBrk="0" hangingPunct="1">
        <a:spcBef>
          <a:spcPts val="600"/>
        </a:spcBef>
        <a:buFont typeface="Arial"/>
        <a:buChar char="»"/>
        <a:defRPr sz="16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" y="800100"/>
            <a:ext cx="8549640" cy="1470025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Energy efficient UDN design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using 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5610" y="2095501"/>
            <a:ext cx="6400800" cy="1422400"/>
          </a:xfrm>
        </p:spPr>
        <p:txBody>
          <a:bodyPr/>
          <a:lstStyle/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BongSang</a:t>
            </a:r>
            <a:r>
              <a:rPr lang="en-US" altLang="ko-KR" sz="2000" b="1" dirty="0">
                <a:solidFill>
                  <a:schemeClr val="tx1"/>
                </a:solidFill>
              </a:rPr>
              <a:t> Kim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349115" y="3536586"/>
            <a:ext cx="6453932" cy="1174178"/>
          </a:xfrm>
        </p:spPr>
        <p:txBody>
          <a:bodyPr/>
          <a:lstStyle/>
          <a:p>
            <a:r>
              <a:rPr lang="en-US" sz="2000" b="1" dirty="0">
                <a:solidFill>
                  <a:srgbClr val="000090"/>
                </a:solidFill>
              </a:rPr>
              <a:t>DGIST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00"/>
                </a:solidFill>
              </a:rPr>
              <a:t>tph02361@dgist.ac.kr</a:t>
            </a:r>
          </a:p>
        </p:txBody>
      </p:sp>
      <p:sp>
        <p:nvSpPr>
          <p:cNvPr id="9" name="Rectangle 8"/>
          <p:cNvSpPr/>
          <p:nvPr/>
        </p:nvSpPr>
        <p:spPr>
          <a:xfrm>
            <a:off x="3158055" y="5057641"/>
            <a:ext cx="2824759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Summer Internship</a:t>
            </a:r>
          </a:p>
          <a:p>
            <a:pPr algn="ctr">
              <a:spcBef>
                <a:spcPts val="300"/>
              </a:spcBef>
            </a:pPr>
            <a:r>
              <a:rPr lang="en-US" b="1" dirty="0">
                <a:solidFill>
                  <a:srgbClr val="000000"/>
                </a:solidFill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143634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직선 연결선 34"/>
          <p:cNvCxnSpPr>
            <a:endCxn id="10" idx="1"/>
          </p:cNvCxnSpPr>
          <p:nvPr/>
        </p:nvCxnSpPr>
        <p:spPr>
          <a:xfrm>
            <a:off x="752662" y="1902938"/>
            <a:ext cx="38795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endCxn id="47" idx="1"/>
          </p:cNvCxnSpPr>
          <p:nvPr/>
        </p:nvCxnSpPr>
        <p:spPr>
          <a:xfrm>
            <a:off x="757882" y="2557574"/>
            <a:ext cx="382732" cy="2844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746135" y="3800349"/>
            <a:ext cx="372293" cy="2175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67021" y="3178074"/>
            <a:ext cx="381379" cy="323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RL setup-Structure-main.py</a:t>
            </a:r>
            <a:endParaRPr lang="ko-KR" altLang="en-US" sz="7200" dirty="0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52261" y="996474"/>
            <a:ext cx="2658771" cy="737499"/>
            <a:chOff x="552262" y="996474"/>
            <a:chExt cx="2091350" cy="73749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371" y="1087642"/>
              <a:ext cx="2055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Class : </a:t>
              </a:r>
              <a:r>
                <a:rPr lang="en-US" altLang="ko-KR" b="1" dirty="0" err="1"/>
                <a:t>Qnet</a:t>
              </a:r>
              <a:r>
                <a:rPr lang="en-US" altLang="ko-KR" b="1" dirty="0"/>
                <a:t>(</a:t>
              </a:r>
              <a:r>
                <a:rPr lang="en-US" altLang="ko-KR" b="1" dirty="0" err="1"/>
                <a:t>nn.Module</a:t>
              </a:r>
              <a:r>
                <a:rPr lang="en-US" altLang="ko-KR" b="1" dirty="0"/>
                <a:t>)</a:t>
              </a: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1130174" y="1673982"/>
            <a:ext cx="1721668" cy="48074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40614" y="1742011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__</a:t>
            </a:r>
            <a:r>
              <a:rPr lang="en-US" altLang="ko-KR" b="1" dirty="0" err="1"/>
              <a:t>init</a:t>
            </a:r>
            <a:r>
              <a:rPr lang="en-US" altLang="ko-KR" b="1" dirty="0"/>
              <a:t>__</a:t>
            </a:r>
            <a:endParaRPr lang="ko-KR" altLang="en-US" b="1" dirty="0"/>
          </a:p>
        </p:txBody>
      </p:sp>
      <p:cxnSp>
        <p:nvCxnSpPr>
          <p:cNvPr id="33" name="직선 연결선 32"/>
          <p:cNvCxnSpPr>
            <a:cxnSpLocks/>
          </p:cNvCxnSpPr>
          <p:nvPr/>
        </p:nvCxnSpPr>
        <p:spPr>
          <a:xfrm>
            <a:off x="760495" y="1548142"/>
            <a:ext cx="0" cy="162993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1130174" y="2307723"/>
            <a:ext cx="1721668" cy="480749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140614" y="237575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forward</a:t>
            </a:r>
            <a:endParaRPr lang="ko-KR" altLang="en-US" b="1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1131482" y="2945028"/>
            <a:ext cx="1721668" cy="480749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141922" y="3013057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sample_action</a:t>
            </a:r>
            <a:endParaRPr lang="ko-KR" altLang="en-US" b="1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1123648" y="4157603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134088" y="422563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train</a:t>
            </a:r>
            <a:endParaRPr lang="ko-KR" altLang="en-US" b="1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23648" y="4776613"/>
            <a:ext cx="1721668" cy="4807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1134088" y="4844642"/>
            <a:ext cx="171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main</a:t>
            </a:r>
            <a:endParaRPr lang="ko-KR" altLang="en-US" b="1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057054" y="1671616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Construct neural network</a:t>
            </a:r>
            <a:endParaRPr lang="ko-KR" altLang="en-US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057054" y="2305830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Select activation function -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모서리가 둥근 직사각형 78"/>
              <p:cNvSpPr/>
              <p:nvPr/>
            </p:nvSpPr>
            <p:spPr>
              <a:xfrm>
                <a:off x="3058362" y="2943609"/>
                <a:ext cx="5742913" cy="48074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/>
                  <a:t>-greedy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9" name="모서리가 둥근 직사각형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362" y="2943609"/>
                <a:ext cx="5742913" cy="480746"/>
              </a:xfrm>
              <a:prstGeom prst="roundRect">
                <a:avLst/>
              </a:prstGeom>
              <a:blipFill>
                <a:blip r:embed="rId3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모서리가 둥근 직사각형 79"/>
              <p:cNvSpPr/>
              <p:nvPr/>
            </p:nvSpPr>
            <p:spPr>
              <a:xfrm>
                <a:off x="3411432" y="3568530"/>
                <a:ext cx="5382009" cy="48074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/>
                  <a:t>Buffer stores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50000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모서리가 둥근 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432" y="3568530"/>
                <a:ext cx="5382009" cy="480749"/>
              </a:xfrm>
              <a:prstGeom prst="roundRect">
                <a:avLst/>
              </a:prstGeom>
              <a:blipFill>
                <a:blip r:embed="rId4"/>
                <a:stretch>
                  <a:fillRect b="-60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모서리가 둥근 직사각형 80"/>
          <p:cNvSpPr/>
          <p:nvPr/>
        </p:nvSpPr>
        <p:spPr>
          <a:xfrm>
            <a:off x="3050528" y="4157129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 q function – use mini </a:t>
            </a:r>
            <a:r>
              <a:rPr lang="en-US" altLang="ko-KR"/>
              <a:t>batch and </a:t>
            </a:r>
            <a:r>
              <a:rPr lang="en-US" altLang="ko-KR" dirty="0"/>
              <a:t>q-target network</a:t>
            </a: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050527" y="4776612"/>
            <a:ext cx="5742913" cy="4807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Import </a:t>
            </a:r>
            <a:r>
              <a:rPr lang="en-US" altLang="ko-KR" dirty="0" err="1"/>
              <a:t>gym_UDN</a:t>
            </a:r>
            <a:r>
              <a:rPr lang="en-US" altLang="ko-KR" dirty="0"/>
              <a:t>, initialize parameters, run DQN</a:t>
            </a:r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048374E-5D0A-4315-A67D-66C8A20FD16C}"/>
              </a:ext>
            </a:extLst>
          </p:cNvPr>
          <p:cNvGrpSpPr/>
          <p:nvPr/>
        </p:nvGrpSpPr>
        <p:grpSpPr>
          <a:xfrm>
            <a:off x="552261" y="3547145"/>
            <a:ext cx="2658771" cy="551668"/>
            <a:chOff x="552262" y="996474"/>
            <a:chExt cx="2091350" cy="551668"/>
          </a:xfrm>
        </p:grpSpPr>
        <p:sp>
          <p:nvSpPr>
            <p:cNvPr id="59" name="모서리가 둥근 직사각형 3">
              <a:extLst>
                <a:ext uri="{FF2B5EF4-FFF2-40B4-BE49-F238E27FC236}">
                  <a16:creationId xmlns:a16="http://schemas.microsoft.com/office/drawing/2014/main" id="{463E3BDD-FEC9-4B0F-B41E-513497EFE8E4}"/>
                </a:ext>
              </a:extLst>
            </p:cNvPr>
            <p:cNvSpPr/>
            <p:nvPr/>
          </p:nvSpPr>
          <p:spPr>
            <a:xfrm>
              <a:off x="552262" y="996474"/>
              <a:ext cx="2091350" cy="551668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FC82CA0-3EC5-4FAE-A6B2-5F3FC786CF72}"/>
                </a:ext>
              </a:extLst>
            </p:cNvPr>
            <p:cNvSpPr txBox="1"/>
            <p:nvPr/>
          </p:nvSpPr>
          <p:spPr>
            <a:xfrm>
              <a:off x="570371" y="1087642"/>
              <a:ext cx="2055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Class : Replay Buffer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92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10000 episode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3B0A67-ABA0-47A3-A235-18399505D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43" y="987421"/>
            <a:ext cx="7416313" cy="5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4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20000 episode 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30319E-C042-44B4-A943-84CDB52B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6" y="987421"/>
            <a:ext cx="7426006" cy="556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49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discordapp.net/attachments/595510803923337227/603748272523182100/5_Figure_1.png">
            <a:extLst>
              <a:ext uri="{FF2B5EF4-FFF2-40B4-BE49-F238E27FC236}">
                <a16:creationId xmlns:a16="http://schemas.microsoft.com/office/drawing/2014/main" id="{C70032D9-4D84-430C-AE6C-5C2514CB4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96" y="987421"/>
            <a:ext cx="7426006" cy="556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50000 episode 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4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10000 episode 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347CA2-5F1C-4D08-96AF-8280566A4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85" y="2232835"/>
            <a:ext cx="4520970" cy="3390727"/>
          </a:xfrm>
          <a:prstGeom prst="rect">
            <a:avLst/>
          </a:prstGeom>
        </p:spPr>
      </p:pic>
      <p:pic>
        <p:nvPicPr>
          <p:cNvPr id="6" name="Picture 2" descr="https://media.discordapp.net/attachments/595508927953633291/603581029411979264/BSposition_control.png">
            <a:extLst>
              <a:ext uri="{FF2B5EF4-FFF2-40B4-BE49-F238E27FC236}">
                <a16:creationId xmlns:a16="http://schemas.microsoft.com/office/drawing/2014/main" id="{E25A7752-73F9-4A93-9888-0BAA0770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8" y="2341290"/>
            <a:ext cx="4231757" cy="31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31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4ED83A-0740-4B28-9352-72E86632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585" y="2232834"/>
            <a:ext cx="4520970" cy="3390728"/>
          </a:xfrm>
          <a:prstGeom prst="rect">
            <a:avLst/>
          </a:prstGeom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20000 episode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6" name="Picture 2" descr="https://media.discordapp.net/attachments/595508927953633291/603581029411979264/BSposition_control.png">
            <a:extLst>
              <a:ext uri="{FF2B5EF4-FFF2-40B4-BE49-F238E27FC236}">
                <a16:creationId xmlns:a16="http://schemas.microsoft.com/office/drawing/2014/main" id="{E25A7752-73F9-4A93-9888-0BAA0770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8" y="2341290"/>
            <a:ext cx="4231757" cy="31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36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dia.discordapp.net/attachments/595510803923337227/603748275836682293/5_Figure_2.png">
            <a:extLst>
              <a:ext uri="{FF2B5EF4-FFF2-40B4-BE49-F238E27FC236}">
                <a16:creationId xmlns:a16="http://schemas.microsoft.com/office/drawing/2014/main" id="{723B0F6C-3A8B-4A50-874F-3E9E155BC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583" y="2458237"/>
            <a:ext cx="4520971" cy="316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CEB6824C-74A4-4DC8-AFDD-5BA8F0636FF0}"/>
              </a:ext>
            </a:extLst>
          </p:cNvPr>
          <p:cNvSpPr txBox="1">
            <a:spLocks/>
          </p:cNvSpPr>
          <p:nvPr/>
        </p:nvSpPr>
        <p:spPr>
          <a:xfrm>
            <a:off x="116681" y="-4"/>
            <a:ext cx="8910637" cy="987425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Simulation Result </a:t>
            </a:r>
            <a:r>
              <a:rPr lang="en-US" altLang="ko-KR" sz="1800" dirty="0"/>
              <a:t>terminate at 50000 episode</a:t>
            </a:r>
            <a:endParaRPr lang="ko-KR" altLang="en-US" sz="1800" dirty="0">
              <a:solidFill>
                <a:prstClr val="black"/>
              </a:solidFill>
            </a:endParaRPr>
          </a:p>
        </p:txBody>
      </p:sp>
      <p:pic>
        <p:nvPicPr>
          <p:cNvPr id="6" name="Picture 2" descr="https://media.discordapp.net/attachments/595508927953633291/603581029411979264/BSposition_control.png">
            <a:extLst>
              <a:ext uri="{FF2B5EF4-FFF2-40B4-BE49-F238E27FC236}">
                <a16:creationId xmlns:a16="http://schemas.microsoft.com/office/drawing/2014/main" id="{E25A7752-73F9-4A93-9888-0BAA0770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28" y="2341290"/>
            <a:ext cx="4231757" cy="317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7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9E31B-A679-4AE2-A74F-D35A39E8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Plan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2C441-517F-450A-A437-5A34F2F7B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Environment model</a:t>
            </a:r>
          </a:p>
          <a:p>
            <a:pPr lvl="1"/>
            <a:r>
              <a:rPr lang="en-US" altLang="ko-KR" dirty="0"/>
              <a:t>Consider </a:t>
            </a:r>
            <a:r>
              <a:rPr lang="en-US" altLang="ko-KR" dirty="0" err="1">
                <a:solidFill>
                  <a:srgbClr val="0000FF"/>
                </a:solidFill>
              </a:rPr>
              <a:t>LoS</a:t>
            </a:r>
            <a:r>
              <a:rPr lang="en-US" altLang="ko-KR" dirty="0">
                <a:solidFill>
                  <a:srgbClr val="0000FF"/>
                </a:solidFill>
              </a:rPr>
              <a:t>, BS Elevation, backhaul, Interference</a:t>
            </a:r>
          </a:p>
          <a:p>
            <a:pPr lvl="1"/>
            <a:r>
              <a:rPr lang="en-US" altLang="ko-KR" dirty="0"/>
              <a:t>Update </a:t>
            </a:r>
            <a:r>
              <a:rPr lang="en-US" altLang="ko-KR" dirty="0">
                <a:solidFill>
                  <a:srgbClr val="0000FF"/>
                </a:solidFill>
              </a:rPr>
              <a:t>association rule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Update SNR to </a:t>
            </a:r>
            <a:r>
              <a:rPr lang="en-US" altLang="ko-KR" dirty="0">
                <a:solidFill>
                  <a:srgbClr val="0000FF"/>
                </a:solidFill>
              </a:rPr>
              <a:t>SINR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RL model</a:t>
            </a:r>
          </a:p>
          <a:p>
            <a:pPr lvl="1"/>
            <a:r>
              <a:rPr lang="en-US" altLang="ko-KR" dirty="0"/>
              <a:t>Re-design </a:t>
            </a:r>
            <a:r>
              <a:rPr lang="en-US" altLang="ko-KR" dirty="0">
                <a:solidFill>
                  <a:srgbClr val="FF0000"/>
                </a:solidFill>
              </a:rPr>
              <a:t>reward </a:t>
            </a:r>
          </a:p>
          <a:p>
            <a:pPr lvl="1"/>
            <a:r>
              <a:rPr lang="en-US" altLang="ko-KR" dirty="0"/>
              <a:t>Re-design </a:t>
            </a:r>
            <a:r>
              <a:rPr lang="en-US" altLang="ko-KR" dirty="0">
                <a:solidFill>
                  <a:srgbClr val="FF0000"/>
                </a:solidFill>
              </a:rPr>
              <a:t>terminal condition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Apply other algorithms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Actor – Critic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MCTS</a:t>
            </a: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73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: Ultra Dense Network(UDN)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Ultra Dense Network(UDN)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Dense and massive </a:t>
            </a:r>
            <a:r>
              <a:rPr lang="en-US" altLang="ko-KR" dirty="0"/>
              <a:t>deployment of BSs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Has higher data rates and enhanced coverage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BS to UE ratio is higher </a:t>
            </a:r>
            <a:r>
              <a:rPr lang="en-US" altLang="ko-KR" dirty="0"/>
              <a:t>than traditional cellular network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Due to the densification of BSs, BS have </a:t>
            </a:r>
            <a:r>
              <a:rPr lang="en-US" altLang="ko-KR" dirty="0" err="1">
                <a:solidFill>
                  <a:srgbClr val="0000FF"/>
                </a:solidFill>
              </a:rPr>
              <a:t>LoS</a:t>
            </a:r>
            <a:r>
              <a:rPr lang="en-US" altLang="ko-KR" dirty="0">
                <a:solidFill>
                  <a:srgbClr val="0000FF"/>
                </a:solidFill>
              </a:rPr>
              <a:t>/</a:t>
            </a:r>
            <a:r>
              <a:rPr lang="en-US" altLang="ko-KR" dirty="0" err="1">
                <a:solidFill>
                  <a:srgbClr val="0000FF"/>
                </a:solidFill>
              </a:rPr>
              <a:t>NLoS</a:t>
            </a:r>
            <a:r>
              <a:rPr lang="en-US" altLang="ko-KR" dirty="0">
                <a:solidFill>
                  <a:srgbClr val="0000FF"/>
                </a:solidFill>
              </a:rPr>
              <a:t> path</a:t>
            </a:r>
          </a:p>
          <a:p>
            <a:pPr lvl="1"/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/>
              <a:t>Turning off surplus BS can increase data rates considering interferences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076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: Reinforcement Learning(RL)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37514-E395-41DE-B725-5CE11A7E80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Reinforcement learning</a:t>
                </a:r>
              </a:p>
              <a:p>
                <a:pPr lvl="1"/>
                <a:r>
                  <a:rPr lang="en-US" altLang="ko-KR" dirty="0"/>
                  <a:t>Agent takes actions in an environment to maximize total reward.</a:t>
                </a:r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Agent</a:t>
                </a:r>
                <a:r>
                  <a:rPr lang="en-US" altLang="ko-KR" dirty="0"/>
                  <a:t> receives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from the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environment</a:t>
                </a:r>
              </a:p>
              <a:p>
                <a:pPr lvl="2"/>
                <a:endParaRPr lang="en-US" altLang="ko-KR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Agent</a:t>
                </a:r>
                <a:r>
                  <a:rPr lang="en-US" altLang="ko-KR" dirty="0"/>
                  <a:t> takes  an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err="1"/>
                  <a:t>at</a:t>
                </a:r>
                <a:r>
                  <a:rPr lang="en-US" altLang="ko-KR" dirty="0"/>
                  <a:t> the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Environment</a:t>
                </a:r>
                <a:r>
                  <a:rPr lang="en-US" altLang="ko-KR" dirty="0"/>
                  <a:t> goes to a next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>
                    <a:solidFill>
                      <a:srgbClr val="FF0000"/>
                    </a:solidFill>
                  </a:rPr>
                  <a:t>Agent</a:t>
                </a:r>
                <a:r>
                  <a:rPr lang="en-US" altLang="ko-KR" dirty="0"/>
                  <a:t> receives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dirty="0"/>
                  <a:t>from the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environment</a:t>
                </a:r>
                <a:r>
                  <a:rPr lang="en-US" altLang="ko-KR" dirty="0"/>
                  <a:t> 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DD37514-E395-41DE-B725-5CE11A7E80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F8866DD-A7C7-45EE-94E9-34B616D00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25" y="3094374"/>
            <a:ext cx="2743200" cy="300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2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: DQN algorithm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>
            <a:normAutofit/>
          </a:bodyPr>
          <a:lstStyle/>
          <a:p>
            <a:r>
              <a:rPr lang="en-US" altLang="ko-KR" dirty="0"/>
              <a:t>Deep Q Network(DQN)</a:t>
            </a:r>
          </a:p>
          <a:p>
            <a:pPr lvl="1"/>
            <a:r>
              <a:rPr lang="en-US" altLang="ko-KR" dirty="0"/>
              <a:t>Update </a:t>
            </a:r>
            <a:r>
              <a:rPr lang="en-US" altLang="ko-KR" dirty="0">
                <a:solidFill>
                  <a:srgbClr val="0000FF"/>
                </a:solidFill>
              </a:rPr>
              <a:t>action-value function</a:t>
            </a:r>
          </a:p>
          <a:p>
            <a:pPr lvl="1"/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en-US" altLang="ko-KR" dirty="0"/>
              <a:t>Choose deep neural network as </a:t>
            </a:r>
            <a:r>
              <a:rPr lang="en-US" altLang="ko-KR" dirty="0">
                <a:solidFill>
                  <a:srgbClr val="0000FF"/>
                </a:solidFill>
              </a:rPr>
              <a:t>non-linear function approximator</a:t>
            </a:r>
          </a:p>
          <a:p>
            <a:pPr marL="457200" lvl="1" indent="0">
              <a:buNone/>
            </a:pPr>
            <a:r>
              <a:rPr lang="en-US" altLang="ko-KR" dirty="0"/>
              <a:t>    of action-value(Q) function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Value based </a:t>
            </a:r>
            <a:r>
              <a:rPr lang="en-US" altLang="ko-KR" dirty="0"/>
              <a:t>method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D3FE77-40E6-4205-8DE2-30A628B1D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21" y="3967307"/>
            <a:ext cx="3509967" cy="1874311"/>
          </a:xfrm>
          <a:prstGeom prst="rect">
            <a:avLst/>
          </a:prstGeom>
        </p:spPr>
      </p:pic>
      <p:pic>
        <p:nvPicPr>
          <p:cNvPr id="7" name="Picture 2" descr="https://poqw.github.io/assets/images/dqn_6.png">
            <a:extLst>
              <a:ext uri="{FF2B5EF4-FFF2-40B4-BE49-F238E27FC236}">
                <a16:creationId xmlns:a16="http://schemas.microsoft.com/office/drawing/2014/main" id="{A96CB518-FD86-4FBE-8DCC-F8AFD627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81" y="3894312"/>
            <a:ext cx="3379528" cy="202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45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2FE40-31DE-4333-9457-B5ED9AB7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37514-E395-41DE-B725-5CE11A7E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/>
          <a:p>
            <a:r>
              <a:rPr lang="en-US" altLang="ko-KR" dirty="0"/>
              <a:t>Energy efficient UDN environment design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BSs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consume energy </a:t>
            </a:r>
            <a:r>
              <a:rPr lang="en-US" altLang="ko-KR" dirty="0">
                <a:solidFill>
                  <a:schemeClr val="tx1"/>
                </a:solidFill>
              </a:rPr>
              <a:t>in proportion to the # of active BSs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Data rates </a:t>
            </a:r>
            <a:r>
              <a:rPr lang="en-US" altLang="ko-KR" dirty="0">
                <a:solidFill>
                  <a:srgbClr val="FF0000"/>
                </a:solidFill>
              </a:rPr>
              <a:t>increase</a:t>
            </a:r>
            <a:r>
              <a:rPr lang="en-US" altLang="ko-KR" dirty="0">
                <a:solidFill>
                  <a:schemeClr val="tx1"/>
                </a:solidFill>
              </a:rPr>
              <a:t> as  </a:t>
            </a:r>
            <a:r>
              <a:rPr lang="en-US" altLang="ko-KR" dirty="0">
                <a:solidFill>
                  <a:srgbClr val="0000FF"/>
                </a:solidFill>
              </a:rPr>
              <a:t>active BSs </a:t>
            </a:r>
            <a:r>
              <a:rPr lang="en-US" altLang="ko-KR" dirty="0">
                <a:solidFill>
                  <a:srgbClr val="FF0000"/>
                </a:solidFill>
              </a:rPr>
              <a:t>increase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However, </a:t>
            </a:r>
            <a:r>
              <a:rPr lang="en-US" altLang="ko-KR" dirty="0">
                <a:solidFill>
                  <a:srgbClr val="0000FF"/>
                </a:solidFill>
              </a:rPr>
              <a:t>the densification of BSs </a:t>
            </a:r>
            <a:r>
              <a:rPr lang="en-US" altLang="ko-KR" dirty="0">
                <a:solidFill>
                  <a:schemeClr val="tx1"/>
                </a:solidFill>
              </a:rPr>
              <a:t>in UDN </a:t>
            </a:r>
            <a:r>
              <a:rPr lang="en-US" altLang="ko-KR" dirty="0">
                <a:solidFill>
                  <a:srgbClr val="FF0000"/>
                </a:solidFill>
              </a:rPr>
              <a:t>cause stronger interference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UDN efficiency decreases</a:t>
            </a: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Find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optimal</a:t>
            </a:r>
            <a:r>
              <a:rPr lang="ko-KR" altLang="en-US" b="1" dirty="0">
                <a:solidFill>
                  <a:srgbClr val="0000FF"/>
                </a:solidFill>
              </a:rPr>
              <a:t> </a:t>
            </a:r>
            <a:r>
              <a:rPr lang="en-US" altLang="ko-KR" b="1" dirty="0">
                <a:solidFill>
                  <a:srgbClr val="0000FF"/>
                </a:solidFill>
              </a:rPr>
              <a:t>BS on/off strategy </a:t>
            </a:r>
            <a:r>
              <a:rPr lang="en-US" altLang="ko-KR" b="1" dirty="0">
                <a:solidFill>
                  <a:schemeClr val="tx1"/>
                </a:solidFill>
              </a:rPr>
              <a:t>in UDN using </a:t>
            </a:r>
            <a:r>
              <a:rPr lang="en-US" altLang="ko-KR" b="1" dirty="0">
                <a:solidFill>
                  <a:srgbClr val="0000FF"/>
                </a:solidFill>
              </a:rPr>
              <a:t>DQN algorithm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9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0"/>
            <a:ext cx="8910637" cy="987425"/>
          </a:xfrm>
        </p:spPr>
        <p:txBody>
          <a:bodyPr/>
          <a:lstStyle/>
          <a:p>
            <a:r>
              <a:rPr lang="en-US" altLang="ko-KR" dirty="0"/>
              <a:t>RL setup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Model uses gym and </a:t>
                </a:r>
                <a:r>
                  <a:rPr lang="en-US" altLang="ko-KR" dirty="0" err="1"/>
                  <a:t>pytorch</a:t>
                </a:r>
                <a:r>
                  <a:rPr lang="en-US" altLang="ko-KR" dirty="0"/>
                  <a:t> library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Use DQN algorithm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00FF"/>
                    </a:solidFill>
                  </a:rPr>
                  <a:t>State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Matrix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UE position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[UE x position, UE y position]</a:t>
                </a: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0000FF"/>
                    </a:solidFill>
                  </a:rPr>
                  <a:t>Action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Changing each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BS on/off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state,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discrete</a:t>
                </a:r>
              </a:p>
              <a:p>
                <a:pPr lvl="2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Action uses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Binary-coded decimal(BCD) 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an reduce memory usage &amp; easy to handle than matrix type. 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Action space=[0, 0, 0, …, 0], … [1, 1, 1, …, 1] </a:t>
                </a:r>
              </a:p>
              <a:p>
                <a:pPr lvl="3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</a:rPr>
                  <a:t>Action space=range(64)</a:t>
                </a:r>
                <a:endParaRPr lang="ko-KR" altLang="ko-KR" dirty="0">
                  <a:solidFill>
                    <a:schemeClr val="tx1"/>
                  </a:solidFill>
                </a:endParaRPr>
              </a:p>
              <a:p>
                <a:pPr lvl="1" latinLnBrk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FF0000"/>
                    </a:solidFill>
                  </a:rPr>
                  <a:t>Reward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mean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UE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Data</m:t>
                        </m:r>
                        <m: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rate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BS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Energy</m:t>
                        </m:r>
                        <m: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consumption</m:t>
                        </m:r>
                      </m:den>
                    </m:f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246CB1-9076-4AAD-B246-6D8E5B642B4E}"/>
              </a:ext>
            </a:extLst>
          </p:cNvPr>
          <p:cNvSpPr/>
          <p:nvPr/>
        </p:nvSpPr>
        <p:spPr>
          <a:xfrm rot="16200000" flipH="1">
            <a:off x="4913437" y="4257048"/>
            <a:ext cx="130628" cy="8134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5C825858-CE38-4EB0-B3D7-6E37C80FDE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7895" y="4729111"/>
                <a:ext cx="601712" cy="307907"/>
              </a:xfrm>
              <a:prstGeom prst="rect">
                <a:avLst/>
              </a:prstGeom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latin typeface="Cambria Math" panose="02040503050406030204" pitchFamily="18" charset="0"/>
                            </a:rPr>
                            <m:t>BSnum</m:t>
                          </m:r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" name="제목 1">
                <a:extLst>
                  <a:ext uri="{FF2B5EF4-FFF2-40B4-BE49-F238E27FC236}">
                    <a16:creationId xmlns:a16="http://schemas.microsoft.com/office/drawing/2014/main" id="{5C825858-CE38-4EB0-B3D7-6E37C80FD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895" y="4729111"/>
                <a:ext cx="601712" cy="307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2AB81897-C3AE-4477-B823-50BCA43FE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881" y="2764624"/>
            <a:ext cx="11525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8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RL setup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-greedy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decays linearly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from 0.99 to 0 based on # of episodes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Use Buffer to make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mini</a:t>
                </a:r>
                <a:r>
                  <a:rPr lang="ko-KR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batch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Buffer size limit = 50000, FIFO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Batch size= 1024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Use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TD(0)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=0.99)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Use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q-target network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Could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stabilize target value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B1F8D14-4550-4712-86AC-E471B91E1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126" y="4463176"/>
            <a:ext cx="5823746" cy="20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5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63D42-1E06-4A5B-9AAA-45F95E0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" y="-4"/>
            <a:ext cx="8910637" cy="987425"/>
          </a:xfrm>
        </p:spPr>
        <p:txBody>
          <a:bodyPr/>
          <a:lstStyle/>
          <a:p>
            <a:r>
              <a:rPr lang="en-US" altLang="ko-KR" dirty="0"/>
              <a:t>RL setup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</a:rPr>
                  <a:t>Use DQN algorithm</a:t>
                </a:r>
              </a:p>
              <a:p>
                <a:r>
                  <a:rPr lang="en-US" altLang="ko-KR" dirty="0">
                    <a:solidFill>
                      <a:srgbClr val="0000FF"/>
                    </a:solidFill>
                  </a:rPr>
                  <a:t>Neural network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 design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Use </a:t>
                </a:r>
                <a:r>
                  <a:rPr lang="en-US" altLang="ko-KR" dirty="0">
                    <a:solidFill>
                      <a:srgbClr val="0000FF"/>
                    </a:solidFill>
                  </a:rPr>
                  <a:t>fully connected network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#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input nodes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dimension of state, which is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UEnum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#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hidden layer nodes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100 each, has 2 hidden layer</a:t>
                </a: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# of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output nodes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is dimension of possible actions, 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BSnum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8458E5A-D904-4F83-968A-D96BD79BB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036062"/>
                <a:ext cx="8297695" cy="5428800"/>
              </a:xfrm>
              <a:blipFill>
                <a:blip r:embed="rId3"/>
                <a:stretch>
                  <a:fillRect t="-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14116E-2E4E-46AC-A449-56510B5181FC}"/>
              </a:ext>
            </a:extLst>
          </p:cNvPr>
          <p:cNvGrpSpPr/>
          <p:nvPr/>
        </p:nvGrpSpPr>
        <p:grpSpPr>
          <a:xfrm>
            <a:off x="4758612" y="3517278"/>
            <a:ext cx="3685591" cy="2304660"/>
            <a:chOff x="1175657" y="3760237"/>
            <a:chExt cx="3685591" cy="230466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0715DAB-174C-4188-84F6-048263B66537}"/>
                </a:ext>
              </a:extLst>
            </p:cNvPr>
            <p:cNvSpPr/>
            <p:nvPr/>
          </p:nvSpPr>
          <p:spPr>
            <a:xfrm>
              <a:off x="1866122" y="3760237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Q</a:t>
              </a:r>
              <a:endParaRPr lang="ko-KR" altLang="en-US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8D21828-FFE9-449F-A972-6A699BE6740F}"/>
                </a:ext>
              </a:extLst>
            </p:cNvPr>
            <p:cNvSpPr/>
            <p:nvPr/>
          </p:nvSpPr>
          <p:spPr>
            <a:xfrm>
              <a:off x="1866122" y="4413379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Hidden layer 2</a:t>
              </a:r>
              <a:endParaRPr lang="ko-KR" altLang="en-US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7DFB89C-1A5C-44EF-90AB-6F9F9CEEC897}"/>
                </a:ext>
              </a:extLst>
            </p:cNvPr>
            <p:cNvSpPr/>
            <p:nvPr/>
          </p:nvSpPr>
          <p:spPr>
            <a:xfrm>
              <a:off x="1866122" y="5066522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Hidden layer 1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A91C358-5BAF-4BB1-9464-A18EE0D53825}"/>
                </a:ext>
              </a:extLst>
            </p:cNvPr>
            <p:cNvSpPr/>
            <p:nvPr/>
          </p:nvSpPr>
          <p:spPr>
            <a:xfrm>
              <a:off x="1866122" y="5719665"/>
              <a:ext cx="1763486" cy="34523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Input</a:t>
              </a:r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7E730CC-322D-48B0-A468-E5ABC7109A6B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flipV="1">
              <a:off x="2747865" y="5411754"/>
              <a:ext cx="0" cy="307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FD2C1CF-D893-4BD4-9857-6A3372011CC8}"/>
                </a:ext>
              </a:extLst>
            </p:cNvPr>
            <p:cNvCxnSpPr/>
            <p:nvPr/>
          </p:nvCxnSpPr>
          <p:spPr>
            <a:xfrm flipV="1">
              <a:off x="2747865" y="4758611"/>
              <a:ext cx="0" cy="307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D238ADC-7550-484D-A9CB-3CB72585D844}"/>
                </a:ext>
              </a:extLst>
            </p:cNvPr>
            <p:cNvCxnSpPr/>
            <p:nvPr/>
          </p:nvCxnSpPr>
          <p:spPr>
            <a:xfrm flipV="1">
              <a:off x="2747865" y="4105469"/>
              <a:ext cx="0" cy="307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07B9DB-D50E-4606-9866-1C864910AEB1}"/>
                </a:ext>
              </a:extLst>
            </p:cNvPr>
            <p:cNvSpPr txBox="1"/>
            <p:nvPr/>
          </p:nvSpPr>
          <p:spPr>
            <a:xfrm>
              <a:off x="2808515" y="4105468"/>
              <a:ext cx="205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 Connected</a:t>
              </a:r>
              <a:endParaRPr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D5E208-10DE-41B9-B5C7-88C20D3F10AA}"/>
                </a:ext>
              </a:extLst>
            </p:cNvPr>
            <p:cNvSpPr txBox="1"/>
            <p:nvPr/>
          </p:nvSpPr>
          <p:spPr>
            <a:xfrm>
              <a:off x="2808514" y="4727373"/>
              <a:ext cx="205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 Connected, </a:t>
              </a:r>
              <a:r>
                <a:rPr lang="en-US" altLang="ko-KR" sz="1600" dirty="0" err="1"/>
                <a:t>ReLu</a:t>
              </a:r>
              <a:endParaRPr lang="ko-KR" altLang="en-US" sz="1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F875EA-5EAF-4CF8-ADDC-CC1D7923281C}"/>
                </a:ext>
              </a:extLst>
            </p:cNvPr>
            <p:cNvSpPr txBox="1"/>
            <p:nvPr/>
          </p:nvSpPr>
          <p:spPr>
            <a:xfrm>
              <a:off x="2808514" y="5382631"/>
              <a:ext cx="2052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Fully Connected, </a:t>
              </a:r>
              <a:r>
                <a:rPr lang="en-US" altLang="ko-KR" sz="1600" dirty="0" err="1"/>
                <a:t>ReLu</a:t>
              </a:r>
              <a:endParaRPr lang="ko-KR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9DC0637-CF42-4E4C-9EA0-AFDAB987CEB6}"/>
                    </a:ext>
                  </a:extLst>
                </p:cNvPr>
                <p:cNvSpPr txBox="1"/>
                <p:nvPr/>
              </p:nvSpPr>
              <p:spPr>
                <a:xfrm>
                  <a:off x="1175657" y="3778010"/>
                  <a:ext cx="69046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/>
                    <a:t>64(=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a14:m>
                  <a:r>
                    <a:rPr lang="en-US" altLang="ko-KR" sz="1400" dirty="0"/>
                    <a:t>)</a:t>
                  </a:r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9DC0637-CF42-4E4C-9EA0-AFDAB987CE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657" y="3778010"/>
                  <a:ext cx="69046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655" t="-2000" r="-10619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9ABCE7-DF62-49D8-A04D-07EB2B27409D}"/>
                </a:ext>
              </a:extLst>
            </p:cNvPr>
            <p:cNvSpPr txBox="1"/>
            <p:nvPr/>
          </p:nvSpPr>
          <p:spPr>
            <a:xfrm>
              <a:off x="1399592" y="4441060"/>
              <a:ext cx="466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100</a:t>
              </a:r>
              <a:endParaRPr lang="ko-KR" alt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BAAC7C-7E68-49B6-94A3-C1A43AD6FFB2}"/>
                </a:ext>
              </a:extLst>
            </p:cNvPr>
            <p:cNvSpPr txBox="1"/>
            <p:nvPr/>
          </p:nvSpPr>
          <p:spPr>
            <a:xfrm>
              <a:off x="1502229" y="5733503"/>
              <a:ext cx="3638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32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29399F-7919-4C17-B10E-58F661E9FA27}"/>
                </a:ext>
              </a:extLst>
            </p:cNvPr>
            <p:cNvSpPr txBox="1"/>
            <p:nvPr/>
          </p:nvSpPr>
          <p:spPr>
            <a:xfrm>
              <a:off x="1399592" y="5074854"/>
              <a:ext cx="4665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100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439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832C6-B966-497F-A5E0-588C4BED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 setup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F7A98-5912-4F1F-8CD4-41561FCB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163"/>
            <a:ext cx="8229600" cy="5428522"/>
          </a:xfrm>
        </p:spPr>
        <p:txBody>
          <a:bodyPr/>
          <a:lstStyle/>
          <a:p>
            <a:r>
              <a:rPr lang="en-US" altLang="ko-KR" dirty="0"/>
              <a:t>4 python module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main.py: DQN algorithm code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UDN_env.py: gym environment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BSppp.py: create BSposition.csv 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Information of BS position</a:t>
            </a:r>
          </a:p>
          <a:p>
            <a:pPr marL="457200" lvl="1" indent="0"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InterferenceBSppp.py: create InterferenceBSposition.csv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Information of interference BS position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4461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EMIN@W89100Y57WZT3PP7" val="4142"/>
</p:tagLst>
</file>

<file path=ppt/theme/theme1.xml><?xml version="1.0" encoding="utf-8"?>
<a:theme xmlns:a="http://schemas.openxmlformats.org/drawingml/2006/main" name="wgroup-release-04-2011-12-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68357</TotalTime>
  <Words>838</Words>
  <Application>Microsoft Office PowerPoint</Application>
  <PresentationFormat>화면 슬라이드 쇼(4:3)</PresentationFormat>
  <Paragraphs>151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Lucida Grande</vt:lpstr>
      <vt:lpstr>ＭＳ Ｐゴシック</vt:lpstr>
      <vt:lpstr>맑은 고딕</vt:lpstr>
      <vt:lpstr>Arial</vt:lpstr>
      <vt:lpstr>Calibri</vt:lpstr>
      <vt:lpstr>Cambria Math</vt:lpstr>
      <vt:lpstr>Wingdings</vt:lpstr>
      <vt:lpstr>wgroup-release-04-2011-12-14</vt:lpstr>
      <vt:lpstr>Energy efficient UDN design using reinforcement learning</vt:lpstr>
      <vt:lpstr>Background : Ultra Dense Network(UDN)</vt:lpstr>
      <vt:lpstr>Background : Reinforcement Learning(RL)</vt:lpstr>
      <vt:lpstr>Background : DQN algorithm</vt:lpstr>
      <vt:lpstr>Objectives</vt:lpstr>
      <vt:lpstr>RL setup</vt:lpstr>
      <vt:lpstr>RL setup</vt:lpstr>
      <vt:lpstr>RL setup</vt:lpstr>
      <vt:lpstr>RL setup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Plan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Watcharapan Suwansantisuk</dc:creator>
  <cp:lastModifiedBy>ISC</cp:lastModifiedBy>
  <cp:revision>4330</cp:revision>
  <cp:lastPrinted>2017-05-19T01:57:16Z</cp:lastPrinted>
  <dcterms:created xsi:type="dcterms:W3CDTF">2011-06-22T20:54:45Z</dcterms:created>
  <dcterms:modified xsi:type="dcterms:W3CDTF">2019-07-25T05:53:33Z</dcterms:modified>
</cp:coreProperties>
</file>