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5"/>
  </p:notesMasterIdLst>
  <p:handoutMasterIdLst>
    <p:handoutMasterId r:id="rId16"/>
  </p:handoutMasterIdLst>
  <p:sldIdLst>
    <p:sldId id="1055" r:id="rId3"/>
    <p:sldId id="1367" r:id="rId4"/>
    <p:sldId id="1398" r:id="rId5"/>
    <p:sldId id="1400" r:id="rId6"/>
    <p:sldId id="1390" r:id="rId7"/>
    <p:sldId id="1395" r:id="rId8"/>
    <p:sldId id="1374" r:id="rId9"/>
    <p:sldId id="1403" r:id="rId10"/>
    <p:sldId id="1405" r:id="rId11"/>
    <p:sldId id="1404" r:id="rId12"/>
    <p:sldId id="1386" r:id="rId13"/>
    <p:sldId id="1202" r:id="rId14"/>
  </p:sldIdLst>
  <p:sldSz cx="9144000" cy="6858000" type="screen4x3"/>
  <p:notesSz cx="6805613" cy="9939338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" initials="I" lastIdx="27" clrIdx="0">
    <p:extLst>
      <p:ext uri="{19B8F6BF-5375-455C-9EA6-DF929625EA0E}">
        <p15:presenceInfo xmlns:p15="http://schemas.microsoft.com/office/powerpoint/2012/main" userId="ISC" providerId="None"/>
      </p:ext>
    </p:extLst>
  </p:cmAuthor>
  <p:cmAuthor id="2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D70"/>
    <a:srgbClr val="FF7171"/>
    <a:srgbClr val="4476B2"/>
    <a:srgbClr val="E6E6E6"/>
    <a:srgbClr val="FF7979"/>
    <a:srgbClr val="FF5050"/>
    <a:srgbClr val="5974C5"/>
    <a:srgbClr val="B1020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9" autoAdjust="0"/>
  </p:normalViewPr>
  <p:slideViewPr>
    <p:cSldViewPr snapToGrid="0" showGuides="1">
      <p:cViewPr varScale="1">
        <p:scale>
          <a:sx n="94" d="100"/>
          <a:sy n="94" d="100"/>
        </p:scale>
        <p:origin x="2076" y="78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532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DQN </a:t>
            </a:r>
            <a:r>
              <a:rPr lang="ko-KR" altLang="en-US" dirty="0"/>
              <a:t>짜서 </a:t>
            </a:r>
            <a:r>
              <a:rPr lang="en-US" altLang="ko-KR" dirty="0"/>
              <a:t>MCTS </a:t>
            </a:r>
            <a:r>
              <a:rPr lang="ko-KR" altLang="en-US" dirty="0" err="1"/>
              <a:t>결과랑</a:t>
            </a:r>
            <a:r>
              <a:rPr lang="ko-KR" altLang="en-US" dirty="0"/>
              <a:t> 비교하기 </a:t>
            </a:r>
            <a:r>
              <a:rPr lang="en-US" altLang="ko-KR" dirty="0"/>
              <a:t>+</a:t>
            </a:r>
            <a:r>
              <a:rPr lang="ko-KR" altLang="en-US" dirty="0"/>
              <a:t>좌표 시각화해서 </a:t>
            </a:r>
            <a:r>
              <a:rPr lang="en-US" altLang="ko-KR" dirty="0"/>
              <a:t>BS</a:t>
            </a:r>
            <a:r>
              <a:rPr lang="ko-KR" altLang="en-US" dirty="0"/>
              <a:t>가 켜지고 </a:t>
            </a:r>
            <a:r>
              <a:rPr lang="ko-KR" altLang="en-US" dirty="0" err="1"/>
              <a:t>꺼지는거</a:t>
            </a:r>
            <a:r>
              <a:rPr lang="ko-KR" altLang="en-US" dirty="0"/>
              <a:t> 잘 되었나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</a:t>
            </a:r>
            <a:r>
              <a:rPr lang="ko-KR" altLang="en-US" dirty="0"/>
              <a:t>에서 </a:t>
            </a:r>
            <a:r>
              <a:rPr lang="en-US" altLang="ko-KR" dirty="0"/>
              <a:t>UE </a:t>
            </a:r>
            <a:r>
              <a:rPr lang="ko-KR" altLang="en-US" dirty="0"/>
              <a:t>초기화되는 건 환경이 </a:t>
            </a:r>
            <a:r>
              <a:rPr lang="ko-KR" altLang="en-US" dirty="0" err="1"/>
              <a:t>달라지느</a:t>
            </a:r>
            <a:r>
              <a:rPr lang="ko-KR" altLang="en-US" dirty="0"/>
              <a:t> 거니까 문제가 될 수 있다</a:t>
            </a:r>
            <a:endParaRPr lang="en-US" altLang="ko-KR" dirty="0"/>
          </a:p>
          <a:p>
            <a:r>
              <a:rPr lang="en-US" altLang="ko-KR" dirty="0"/>
              <a:t>UE</a:t>
            </a:r>
            <a:r>
              <a:rPr lang="ko-KR" altLang="en-US" dirty="0"/>
              <a:t>가 확률로 어떤 방향으로 이동한다 정도가 </a:t>
            </a:r>
            <a:r>
              <a:rPr lang="ko-KR" altLang="en-US" dirty="0" err="1"/>
              <a:t>ㄱㅊ을듯</a:t>
            </a:r>
            <a:endParaRPr lang="en-US" altLang="ko-KR" dirty="0"/>
          </a:p>
          <a:p>
            <a:r>
              <a:rPr lang="en-US" altLang="ko-KR" dirty="0"/>
              <a:t>SNR </a:t>
            </a:r>
            <a:r>
              <a:rPr lang="ko-KR" altLang="en-US" dirty="0"/>
              <a:t>에서 </a:t>
            </a:r>
            <a:r>
              <a:rPr lang="en-US" altLang="ko-KR" dirty="0"/>
              <a:t>SIR</a:t>
            </a:r>
            <a:r>
              <a:rPr lang="ko-KR" altLang="en-US" dirty="0"/>
              <a:t>로 바꾸세요 그게 좋을 </a:t>
            </a:r>
            <a:r>
              <a:rPr lang="ko-KR" altLang="en-US" dirty="0" err="1"/>
              <a:t>거에요</a:t>
            </a:r>
            <a:endParaRPr lang="en-US" altLang="ko-KR" dirty="0"/>
          </a:p>
          <a:p>
            <a:r>
              <a:rPr lang="en-US" altLang="ko-KR" dirty="0"/>
              <a:t>Function approximation </a:t>
            </a:r>
            <a:r>
              <a:rPr lang="ko-KR" altLang="en-US" dirty="0"/>
              <a:t>빠졌네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MCTS RL </a:t>
            </a:r>
            <a:r>
              <a:rPr lang="ko-KR" altLang="en-US" dirty="0"/>
              <a:t>논문 찾아보기</a:t>
            </a:r>
            <a:endParaRPr lang="en-US" altLang="ko-KR" dirty="0"/>
          </a:p>
          <a:p>
            <a:r>
              <a:rPr lang="en-US" altLang="ko-KR" dirty="0"/>
              <a:t>State</a:t>
            </a:r>
            <a:r>
              <a:rPr lang="ko-KR" altLang="en-US" dirty="0"/>
              <a:t>에 </a:t>
            </a:r>
            <a:r>
              <a:rPr lang="en-US" altLang="ko-KR" dirty="0"/>
              <a:t>user distance</a:t>
            </a:r>
            <a:r>
              <a:rPr lang="ko-KR" altLang="en-US" dirty="0"/>
              <a:t>는 </a:t>
            </a:r>
            <a:r>
              <a:rPr lang="ko-KR" altLang="en-US" dirty="0" err="1"/>
              <a:t>고려안한</a:t>
            </a:r>
            <a:r>
              <a:rPr lang="ko-KR" altLang="en-US" dirty="0"/>
              <a:t> 이유가 있나요</a:t>
            </a:r>
            <a:r>
              <a:rPr lang="en-US" altLang="ko-KR" dirty="0"/>
              <a:t>? </a:t>
            </a:r>
            <a:r>
              <a:rPr lang="ko-KR" altLang="en-US" dirty="0"/>
              <a:t>지금 </a:t>
            </a:r>
            <a:r>
              <a:rPr lang="en-US" altLang="ko-KR" dirty="0"/>
              <a:t>on/off</a:t>
            </a:r>
            <a:r>
              <a:rPr lang="ko-KR" altLang="en-US" dirty="0"/>
              <a:t>만 고려하면 </a:t>
            </a:r>
            <a:r>
              <a:rPr lang="en-US" altLang="ko-KR" dirty="0"/>
              <a:t>brute</a:t>
            </a:r>
            <a:r>
              <a:rPr lang="ko-KR" altLang="en-US" dirty="0"/>
              <a:t> </a:t>
            </a:r>
            <a:r>
              <a:rPr lang="en-US" altLang="ko-KR" dirty="0"/>
              <a:t>force</a:t>
            </a:r>
            <a:r>
              <a:rPr lang="ko-KR" altLang="en-US" dirty="0"/>
              <a:t>로 </a:t>
            </a:r>
            <a:r>
              <a:rPr lang="ko-KR" altLang="en-US" dirty="0" err="1"/>
              <a:t>찾는거지</a:t>
            </a:r>
            <a:r>
              <a:rPr lang="en-US" altLang="ko-KR" dirty="0"/>
              <a:t> RL</a:t>
            </a:r>
            <a:r>
              <a:rPr lang="ko-KR" altLang="en-US" dirty="0"/>
              <a:t>코드로 볼 수 있을까요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State</a:t>
            </a:r>
            <a:r>
              <a:rPr lang="ko-KR" altLang="en-US" dirty="0"/>
              <a:t>를 바꾸고 </a:t>
            </a:r>
            <a:r>
              <a:rPr lang="en-US" altLang="ko-KR" dirty="0"/>
              <a:t>action</a:t>
            </a:r>
            <a:r>
              <a:rPr lang="ko-KR" altLang="en-US" dirty="0"/>
              <a:t>은 그대로 써도 </a:t>
            </a:r>
            <a:r>
              <a:rPr lang="ko-KR" altLang="en-US" dirty="0" err="1"/>
              <a:t>될듯</a:t>
            </a:r>
            <a:endParaRPr lang="en-US" altLang="ko-KR" dirty="0"/>
          </a:p>
          <a:p>
            <a:r>
              <a:rPr lang="ko-KR" altLang="en-US" dirty="0"/>
              <a:t>원래 </a:t>
            </a:r>
            <a:r>
              <a:rPr lang="en-US" altLang="ko-KR" dirty="0"/>
              <a:t>node</a:t>
            </a:r>
            <a:r>
              <a:rPr lang="ko-KR" altLang="en-US" dirty="0"/>
              <a:t>는 </a:t>
            </a:r>
            <a:r>
              <a:rPr lang="en-US" altLang="ko-KR" dirty="0"/>
              <a:t>state</a:t>
            </a:r>
            <a:r>
              <a:rPr lang="ko-KR" altLang="en-US" dirty="0"/>
              <a:t>기준임</a:t>
            </a:r>
            <a:endParaRPr lang="en-US" altLang="ko-KR" dirty="0"/>
          </a:p>
          <a:p>
            <a:r>
              <a:rPr lang="en-US" altLang="ko-KR" dirty="0"/>
              <a:t>BS</a:t>
            </a:r>
            <a:r>
              <a:rPr lang="ko-KR" altLang="en-US" dirty="0"/>
              <a:t>가 </a:t>
            </a:r>
            <a:r>
              <a:rPr lang="en-US" altLang="ko-KR" dirty="0"/>
              <a:t>000 -&gt; 100 -&gt; 000</a:t>
            </a:r>
            <a:r>
              <a:rPr lang="ko-KR" altLang="en-US" dirty="0"/>
              <a:t>이 되면 </a:t>
            </a:r>
            <a:r>
              <a:rPr lang="en-US" altLang="ko-KR" dirty="0"/>
              <a:t>000</a:t>
            </a:r>
            <a:r>
              <a:rPr lang="ko-KR" altLang="en-US" dirty="0"/>
              <a:t>의 </a:t>
            </a:r>
            <a:r>
              <a:rPr lang="en-US" altLang="ko-KR" dirty="0" err="1"/>
              <a:t>visitnum</a:t>
            </a:r>
            <a:r>
              <a:rPr lang="ko-KR" altLang="en-US" dirty="0"/>
              <a:t>이 </a:t>
            </a:r>
            <a:r>
              <a:rPr lang="ko-KR" altLang="en-US" dirty="0" err="1"/>
              <a:t>올라가냐요</a:t>
            </a:r>
            <a:r>
              <a:rPr lang="en-US" altLang="ko-KR" dirty="0"/>
              <a:t>? </a:t>
            </a:r>
            <a:r>
              <a:rPr lang="ko-KR" altLang="en-US" dirty="0"/>
              <a:t>그렇게 하던가</a:t>
            </a:r>
            <a:r>
              <a:rPr lang="en-US" altLang="ko-KR" dirty="0"/>
              <a:t>, </a:t>
            </a:r>
            <a:r>
              <a:rPr lang="ko-KR" altLang="en-US" dirty="0"/>
              <a:t>한번 </a:t>
            </a:r>
            <a:r>
              <a:rPr lang="ko-KR" altLang="en-US" dirty="0" err="1"/>
              <a:t>끄꼬</a:t>
            </a:r>
            <a:r>
              <a:rPr lang="ko-KR" altLang="en-US" dirty="0"/>
              <a:t> 켜면 다시 </a:t>
            </a:r>
            <a:r>
              <a:rPr lang="ko-KR" altLang="en-US" dirty="0" err="1"/>
              <a:t>온오프</a:t>
            </a:r>
            <a:r>
              <a:rPr lang="ko-KR" altLang="en-US" dirty="0"/>
              <a:t> </a:t>
            </a:r>
            <a:r>
              <a:rPr lang="ko-KR" altLang="en-US" dirty="0" err="1"/>
              <a:t>안디ㅗ게해서</a:t>
            </a:r>
            <a:r>
              <a:rPr lang="ko-KR" altLang="en-US" dirty="0"/>
              <a:t> 그런 상황을 막던가 </a:t>
            </a:r>
            <a:r>
              <a:rPr lang="ko-KR" altLang="en-US" dirty="0" err="1"/>
              <a:t>하시길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객체는 명확하게 분리되어야 유지보수하기 좋을 것</a:t>
            </a:r>
            <a:endParaRPr lang="en-US" altLang="ko-KR" dirty="0"/>
          </a:p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gym</a:t>
            </a:r>
            <a:r>
              <a:rPr lang="ko-KR" altLang="en-US" dirty="0"/>
              <a:t>으로 </a:t>
            </a:r>
            <a:r>
              <a:rPr lang="en-US" altLang="ko-KR" dirty="0"/>
              <a:t>gym make</a:t>
            </a:r>
            <a:r>
              <a:rPr lang="ko-KR" altLang="en-US" dirty="0"/>
              <a:t>해서 돌아가게 해라는 말이었는데</a:t>
            </a:r>
            <a:r>
              <a:rPr lang="en-US" altLang="ko-KR" dirty="0"/>
              <a:t>…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cartpole</a:t>
            </a:r>
            <a:r>
              <a:rPr lang="ko-KR" altLang="en-US" dirty="0">
                <a:sym typeface="Wingdings" panose="05000000000000000000" pitchFamily="2" charset="2"/>
              </a:rPr>
              <a:t> 참고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__main__.py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MCTS.py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Gym.py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원래 있던 </a:t>
            </a:r>
            <a:r>
              <a:rPr lang="en-US" altLang="ko-KR" dirty="0">
                <a:sym typeface="Wingdings" panose="05000000000000000000" pitchFamily="2" charset="2"/>
              </a:rPr>
              <a:t>function</a:t>
            </a:r>
            <a:r>
              <a:rPr lang="ko-KR" altLang="en-US" dirty="0">
                <a:sym typeface="Wingdings" panose="05000000000000000000" pitchFamily="2" charset="2"/>
              </a:rPr>
              <a:t>이름 쓰는게 좋다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Reward</a:t>
            </a:r>
            <a:r>
              <a:rPr lang="ko-KR" altLang="en-US" dirty="0"/>
              <a:t>가 어디지점부터 유익한 값인지 알려주는게 좋다</a:t>
            </a:r>
            <a:endParaRPr lang="en-US" altLang="ko-KR" dirty="0"/>
          </a:p>
          <a:p>
            <a:r>
              <a:rPr lang="ko-KR" altLang="en-US" dirty="0"/>
              <a:t>수식으로 계산해서 최대 </a:t>
            </a:r>
            <a:r>
              <a:rPr lang="en-US" altLang="ko-KR" dirty="0"/>
              <a:t>optimal</a:t>
            </a:r>
            <a:r>
              <a:rPr lang="ko-KR" altLang="en-US" dirty="0"/>
              <a:t>을 알아내서 할 수 도 있고</a:t>
            </a:r>
            <a:endParaRPr lang="en-US" altLang="ko-KR" dirty="0"/>
          </a:p>
          <a:p>
            <a:r>
              <a:rPr lang="ko-KR" altLang="en-US" dirty="0"/>
              <a:t>다른 알고리즘을 써서 비교해보고 </a:t>
            </a:r>
            <a:endParaRPr lang="en-US" altLang="ko-KR" dirty="0"/>
          </a:p>
          <a:p>
            <a:r>
              <a:rPr lang="en-US" altLang="ko-KR" dirty="0" err="1"/>
              <a:t>Alphago</a:t>
            </a:r>
            <a:r>
              <a:rPr lang="en-US" altLang="ko-KR" dirty="0"/>
              <a:t> zero </a:t>
            </a:r>
            <a:r>
              <a:rPr lang="ko-KR" altLang="en-US" dirty="0"/>
              <a:t>논문 읽어보고 </a:t>
            </a:r>
            <a:r>
              <a:rPr lang="en-US" altLang="ko-KR" dirty="0" err="1"/>
              <a:t>mcts</a:t>
            </a:r>
            <a:r>
              <a:rPr lang="en-US" altLang="ko-KR" dirty="0"/>
              <a:t> </a:t>
            </a:r>
            <a:r>
              <a:rPr lang="ko-KR" altLang="en-US" dirty="0"/>
              <a:t>이해하기</a:t>
            </a:r>
            <a:endParaRPr lang="en-US" altLang="ko-KR" dirty="0"/>
          </a:p>
          <a:p>
            <a:r>
              <a:rPr lang="en-US" altLang="ko-KR" dirty="0"/>
              <a:t>State</a:t>
            </a:r>
            <a:r>
              <a:rPr lang="ko-KR" altLang="en-US" dirty="0"/>
              <a:t>는 </a:t>
            </a:r>
            <a:r>
              <a:rPr lang="en-US" altLang="ko-KR" dirty="0"/>
              <a:t>user </a:t>
            </a:r>
            <a:r>
              <a:rPr lang="en-US" altLang="ko-KR" dirty="0" err="1"/>
              <a:t>distnace</a:t>
            </a:r>
            <a:r>
              <a:rPr lang="ko-KR" altLang="en-US" dirty="0"/>
              <a:t>등등 정보가 다 </a:t>
            </a:r>
            <a:r>
              <a:rPr lang="ko-KR" altLang="en-US" dirty="0" err="1"/>
              <a:t>들어가야하는데</a:t>
            </a:r>
            <a:r>
              <a:rPr lang="ko-KR" altLang="en-US" dirty="0"/>
              <a:t> 그러면 </a:t>
            </a:r>
            <a:r>
              <a:rPr lang="en-US" altLang="ko-KR" dirty="0"/>
              <a:t>sate</a:t>
            </a:r>
            <a:r>
              <a:rPr lang="ko-KR" altLang="en-US" dirty="0"/>
              <a:t>는 무한하게 되는데 단순한 </a:t>
            </a:r>
            <a:r>
              <a:rPr lang="en-US" altLang="ko-KR" dirty="0" err="1"/>
              <a:t>mcts</a:t>
            </a:r>
            <a:r>
              <a:rPr lang="ko-KR" altLang="en-US" dirty="0"/>
              <a:t>로는 힘들죠</a:t>
            </a:r>
            <a:endParaRPr lang="en-US" altLang="ko-KR" dirty="0"/>
          </a:p>
          <a:p>
            <a:r>
              <a:rPr lang="en-US" altLang="ko-KR" dirty="0"/>
              <a:t>Link </a:t>
            </a:r>
            <a:r>
              <a:rPr lang="ko-KR" altLang="en-US" dirty="0"/>
              <a:t>세기</a:t>
            </a:r>
            <a:r>
              <a:rPr lang="en-US" altLang="ko-KR" dirty="0"/>
              <a:t>… los </a:t>
            </a:r>
            <a:r>
              <a:rPr lang="en-US" altLang="ko-KR" dirty="0" err="1"/>
              <a:t>nlos</a:t>
            </a:r>
            <a:r>
              <a:rPr lang="en-US" altLang="ko-KR" dirty="0"/>
              <a:t> </a:t>
            </a:r>
            <a:r>
              <a:rPr lang="en-US" altLang="ko-KR" dirty="0" err="1"/>
              <a:t>probabililty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8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8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F8F32-8FB8-B84B-82B3-E896E2106C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0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7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3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9614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2972303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60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77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1059028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3174620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1125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531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533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42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1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/19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470025"/>
          </a:xfrm>
        </p:spPr>
        <p:txBody>
          <a:bodyPr/>
          <a:lstStyle/>
          <a:p>
            <a:r>
              <a:rPr lang="en-US" altLang="ko-KR" b="1" dirty="0"/>
              <a:t>Energy efficient UDN design using reinforcement learning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BongSang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Kim</a:t>
            </a:r>
          </a:p>
          <a:p>
            <a:r>
              <a:rPr lang="en-US" dirty="0" err="1">
                <a:solidFill>
                  <a:srgbClr val="000000"/>
                </a:solidFill>
              </a:rPr>
              <a:t>JaeHyun</a:t>
            </a:r>
            <a:r>
              <a:rPr lang="en-US" dirty="0">
                <a:solidFill>
                  <a:srgbClr val="000000"/>
                </a:solidFill>
              </a:rPr>
              <a:t> Lee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292" y="5057641"/>
            <a:ext cx="21222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19/July/2019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UGRP Meeting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Result – 100,000 Iteration</a:t>
            </a:r>
            <a:endParaRPr lang="ko-KR" altLang="en-US" sz="72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2BB7AB-9A37-4B31-B43A-00F1A8F8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4" y="987421"/>
            <a:ext cx="8348669" cy="556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6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Future plan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Program RL code by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Library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Apply UDN at our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Environment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Interference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Set BS density for UDN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all BS state change concurrently 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Update reward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consider Energy Consumption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SNR 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Terminal condition - reach at Terminal Node or SNR &lt;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Update RL code for programmed env code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Sample another environment to check optimization is overfit or not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4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Design Env code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FF0000"/>
                </a:solidFill>
              </a:rPr>
              <a:t>Design RL code </a:t>
            </a:r>
            <a:r>
              <a:rPr lang="en-US" altLang="ko-KR" b="1" dirty="0"/>
              <a:t>– MCTS 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Remodel based on sample library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Most of MCTS libraries are for sequential game</a:t>
            </a:r>
          </a:p>
          <a:p>
            <a:pPr marL="800100" lvl="2" indent="0">
              <a:buNone/>
            </a:pP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tx1"/>
                </a:solidFill>
              </a:rPr>
              <a:t>We decided to mcts.py module instead of using MCTS library </a:t>
            </a:r>
          </a:p>
          <a:p>
            <a:r>
              <a:rPr lang="en-US" altLang="ko-KR" b="1" dirty="0"/>
              <a:t>Make 2 module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main.py: </a:t>
            </a:r>
            <a:r>
              <a:rPr lang="en-US" altLang="ko-KR" b="1" dirty="0" err="1">
                <a:solidFill>
                  <a:schemeClr val="tx1"/>
                </a:solidFill>
              </a:rPr>
              <a:t>UDNEnv</a:t>
            </a:r>
            <a:r>
              <a:rPr lang="en-US" altLang="ko-KR" b="1" dirty="0">
                <a:solidFill>
                  <a:schemeClr val="tx1"/>
                </a:solidFill>
              </a:rPr>
              <a:t>(environment code)+MCTS(RL code)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ppp.py: BSposition.csv(information of BS position) create</a:t>
            </a:r>
          </a:p>
        </p:txBody>
      </p:sp>
    </p:spTree>
    <p:extLst>
      <p:ext uri="{BB962C8B-B14F-4D97-AF65-F5344CB8AC3E}">
        <p14:creationId xmlns:p14="http://schemas.microsoft.com/office/powerpoint/2010/main" val="477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Environment model</a:t>
            </a:r>
          </a:p>
          <a:p>
            <a:pPr lvl="1"/>
            <a:r>
              <a:rPr lang="en-US" altLang="ko-KR" b="1" i="1" dirty="0">
                <a:solidFill>
                  <a:srgbClr val="FF0000"/>
                </a:solidFill>
              </a:rPr>
              <a:t>16-users and 10-BSs </a:t>
            </a:r>
            <a:r>
              <a:rPr lang="en-US" altLang="ko-KR" b="1" dirty="0"/>
              <a:t>are deployed in the area </a:t>
            </a:r>
          </a:p>
          <a:p>
            <a:pPr lvl="2"/>
            <a:r>
              <a:rPr lang="en-US" altLang="ko-KR" b="1" dirty="0"/>
              <a:t>BS location is PPP</a:t>
            </a:r>
          </a:p>
          <a:p>
            <a:pPr lvl="2"/>
            <a:r>
              <a:rPr lang="en-US" altLang="ko-KR" b="1" dirty="0"/>
              <a:t>User location is uniform distribution which changes every step</a:t>
            </a:r>
          </a:p>
          <a:p>
            <a:pPr lvl="2"/>
            <a:r>
              <a:rPr lang="ko-KR" altLang="en-US" b="1" dirty="0">
                <a:solidFill>
                  <a:srgbClr val="0000FF"/>
                </a:solidFill>
              </a:rPr>
              <a:t>전원 </a:t>
            </a:r>
            <a:r>
              <a:rPr lang="en-US" altLang="ko-KR" b="1" dirty="0">
                <a:solidFill>
                  <a:srgbClr val="0000FF"/>
                </a:solidFill>
              </a:rPr>
              <a:t>off </a:t>
            </a:r>
            <a:r>
              <a:rPr lang="ko-KR" altLang="en-US" b="1" dirty="0">
                <a:solidFill>
                  <a:srgbClr val="0000FF"/>
                </a:solidFill>
              </a:rPr>
              <a:t>된 </a:t>
            </a:r>
            <a:r>
              <a:rPr lang="en-US" altLang="ko-KR" b="1" dirty="0">
                <a:solidFill>
                  <a:srgbClr val="0000FF"/>
                </a:solidFill>
              </a:rPr>
              <a:t>BS</a:t>
            </a:r>
            <a:r>
              <a:rPr lang="ko-KR" altLang="en-US" b="1" dirty="0">
                <a:solidFill>
                  <a:srgbClr val="0000FF"/>
                </a:solidFill>
              </a:rPr>
              <a:t>와 </a:t>
            </a:r>
            <a:r>
              <a:rPr lang="en-US" altLang="ko-KR" b="1" dirty="0">
                <a:solidFill>
                  <a:srgbClr val="0000FF"/>
                </a:solidFill>
              </a:rPr>
              <a:t>user</a:t>
            </a:r>
            <a:r>
              <a:rPr lang="ko-KR" altLang="en-US" b="1" dirty="0">
                <a:solidFill>
                  <a:srgbClr val="0000FF"/>
                </a:solidFill>
              </a:rPr>
              <a:t>까지의 거리를 </a:t>
            </a:r>
            <a:r>
              <a:rPr lang="en-US" altLang="ko-KR" b="1" dirty="0">
                <a:solidFill>
                  <a:srgbClr val="0000FF"/>
                </a:solidFill>
              </a:rPr>
              <a:t>infinity</a:t>
            </a:r>
            <a:r>
              <a:rPr lang="ko-KR" altLang="en-US" b="1" dirty="0">
                <a:solidFill>
                  <a:srgbClr val="0000FF"/>
                </a:solidFill>
              </a:rPr>
              <a:t>로 하여 </a:t>
            </a:r>
            <a:r>
              <a:rPr lang="en-US" altLang="ko-KR" b="1" dirty="0">
                <a:solidFill>
                  <a:srgbClr val="0000FF"/>
                </a:solidFill>
              </a:rPr>
              <a:t>association</a:t>
            </a:r>
            <a:r>
              <a:rPr lang="ko-KR" altLang="en-US" b="1" dirty="0">
                <a:solidFill>
                  <a:srgbClr val="0000FF"/>
                </a:solidFill>
              </a:rPr>
              <a:t>을 막음</a:t>
            </a:r>
            <a:endParaRPr lang="en-US" altLang="ko-KR" b="1" dirty="0">
              <a:solidFill>
                <a:srgbClr val="0000FF"/>
              </a:solidFill>
            </a:endParaRPr>
          </a:p>
          <a:p>
            <a:pPr lvl="2"/>
            <a:endParaRPr lang="en-US" altLang="ko-KR" b="1" dirty="0">
              <a:solidFill>
                <a:srgbClr val="0000FF"/>
              </a:solidFill>
            </a:endParaRPr>
          </a:p>
          <a:p>
            <a:r>
              <a:rPr lang="en-US" altLang="ko-KR" b="1" dirty="0"/>
              <a:t>MCTS model 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Utilize MCTS library on </a:t>
            </a:r>
            <a:r>
              <a:rPr lang="en-US" altLang="ko-KR" b="1" dirty="0" err="1">
                <a:solidFill>
                  <a:schemeClr val="tx1"/>
                </a:solidFill>
              </a:rPr>
              <a:t>Github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Most of MCTS libraries are for sequential game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We decided to edit the library for our environment model</a:t>
            </a:r>
          </a:p>
        </p:txBody>
      </p:sp>
    </p:spTree>
    <p:extLst>
      <p:ext uri="{BB962C8B-B14F-4D97-AF65-F5344CB8AC3E}">
        <p14:creationId xmlns:p14="http://schemas.microsoft.com/office/powerpoint/2010/main" val="344346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MCTS design</a:t>
                </a:r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SIR + Energy consumption,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 ]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 Distance between User and BS matrix </a:t>
                </a:r>
              </a:p>
              <a:p>
                <a:pPr lvl="2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𝑖𝑥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𝑖𝑦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𝑗𝑦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 algn="l"/>
                <a:r>
                  <a:rPr lang="en-US" altLang="ko-KR" dirty="0">
                    <a:solidFill>
                      <a:schemeClr val="tx1"/>
                    </a:solidFill>
                  </a:rPr>
                  <a:t>[BS, UE is location matrix of BS and User]</a:t>
                </a:r>
              </a:p>
              <a:p>
                <a:pPr lvl="1" algn="l"/>
                <a:r>
                  <a:rPr lang="en-US" altLang="ko-KR" dirty="0"/>
                  <a:t>Node: initialize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for every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 algn="l"/>
                <a:r>
                  <a:rPr lang="en-US" altLang="ko-KR" dirty="0"/>
                  <a:t>Initial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Constraint: one action, one BS condition change </a:t>
                </a:r>
                <a:r>
                  <a:rPr lang="en-US" altLang="ko-K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  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one action, every BS condition could change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Optimize policy – update by backpropagation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65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Environment model based on gym environment &amp; </a:t>
                </a:r>
                <a:r>
                  <a:rPr lang="en-US" altLang="ko-KR" b="1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lib.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Matrix of BS on/off [discrete,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𝐭𝐡</m:t>
                        </m:r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BS on, 𝑖=1, 2, …,n ]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Use matrix for describing entire state </a:t>
                </a:r>
                <a:endParaRPr lang="ko-KR" altLang="ko-KR" b="1" i="1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Matrix of change BS on/off state [discrete]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action change BSs state at the same time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Previous : BS state changed by action in order</a:t>
                </a:r>
              </a:p>
              <a:p>
                <a:pPr lvl="3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is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more significant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in this case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1200150" lvl="3" indent="0" latinLnBrk="1">
                  <a:lnSpc>
                    <a:spcPct val="150000"/>
                  </a:lnSpc>
                  <a:buNone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  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has priority in backpropagation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We suppose each BS identical, so this model has been discarded.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(Sum of each SNR / Sum of Energy Consumption)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User-BS association rule: nearest BS association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b="-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b="1" dirty="0"/>
              <a:t>Make 2 python module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main.py: </a:t>
            </a:r>
            <a:r>
              <a:rPr lang="en-US" altLang="ko-KR" b="1" dirty="0" err="1">
                <a:solidFill>
                  <a:schemeClr val="tx1"/>
                </a:solidFill>
              </a:rPr>
              <a:t>UDNEnv</a:t>
            </a:r>
            <a:r>
              <a:rPr lang="en-US" altLang="ko-KR" b="1" dirty="0">
                <a:solidFill>
                  <a:schemeClr val="tx1"/>
                </a:solidFill>
              </a:rPr>
              <a:t>(environment code)+MCTS(RL code)</a:t>
            </a: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ppp.py: create BSposition.csv(information of BS position)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944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11">
            <a:extLst>
              <a:ext uri="{FF2B5EF4-FFF2-40B4-BE49-F238E27FC236}">
                <a16:creationId xmlns:a16="http://schemas.microsoft.com/office/drawing/2014/main" id="{A080D458-F234-43F2-9EBD-AEAD46ADC858}"/>
              </a:ext>
            </a:extLst>
          </p:cNvPr>
          <p:cNvSpPr/>
          <p:nvPr/>
        </p:nvSpPr>
        <p:spPr>
          <a:xfrm>
            <a:off x="1130174" y="5393719"/>
            <a:ext cx="1205620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>
            <a:cxnSpLocks/>
            <a:endCxn id="22" idx="1"/>
          </p:cNvCxnSpPr>
          <p:nvPr/>
        </p:nvCxnSpPr>
        <p:spPr>
          <a:xfrm>
            <a:off x="768321" y="3759096"/>
            <a:ext cx="36185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16" idx="1"/>
          </p:cNvCxnSpPr>
          <p:nvPr/>
        </p:nvCxnSpPr>
        <p:spPr>
          <a:xfrm>
            <a:off x="760491" y="2542613"/>
            <a:ext cx="39056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19" idx="1"/>
          </p:cNvCxnSpPr>
          <p:nvPr/>
        </p:nvCxnSpPr>
        <p:spPr>
          <a:xfrm>
            <a:off x="751357" y="3155312"/>
            <a:ext cx="399697" cy="3237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  <a:endCxn id="13" idx="1"/>
          </p:cNvCxnSpPr>
          <p:nvPr/>
        </p:nvCxnSpPr>
        <p:spPr>
          <a:xfrm>
            <a:off x="768321" y="5003160"/>
            <a:ext cx="37229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  <a:endCxn id="28" idx="1"/>
          </p:cNvCxnSpPr>
          <p:nvPr/>
        </p:nvCxnSpPr>
        <p:spPr>
          <a:xfrm>
            <a:off x="768321" y="5606904"/>
            <a:ext cx="36185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31" idx="1"/>
          </p:cNvCxnSpPr>
          <p:nvPr/>
        </p:nvCxnSpPr>
        <p:spPr>
          <a:xfrm>
            <a:off x="768321" y="6237838"/>
            <a:ext cx="351415" cy="3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25" idx="1"/>
          </p:cNvCxnSpPr>
          <p:nvPr/>
        </p:nvCxnSpPr>
        <p:spPr>
          <a:xfrm>
            <a:off x="751357" y="4387183"/>
            <a:ext cx="381379" cy="32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System Model Structure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2" y="996474"/>
            <a:ext cx="1642298" cy="551668"/>
            <a:chOff x="552262" y="996474"/>
            <a:chExt cx="2091350" cy="5516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Class : </a:t>
              </a:r>
              <a:r>
                <a:rPr lang="en-US" altLang="ko-KR" b="1" dirty="0" err="1"/>
                <a:t>UDNEnv</a:t>
              </a:r>
              <a:endParaRPr lang="en-US" altLang="ko-KR" b="1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184741" cy="32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__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__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30174" y="4753662"/>
            <a:ext cx="1205620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0614" y="4833883"/>
            <a:ext cx="118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 err="1"/>
              <a:t>takeAction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40614" y="2289918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054" y="2357947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b="1" dirty="0" err="1"/>
              <a:t>isTerminal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40614" y="2905854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1054" y="2973883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step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19735" y="3521790"/>
            <a:ext cx="1205620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0175" y="3589819"/>
            <a:ext cx="118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>
                <a:solidFill>
                  <a:prstClr val="black"/>
                </a:solidFill>
              </a:rPr>
              <a:t>Association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10681" y="4137726"/>
            <a:ext cx="2546919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2736" y="4205755"/>
            <a:ext cx="25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b="1" dirty="0" err="1"/>
              <a:t>getPossibleAction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174" y="5437627"/>
            <a:ext cx="118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 err="1">
                <a:solidFill>
                  <a:prstClr val="black"/>
                </a:solidFill>
              </a:rPr>
              <a:t>getReward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109296" y="5985533"/>
            <a:ext cx="1205620" cy="48074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9736" y="6053562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render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757882" y="1548142"/>
            <a:ext cx="2611" cy="4689696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2441419" y="1673033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Initialize parameters, BS position, </a:t>
            </a:r>
            <a:r>
              <a:rPr lang="en-US" altLang="ko-KR" dirty="0" err="1">
                <a:solidFill>
                  <a:prstClr val="black"/>
                </a:solidFill>
              </a:rPr>
              <a:t>depthLimit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441420" y="228901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decide whether the state is terminal or not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모서리가 둥근 직사각형 70"/>
              <p:cNvSpPr/>
              <p:nvPr/>
            </p:nvSpPr>
            <p:spPr>
              <a:xfrm>
                <a:off x="2441420" y="2905003"/>
                <a:ext cx="5742912" cy="48074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calculate</m:t>
                      </m:r>
                      <m: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Bsdistance</m:t>
                      </m:r>
                      <m: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EnergyConsumption</m:t>
                      </m:r>
                      <m: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SNR</m:t>
                      </m:r>
                      <m: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reward</m:t>
                      </m:r>
                    </m:oMath>
                  </m:oMathPara>
                </a14:m>
                <a:endParaRPr kumimoji="0" lang="ko-KR" altLang="en-US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1" name="모서리가 둥근 직사각형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420" y="2905003"/>
                <a:ext cx="5742912" cy="48074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모서리가 둥근 직사각형 71"/>
          <p:cNvSpPr/>
          <p:nvPr/>
        </p:nvSpPr>
        <p:spPr>
          <a:xfrm>
            <a:off x="2441420" y="352098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associate BS/UE by association rule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63214" y="4136973"/>
            <a:ext cx="4421118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list of every possible action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441420" y="475295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the state according to action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441420" y="5368943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the reward of specific state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41420" y="5984925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Display the environment (not use)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68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47" idx="1"/>
          </p:cNvCxnSpPr>
          <p:nvPr/>
        </p:nvCxnSpPr>
        <p:spPr>
          <a:xfrm>
            <a:off x="757882" y="2557574"/>
            <a:ext cx="382732" cy="284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46135" y="3800349"/>
            <a:ext cx="372293" cy="217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746135" y="4401245"/>
            <a:ext cx="387953" cy="352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52661" y="5029308"/>
            <a:ext cx="351415" cy="3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67021" y="3178074"/>
            <a:ext cx="381379" cy="32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System Model Structure</a:t>
            </a:r>
            <a:endParaRPr lang="ko-KR" altLang="en-US" sz="7200" dirty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2" y="996474"/>
            <a:ext cx="2091350" cy="551668"/>
            <a:chOff x="552262" y="996474"/>
            <a:chExt cx="2091350" cy="5516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Class : </a:t>
              </a:r>
              <a:r>
                <a:rPr lang="en-US" altLang="ko-KR" b="1" dirty="0" err="1"/>
                <a:t>mcts</a:t>
              </a:r>
              <a:endParaRPr lang="en-US" altLang="ko-KR" b="1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721668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__</a:t>
            </a:r>
            <a:r>
              <a:rPr lang="en-US" altLang="ko-KR" b="1" dirty="0" err="1"/>
              <a:t>init</a:t>
            </a:r>
            <a:r>
              <a:rPr lang="en-US" altLang="ko-KR" b="1" dirty="0"/>
              <a:t>__</a:t>
            </a:r>
            <a:endParaRPr lang="ko-KR" altLang="en-US" b="1" dirty="0"/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 flipH="1">
            <a:off x="752661" y="1548142"/>
            <a:ext cx="7834" cy="467992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130174" y="230772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40614" y="237575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search</a:t>
            </a:r>
            <a:endParaRPr lang="ko-KR" altLang="en-US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31482" y="2945028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41922" y="3013057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executeRound</a:t>
            </a:r>
            <a:endParaRPr lang="ko-KR" altLang="en-US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123648" y="3569477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134088" y="3637506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selectNode</a:t>
            </a:r>
            <a:endParaRPr lang="ko-KR" altLang="en-US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23648" y="415760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34088" y="422563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expand</a:t>
            </a:r>
            <a:endParaRPr lang="ko-KR" altLang="en-US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23648" y="477661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134088" y="484464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Backpropagate</a:t>
            </a:r>
            <a:endParaRPr lang="ko-KR" altLang="en-US" b="1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57054" y="1671616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initialize parameters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57054" y="2305830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 Tree until </a:t>
            </a:r>
            <a:r>
              <a:rPr lang="en-US" altLang="ko-KR" dirty="0" err="1"/>
              <a:t>iterationlimit</a:t>
            </a:r>
            <a:endParaRPr lang="ko-KR" altLang="en-US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058362" y="2943609"/>
            <a:ext cx="5742913" cy="480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node/reward, do backpropagate)</a:t>
            </a:r>
            <a:endParaRPr lang="ko-KR" altLang="en-US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3050528" y="3568530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decide next node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3050528" y="4157129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expand new node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50528" y="4776612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backpropagate the tree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1033C74-92B4-4043-B837-B47A4A8995DD}"/>
              </a:ext>
            </a:extLst>
          </p:cNvPr>
          <p:cNvCxnSpPr/>
          <p:nvPr/>
        </p:nvCxnSpPr>
        <p:spPr>
          <a:xfrm>
            <a:off x="759187" y="5646917"/>
            <a:ext cx="351415" cy="3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모서리가 둥근 직사각형 59">
            <a:extLst>
              <a:ext uri="{FF2B5EF4-FFF2-40B4-BE49-F238E27FC236}">
                <a16:creationId xmlns:a16="http://schemas.microsoft.com/office/drawing/2014/main" id="{2F0AA62F-9E66-48C9-A8FA-C51889D24A85}"/>
              </a:ext>
            </a:extLst>
          </p:cNvPr>
          <p:cNvSpPr/>
          <p:nvPr/>
        </p:nvSpPr>
        <p:spPr>
          <a:xfrm>
            <a:off x="1130174" y="5394222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18D6F7-BA1C-4180-B137-945E5969C663}"/>
              </a:ext>
            </a:extLst>
          </p:cNvPr>
          <p:cNvSpPr txBox="1"/>
          <p:nvPr/>
        </p:nvSpPr>
        <p:spPr>
          <a:xfrm>
            <a:off x="1140614" y="5462251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getBestChild</a:t>
            </a:r>
            <a:endParaRPr lang="ko-KR" altLang="en-US" b="1" dirty="0"/>
          </a:p>
        </p:txBody>
      </p:sp>
      <p:sp>
        <p:nvSpPr>
          <p:cNvPr id="37" name="모서리가 둥근 직사각형 82">
            <a:extLst>
              <a:ext uri="{FF2B5EF4-FFF2-40B4-BE49-F238E27FC236}">
                <a16:creationId xmlns:a16="http://schemas.microsoft.com/office/drawing/2014/main" id="{9A3D7D65-7E6E-44B0-B5A1-158078A3A744}"/>
              </a:ext>
            </a:extLst>
          </p:cNvPr>
          <p:cNvSpPr/>
          <p:nvPr/>
        </p:nvSpPr>
        <p:spPr>
          <a:xfrm>
            <a:off x="3057054" y="5394221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find possible </a:t>
            </a:r>
            <a:r>
              <a:rPr lang="en-US" altLang="ko-KR" dirty="0" err="1"/>
              <a:t>bestNodes</a:t>
            </a:r>
            <a:endParaRPr lang="en-US" altLang="ko-KR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F7157C4-22B0-4844-A422-6E9980473925}"/>
              </a:ext>
            </a:extLst>
          </p:cNvPr>
          <p:cNvCxnSpPr/>
          <p:nvPr/>
        </p:nvCxnSpPr>
        <p:spPr>
          <a:xfrm>
            <a:off x="767021" y="6228064"/>
            <a:ext cx="351415" cy="3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모서리가 둥근 직사각형 59">
            <a:extLst>
              <a:ext uri="{FF2B5EF4-FFF2-40B4-BE49-F238E27FC236}">
                <a16:creationId xmlns:a16="http://schemas.microsoft.com/office/drawing/2014/main" id="{4F55176B-32F2-4BF0-8D64-3F47AB5646BC}"/>
              </a:ext>
            </a:extLst>
          </p:cNvPr>
          <p:cNvSpPr/>
          <p:nvPr/>
        </p:nvSpPr>
        <p:spPr>
          <a:xfrm>
            <a:off x="1138008" y="5975369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6E8AF5-7686-4ED2-8CF2-5531473FCC5B}"/>
              </a:ext>
            </a:extLst>
          </p:cNvPr>
          <p:cNvSpPr txBox="1"/>
          <p:nvPr/>
        </p:nvSpPr>
        <p:spPr>
          <a:xfrm>
            <a:off x="1148448" y="6043398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getAction</a:t>
            </a:r>
            <a:endParaRPr lang="ko-KR" altLang="en-US" b="1" dirty="0"/>
          </a:p>
        </p:txBody>
      </p:sp>
      <p:sp>
        <p:nvSpPr>
          <p:cNvPr id="42" name="모서리가 둥근 직사각형 82">
            <a:extLst>
              <a:ext uri="{FF2B5EF4-FFF2-40B4-BE49-F238E27FC236}">
                <a16:creationId xmlns:a16="http://schemas.microsoft.com/office/drawing/2014/main" id="{F378EBC7-3418-4F83-81AA-62CD96B7893D}"/>
              </a:ext>
            </a:extLst>
          </p:cNvPr>
          <p:cNvSpPr/>
          <p:nvPr/>
        </p:nvSpPr>
        <p:spPr>
          <a:xfrm>
            <a:off x="3064888" y="5975368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 action of </a:t>
            </a:r>
            <a:r>
              <a:rPr lang="en-US" altLang="ko-KR" dirty="0" err="1"/>
              <a:t>bestnode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492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Result – 10,000 Iteration</a:t>
            </a:r>
            <a:endParaRPr lang="ko-KR" altLang="en-US" sz="72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2BB7AB-9A37-4B31-B43A-00F1A8F8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4" y="1600196"/>
            <a:ext cx="5486411" cy="36576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E2FE00-3AB5-4B54-BD04-7C3860F25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3" y="987421"/>
            <a:ext cx="8348671" cy="55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7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52136</TotalTime>
  <Words>807</Words>
  <Application>Microsoft Office PowerPoint</Application>
  <PresentationFormat>화면 슬라이드 쇼(4:3)</PresentationFormat>
  <Paragraphs>145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Lucida Grande</vt:lpstr>
      <vt:lpstr>ＭＳ Ｐゴシック</vt:lpstr>
      <vt:lpstr>맑은 고딕</vt:lpstr>
      <vt:lpstr>Arial</vt:lpstr>
      <vt:lpstr>Calibri</vt:lpstr>
      <vt:lpstr>Cambria Math</vt:lpstr>
      <vt:lpstr>Wingdings</vt:lpstr>
      <vt:lpstr>wgroup-release-04-2011-12-14</vt:lpstr>
      <vt:lpstr>1_wgroup-release-04-2011-12-14</vt:lpstr>
      <vt:lpstr>Energy efficient UDN design using reinforcement learning</vt:lpstr>
      <vt:lpstr>Progress</vt:lpstr>
      <vt:lpstr>System Model</vt:lpstr>
      <vt:lpstr>System Model</vt:lpstr>
      <vt:lpstr>System Model</vt:lpstr>
      <vt:lpstr>System Model</vt:lpstr>
      <vt:lpstr>PowerPoint 프레젠테이션</vt:lpstr>
      <vt:lpstr>PowerPoint 프레젠테이션</vt:lpstr>
      <vt:lpstr>PowerPoint 프레젠테이션</vt:lpstr>
      <vt:lpstr>PowerPoint 프레젠테이션</vt:lpstr>
      <vt:lpstr>Future plan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ISC</cp:lastModifiedBy>
  <cp:revision>3552</cp:revision>
  <cp:lastPrinted>2018-05-16T01:40:32Z</cp:lastPrinted>
  <dcterms:created xsi:type="dcterms:W3CDTF">2011-06-22T20:54:45Z</dcterms:created>
  <dcterms:modified xsi:type="dcterms:W3CDTF">2019-07-19T05:31:47Z</dcterms:modified>
</cp:coreProperties>
</file>