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1055" r:id="rId2"/>
    <p:sldId id="1438" r:id="rId3"/>
    <p:sldId id="1292" r:id="rId4"/>
    <p:sldId id="1443" r:id="rId5"/>
    <p:sldId id="1441" r:id="rId6"/>
    <p:sldId id="1444" r:id="rId7"/>
    <p:sldId id="1442" r:id="rId8"/>
    <p:sldId id="1446" r:id="rId9"/>
    <p:sldId id="1449" r:id="rId10"/>
    <p:sldId id="1450" r:id="rId11"/>
    <p:sldId id="1289" r:id="rId12"/>
    <p:sldId id="1390" r:id="rId13"/>
    <p:sldId id="1400" r:id="rId14"/>
    <p:sldId id="1448" r:id="rId15"/>
    <p:sldId id="1395" r:id="rId16"/>
    <p:sldId id="1403" r:id="rId17"/>
    <p:sldId id="1374" r:id="rId18"/>
    <p:sldId id="1405" r:id="rId19"/>
    <p:sldId id="1451" r:id="rId20"/>
    <p:sldId id="1457" r:id="rId21"/>
    <p:sldId id="1452" r:id="rId22"/>
    <p:sldId id="1455" r:id="rId23"/>
    <p:sldId id="1456" r:id="rId24"/>
    <p:sldId id="1447" r:id="rId25"/>
    <p:sldId id="1386" r:id="rId26"/>
    <p:sldId id="1202" r:id="rId27"/>
  </p:sldIdLst>
  <p:sldSz cx="9144000" cy="6858000" type="screen4x3"/>
  <p:notesSz cx="6805613" cy="9939338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4040"/>
    <a:srgbClr val="4B4B4B"/>
    <a:srgbClr val="FFFFFF"/>
    <a:srgbClr val="AF9061"/>
    <a:srgbClr val="D9D9D9"/>
    <a:srgbClr val="953735"/>
    <a:srgbClr val="000035"/>
    <a:srgbClr val="ECF5F6"/>
    <a:srgbClr val="C8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70" autoAdjust="0"/>
  </p:normalViewPr>
  <p:slideViewPr>
    <p:cSldViewPr snapToGrid="0" showGuides="1">
      <p:cViewPr varScale="1">
        <p:scale>
          <a:sx n="90" d="100"/>
          <a:sy n="90" d="100"/>
        </p:scale>
        <p:origin x="2196" y="96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CA9481DB-C454-F848-85FD-7531C4681FA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r">
              <a:defRPr sz="13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4915021A-BD82-6549-B6F0-C141B99A757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80" tIns="47840" rIns="95680" bIns="478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5680" tIns="47840" rIns="95680" bIns="478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17962-24B1-465D-B4DD-28E0A0A2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-nerd.tistory.com/4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74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38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32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56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43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91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1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678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강화학습에서 </a:t>
            </a:r>
            <a:r>
              <a:rPr lang="en-US" altLang="ko-KR" dirty="0"/>
              <a:t>agent</a:t>
            </a:r>
            <a:r>
              <a:rPr lang="ko-KR" altLang="en-US" dirty="0"/>
              <a:t>는 </a:t>
            </a:r>
            <a:r>
              <a:rPr lang="en-US" altLang="ko-KR" dirty="0"/>
              <a:t>environment</a:t>
            </a:r>
            <a:r>
              <a:rPr lang="ko-KR" altLang="en-US" dirty="0"/>
              <a:t>를 </a:t>
            </a:r>
            <a:r>
              <a:rPr lang="en-US" altLang="ko-KR" dirty="0"/>
              <a:t>MDP</a:t>
            </a:r>
            <a:r>
              <a:rPr lang="ko-KR" altLang="en-US" dirty="0"/>
              <a:t>를 통해서 이해를 하는데 </a:t>
            </a:r>
            <a:r>
              <a:rPr lang="en-US" altLang="ko-KR" dirty="0"/>
              <a:t>table </a:t>
            </a:r>
            <a:r>
              <a:rPr lang="ko-KR" altLang="en-US" dirty="0"/>
              <a:t>형태로 학습을 모든 </a:t>
            </a:r>
            <a:r>
              <a:rPr lang="en-US" altLang="ko-KR" dirty="0"/>
              <a:t>state</a:t>
            </a:r>
            <a:r>
              <a:rPr lang="ko-KR" altLang="en-US" dirty="0"/>
              <a:t>에 대한 </a:t>
            </a:r>
            <a:r>
              <a:rPr lang="en-US" altLang="ko-KR" dirty="0"/>
              <a:t>action-value function</a:t>
            </a:r>
            <a:r>
              <a:rPr lang="ko-KR" altLang="en-US" dirty="0"/>
              <a:t>의 값을 저장하고 </a:t>
            </a:r>
            <a:r>
              <a:rPr lang="en-US" altLang="ko-KR" dirty="0"/>
              <a:t>update</a:t>
            </a:r>
            <a:r>
              <a:rPr lang="ko-KR" altLang="en-US" dirty="0" err="1"/>
              <a:t>시켜나가는</a:t>
            </a:r>
            <a:r>
              <a:rPr lang="ko-KR" altLang="en-US" dirty="0"/>
              <a:t> 식으로 하면 학습이 상당 히 </a:t>
            </a:r>
            <a:r>
              <a:rPr lang="ko-KR" altLang="en-US" dirty="0" err="1"/>
              <a:t>느려집니다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approximation</a:t>
            </a:r>
            <a:r>
              <a:rPr lang="ko-KR" altLang="en-US" dirty="0"/>
              <a:t>을 </a:t>
            </a:r>
            <a:r>
              <a:rPr lang="ko-KR" altLang="en-US" dirty="0" err="1"/>
              <a:t>하게되고</a:t>
            </a:r>
            <a:r>
              <a:rPr lang="ko-KR" altLang="en-US" dirty="0"/>
              <a:t> 그 </a:t>
            </a:r>
            <a:r>
              <a:rPr lang="en-US" altLang="ko-KR" dirty="0"/>
              <a:t>approximation</a:t>
            </a:r>
            <a:r>
              <a:rPr lang="ko-KR" altLang="en-US" dirty="0"/>
              <a:t>방법 중에서 </a:t>
            </a:r>
            <a:r>
              <a:rPr lang="en-US" altLang="ko-KR" dirty="0"/>
              <a:t>nonlinear function approximator</a:t>
            </a:r>
            <a:r>
              <a:rPr lang="ko-KR" altLang="en-US" dirty="0"/>
              <a:t>로 </a:t>
            </a:r>
            <a:r>
              <a:rPr lang="en-US" altLang="ko-KR" dirty="0"/>
              <a:t>deep neural network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action-value function(</a:t>
            </a:r>
            <a:r>
              <a:rPr lang="en-US" altLang="ko-KR" dirty="0" err="1"/>
              <a:t>qvalue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approximate</a:t>
            </a:r>
            <a:r>
              <a:rPr lang="ko-KR" altLang="en-US" dirty="0"/>
              <a:t>하는 방법으로 </a:t>
            </a:r>
            <a:r>
              <a:rPr lang="en-US" altLang="ko-KR" dirty="0"/>
              <a:t>deep neural network</a:t>
            </a:r>
            <a:r>
              <a:rPr lang="ko-KR" altLang="en-US" dirty="0"/>
              <a:t>를 택한 </a:t>
            </a:r>
            <a:r>
              <a:rPr lang="en-US" altLang="ko-KR" dirty="0"/>
              <a:t>reinforcement learning</a:t>
            </a:r>
            <a:r>
              <a:rPr lang="ko-KR" altLang="en-US" dirty="0"/>
              <a:t>방법이 </a:t>
            </a:r>
            <a:r>
              <a:rPr lang="en-US" altLang="ko-KR" dirty="0"/>
              <a:t>Deep Reinforcement Learning(</a:t>
            </a:r>
            <a:r>
              <a:rPr lang="en-US" altLang="ko-KR" dirty="0" err="1"/>
              <a:t>deepRL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action value function</a:t>
            </a:r>
            <a:r>
              <a:rPr lang="ko-KR" altLang="en-US" dirty="0"/>
              <a:t>뿐만 아니라 </a:t>
            </a:r>
            <a:r>
              <a:rPr lang="en-US" altLang="ko-KR" dirty="0"/>
              <a:t>policy </a:t>
            </a:r>
            <a:r>
              <a:rPr lang="ko-KR" altLang="en-US" dirty="0"/>
              <a:t>자체를 </a:t>
            </a:r>
            <a:r>
              <a:rPr lang="en-US" altLang="ko-KR" dirty="0"/>
              <a:t>approximate</a:t>
            </a:r>
            <a:r>
              <a:rPr lang="ko-KR" altLang="en-US" dirty="0"/>
              <a:t>할 수도 있는데 그 </a:t>
            </a:r>
            <a:r>
              <a:rPr lang="en-US" altLang="ko-KR" dirty="0"/>
              <a:t>approximator</a:t>
            </a:r>
            <a:r>
              <a:rPr lang="ko-KR" altLang="en-US" dirty="0"/>
              <a:t>로 </a:t>
            </a:r>
            <a:r>
              <a:rPr lang="en-US" altLang="ko-KR" dirty="0"/>
              <a:t>DNN</a:t>
            </a:r>
            <a:r>
              <a:rPr lang="ko-KR" altLang="en-US" dirty="0"/>
              <a:t>을 사용해도 </a:t>
            </a:r>
            <a:r>
              <a:rPr lang="en-US" altLang="ko-KR" dirty="0" err="1"/>
              <a:t>DeepRL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17962-24B1-465D-B4DD-28E0A0A29D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3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80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BCD</a:t>
            </a:r>
            <a:r>
              <a:rPr lang="ko-KR" altLang="en-US" dirty="0"/>
              <a:t>는 이진화 십진법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Epsilon greedy</a:t>
            </a:r>
            <a:r>
              <a:rPr lang="ko-KR" altLang="en-US" dirty="0"/>
              <a:t>에서 </a:t>
            </a:r>
            <a:r>
              <a:rPr lang="ko-KR" altLang="en-US" dirty="0" err="1"/>
              <a:t>엡실론</a:t>
            </a:r>
            <a:r>
              <a:rPr lang="ko-KR" altLang="en-US" dirty="0"/>
              <a:t> 값은 </a:t>
            </a:r>
            <a:r>
              <a:rPr lang="en-US" altLang="ko-KR" dirty="0"/>
              <a:t>0.99-0.1*(</a:t>
            </a:r>
            <a:r>
              <a:rPr lang="en-US" altLang="ko-KR" dirty="0" err="1"/>
              <a:t>episode_number</a:t>
            </a:r>
            <a:r>
              <a:rPr lang="en-US" altLang="ko-KR" dirty="0"/>
              <a:t>)/700</a:t>
            </a:r>
            <a:r>
              <a:rPr lang="ko-KR" altLang="en-US" dirty="0"/>
              <a:t>을 따른다</a:t>
            </a:r>
            <a:r>
              <a:rPr lang="en-US" altLang="ko-KR" dirty="0"/>
              <a:t>.</a:t>
            </a:r>
            <a:r>
              <a:rPr lang="ko-KR" altLang="en-US" dirty="0"/>
              <a:t> 근데 이건 에피소드 </a:t>
            </a:r>
            <a:r>
              <a:rPr lang="ko-KR" altLang="en-US" dirty="0" err="1"/>
              <a:t>개수따라</a:t>
            </a:r>
            <a:r>
              <a:rPr lang="ko-KR" altLang="en-US" dirty="0"/>
              <a:t> 달라져야 해서 </a:t>
            </a:r>
            <a:r>
              <a:rPr lang="ko-KR" altLang="en-US" dirty="0" err="1"/>
              <a:t>전체에피소드의</a:t>
            </a:r>
            <a:r>
              <a:rPr lang="ko-KR" altLang="en-US" dirty="0"/>
              <a:t> </a:t>
            </a:r>
            <a:r>
              <a:rPr lang="en-US" altLang="ko-KR" dirty="0"/>
              <a:t>70%</a:t>
            </a:r>
            <a:r>
              <a:rPr lang="ko-KR" altLang="en-US" dirty="0"/>
              <a:t>는 </a:t>
            </a:r>
            <a:r>
              <a:rPr lang="en-US" altLang="ko-KR" dirty="0"/>
              <a:t>nonzero </a:t>
            </a:r>
            <a:r>
              <a:rPr lang="en-US" altLang="ko-KR" dirty="0" err="1"/>
              <a:t>epsilo</a:t>
            </a:r>
            <a:r>
              <a:rPr lang="ko-KR" altLang="en-US" dirty="0"/>
              <a:t>값이고</a:t>
            </a:r>
            <a:r>
              <a:rPr lang="en-US" altLang="ko-KR" dirty="0"/>
              <a:t>, 30%</a:t>
            </a:r>
            <a:r>
              <a:rPr lang="ko-KR" altLang="en-US" dirty="0"/>
              <a:t>는 </a:t>
            </a:r>
            <a:r>
              <a:rPr lang="en-US" altLang="ko-KR" dirty="0"/>
              <a:t>zero</a:t>
            </a:r>
            <a:r>
              <a:rPr lang="ko-KR" altLang="en-US" dirty="0"/>
              <a:t>값인 </a:t>
            </a:r>
            <a:r>
              <a:rPr lang="en-US" altLang="ko-KR" dirty="0"/>
              <a:t>epsilon</a:t>
            </a:r>
            <a:r>
              <a:rPr lang="ko-KR" altLang="en-US" dirty="0"/>
              <a:t>으로 학습</a:t>
            </a:r>
            <a:endParaRPr lang="en-US" altLang="ko-KR" dirty="0"/>
          </a:p>
          <a:p>
            <a:r>
              <a:rPr lang="ko-KR" altLang="en-US" dirty="0" err="1"/>
              <a:t>엡실론</a:t>
            </a:r>
            <a:r>
              <a:rPr lang="ko-KR" altLang="en-US" dirty="0"/>
              <a:t> </a:t>
            </a:r>
            <a:r>
              <a:rPr lang="en-US" altLang="ko-KR" dirty="0"/>
              <a:t>decay</a:t>
            </a:r>
            <a:r>
              <a:rPr lang="ko-KR" altLang="en-US" dirty="0"/>
              <a:t>를 사용하면 학습 초기에 </a:t>
            </a:r>
            <a:r>
              <a:rPr lang="en-US" altLang="ko-KR" dirty="0"/>
              <a:t>exploration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크게 늘릴 수 있고</a:t>
            </a:r>
            <a:r>
              <a:rPr lang="en-US" altLang="ko-KR" dirty="0"/>
              <a:t>, overfitting</a:t>
            </a:r>
            <a:r>
              <a:rPr lang="ko-KR" altLang="en-US" dirty="0"/>
              <a:t>을 방지할 수 있다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실제 보상과 다음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미래추정가치를 사용해서 학습을 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사용하는 보상과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합을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target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target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실제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와의 차이를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error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하고 델타라고 표현을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>
                <a:hlinkClick r:id="rId3"/>
              </a:rPr>
              <a:t>https://computer-nerd.tistory.com/46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8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4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6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F8F32-8FB8-B84B-82B3-E896E2106C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0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107ef0c-a-62cb3a1a-s-sites.googlegroups.com/site/jeminleeweb/research-group/ISC.png?attachauth=ANoY7cpeje5cC7qCddFiNnbQkvhWq2-QmSOnMIQ3-zeJkCYTpGjE0me5PWujC8eAcyxiXUoyKYgBo2ZLmVuNsaN3CBWuJuU5Q32m2vICFy8aMroKLJFDriCzchBPHL_U4h-SLnu_S2Aq5dAOubC7OILQ7jzhpqMmI8-IKkaop_A1oUPrHUWCC7VrGKhACFIW4m5350VaNpXjM2n4ua6VaP1kY1_6TVCu9bIsNInLM88MWe00yl4XduE%3D&amp;attredirects=0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b="28787"/>
          <a:stretch/>
        </p:blipFill>
        <p:spPr bwMode="auto">
          <a:xfrm>
            <a:off x="8249926" y="6614849"/>
            <a:ext cx="493105" cy="2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/31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800100"/>
            <a:ext cx="8549640" cy="1470025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Energy efficient UDN design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using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BongSang</a:t>
            </a:r>
            <a:r>
              <a:rPr lang="en-US" altLang="ko-KR" sz="2000" b="1" dirty="0">
                <a:solidFill>
                  <a:schemeClr val="tx1"/>
                </a:solidFill>
              </a:rPr>
              <a:t> Kim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Jaehyun</a:t>
            </a:r>
            <a:r>
              <a:rPr lang="en-US" altLang="ko-KR" sz="2000" b="1" dirty="0">
                <a:solidFill>
                  <a:schemeClr val="tx1"/>
                </a:solidFill>
              </a:rPr>
              <a:t> Lee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tph02361@dgist.ac.kr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dlwogus4066@dgist.ac.kr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8055" y="5057641"/>
            <a:ext cx="2824759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25/July/2019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Summer Internship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C86A-4EEB-4C9F-8BCD-00D0BCB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Environment Modeling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9AB297-65AC-4224-A721-08D472EF2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Channel model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Path loss model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 received signal power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distance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between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connected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BS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BS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transmit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power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 received interference power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′[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distance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between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interference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BS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BS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transmit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power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SIR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Data rate at user 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𝑆𝐼𝑅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9AB297-65AC-4224-A721-08D472EF2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01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Environment Modeling</a:t>
            </a:r>
            <a:endParaRPr 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733EBF2-EF29-4FE7-A701-23672B574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90" y="989853"/>
            <a:ext cx="7386221" cy="5539666"/>
          </a:xfrm>
        </p:spPr>
      </p:pic>
    </p:spTree>
    <p:extLst>
      <p:ext uri="{BB962C8B-B14F-4D97-AF65-F5344CB8AC3E}">
        <p14:creationId xmlns:p14="http://schemas.microsoft.com/office/powerpoint/2010/main" val="48141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Model uses gym  &amp; </a:t>
                </a:r>
                <a:r>
                  <a:rPr lang="en-US" altLang="ko-KR" dirty="0" err="1"/>
                  <a:t>pytorch</a:t>
                </a:r>
                <a:r>
                  <a:rPr lang="en-US" altLang="ko-KR" dirty="0"/>
                  <a:t> lib.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Use DQN algorithm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UE position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[UE x position, UE y position]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Changing each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BS on/off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state,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discrete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uses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Binary-coded decimal(BCD)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 reduce memory usage &amp; easy to handle than matrix type.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space=[0, 0, 0, …, 0], … [1, 1, 1, …, 1]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space=range(64)</a:t>
                </a:r>
                <a:endParaRPr lang="ko-KR" altLang="ko-KR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UE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Data</m:t>
                        </m:r>
                        <m: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rate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BS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Energy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consumption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246CB1-9076-4AAD-B246-6D8E5B642B4E}"/>
              </a:ext>
            </a:extLst>
          </p:cNvPr>
          <p:cNvSpPr/>
          <p:nvPr/>
        </p:nvSpPr>
        <p:spPr>
          <a:xfrm rot="16200000" flipH="1">
            <a:off x="4913437" y="4257048"/>
            <a:ext cx="130628" cy="8134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5C825858-CE38-4EB0-B3D7-6E37C80FDE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7895" y="4729111"/>
                <a:ext cx="601712" cy="307907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BSnum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5C825858-CE38-4EB0-B3D7-6E37C80FD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895" y="4729111"/>
                <a:ext cx="601712" cy="307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AB81897-C3AE-4477-B823-50BCA43FE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881" y="2764624"/>
            <a:ext cx="1152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-greedy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decays linearly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from 0.99 to 0 based on # of episodes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Buffer to make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mini</a:t>
                </a:r>
                <a:r>
                  <a:rPr lang="ko-KR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batch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Buffer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sizelimit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= 50000, FIFO</a:t>
                </a:r>
              </a:p>
              <a:p>
                <a:pPr lvl="1"/>
                <a:r>
                  <a:rPr lang="en-US" altLang="ko-KR" dirty="0" err="1">
                    <a:solidFill>
                      <a:schemeClr val="tx1"/>
                    </a:solidFill>
                  </a:rPr>
                  <a:t>batch_size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1024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TD(0)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=0.99)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q-target network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Could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stabilize target value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B1F8D14-4550-4712-86AC-E471B91E1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126" y="4463176"/>
            <a:ext cx="5823746" cy="20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5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Use DQN algorithm</a:t>
                </a:r>
              </a:p>
              <a:p>
                <a:r>
                  <a:rPr lang="en-US" altLang="ko-KR" dirty="0">
                    <a:solidFill>
                      <a:srgbClr val="0000FF"/>
                    </a:solidFill>
                  </a:rPr>
                  <a:t>Neural network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design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fully connected network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input nodes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dimension of state, which is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UEnum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hidden layer nodes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100 each, has 2 hidden layer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output nodes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dimension of possible actions, 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BSnum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14116E-2E4E-46AC-A449-56510B5181FC}"/>
              </a:ext>
            </a:extLst>
          </p:cNvPr>
          <p:cNvGrpSpPr/>
          <p:nvPr/>
        </p:nvGrpSpPr>
        <p:grpSpPr>
          <a:xfrm>
            <a:off x="4758612" y="3517278"/>
            <a:ext cx="3685591" cy="2304660"/>
            <a:chOff x="1175657" y="3760237"/>
            <a:chExt cx="3685591" cy="230466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0715DAB-174C-4188-84F6-048263B66537}"/>
                </a:ext>
              </a:extLst>
            </p:cNvPr>
            <p:cNvSpPr/>
            <p:nvPr/>
          </p:nvSpPr>
          <p:spPr>
            <a:xfrm>
              <a:off x="1866122" y="3760237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8D21828-FFE9-449F-A972-6A699BE6740F}"/>
                </a:ext>
              </a:extLst>
            </p:cNvPr>
            <p:cNvSpPr/>
            <p:nvPr/>
          </p:nvSpPr>
          <p:spPr>
            <a:xfrm>
              <a:off x="1866122" y="4413379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Hidden layer 2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7DFB89C-1A5C-44EF-90AB-6F9F9CEEC897}"/>
                </a:ext>
              </a:extLst>
            </p:cNvPr>
            <p:cNvSpPr/>
            <p:nvPr/>
          </p:nvSpPr>
          <p:spPr>
            <a:xfrm>
              <a:off x="1866122" y="5066522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Hidden layer 1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A91C358-5BAF-4BB1-9464-A18EE0D53825}"/>
                </a:ext>
              </a:extLst>
            </p:cNvPr>
            <p:cNvSpPr/>
            <p:nvPr/>
          </p:nvSpPr>
          <p:spPr>
            <a:xfrm>
              <a:off x="1866122" y="5719665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Input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7E730CC-322D-48B0-A468-E5ABC7109A6B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2747865" y="5411754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FD2C1CF-D893-4BD4-9857-6A3372011CC8}"/>
                </a:ext>
              </a:extLst>
            </p:cNvPr>
            <p:cNvCxnSpPr/>
            <p:nvPr/>
          </p:nvCxnSpPr>
          <p:spPr>
            <a:xfrm flipV="1">
              <a:off x="2747865" y="4758611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D238ADC-7550-484D-A9CB-3CB72585D844}"/>
                </a:ext>
              </a:extLst>
            </p:cNvPr>
            <p:cNvCxnSpPr/>
            <p:nvPr/>
          </p:nvCxnSpPr>
          <p:spPr>
            <a:xfrm flipV="1">
              <a:off x="2747865" y="4105469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07B9DB-D50E-4606-9866-1C864910AEB1}"/>
                </a:ext>
              </a:extLst>
            </p:cNvPr>
            <p:cNvSpPr txBox="1"/>
            <p:nvPr/>
          </p:nvSpPr>
          <p:spPr>
            <a:xfrm>
              <a:off x="2808515" y="4105468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</a:t>
              </a:r>
              <a:endParaRPr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D5E208-10DE-41B9-B5C7-88C20D3F10AA}"/>
                </a:ext>
              </a:extLst>
            </p:cNvPr>
            <p:cNvSpPr txBox="1"/>
            <p:nvPr/>
          </p:nvSpPr>
          <p:spPr>
            <a:xfrm>
              <a:off x="2808514" y="4727373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Connected, </a:t>
              </a:r>
              <a:r>
                <a:rPr lang="en-US" altLang="ko-KR" sz="1600" dirty="0" err="1"/>
                <a:t>ReLu</a:t>
              </a:r>
              <a:endParaRPr lang="ko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F875EA-5EAF-4CF8-ADDC-CC1D7923281C}"/>
                </a:ext>
              </a:extLst>
            </p:cNvPr>
            <p:cNvSpPr txBox="1"/>
            <p:nvPr/>
          </p:nvSpPr>
          <p:spPr>
            <a:xfrm>
              <a:off x="2808514" y="5382631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Connected, </a:t>
              </a:r>
              <a:r>
                <a:rPr lang="en-US" altLang="ko-KR" sz="1600" dirty="0" err="1"/>
                <a:t>ReLu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DC0637-CF42-4E4C-9EA0-AFDAB987CEB6}"/>
                    </a:ext>
                  </a:extLst>
                </p:cNvPr>
                <p:cNvSpPr txBox="1"/>
                <p:nvPr/>
              </p:nvSpPr>
              <p:spPr>
                <a:xfrm>
                  <a:off x="1175657" y="3778010"/>
                  <a:ext cx="6904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/>
                    <a:t>64(=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a14:m>
                  <a:r>
                    <a:rPr lang="en-US" altLang="ko-KR" sz="1400" dirty="0"/>
                    <a:t>)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DC0637-CF42-4E4C-9EA0-AFDAB987C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657" y="3778010"/>
                  <a:ext cx="69046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655" t="-2000" r="-10619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9ABCE7-DF62-49D8-A04D-07EB2B27409D}"/>
                </a:ext>
              </a:extLst>
            </p:cNvPr>
            <p:cNvSpPr txBox="1"/>
            <p:nvPr/>
          </p:nvSpPr>
          <p:spPr>
            <a:xfrm>
              <a:off x="1399592" y="4441060"/>
              <a:ext cx="466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100</a:t>
              </a:r>
              <a:endParaRPr lang="ko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BAAC7C-7E68-49B6-94A3-C1A43AD6FFB2}"/>
                </a:ext>
              </a:extLst>
            </p:cNvPr>
            <p:cNvSpPr txBox="1"/>
            <p:nvPr/>
          </p:nvSpPr>
          <p:spPr>
            <a:xfrm>
              <a:off x="1502229" y="5733503"/>
              <a:ext cx="363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32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29399F-7919-4C17-B10E-58F661E9FA27}"/>
                </a:ext>
              </a:extLst>
            </p:cNvPr>
            <p:cNvSpPr txBox="1"/>
            <p:nvPr/>
          </p:nvSpPr>
          <p:spPr>
            <a:xfrm>
              <a:off x="1399592" y="5074854"/>
              <a:ext cx="466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100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39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dirty="0"/>
              <a:t>4 python module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main.py: DQN algorithm code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UDN_env.py: gym environment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BSppp.py: create BSposition.csv (information of BS position)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InterferenceBSppp.py: create InterferenceBSposition.csv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44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47" idx="1"/>
          </p:cNvCxnSpPr>
          <p:nvPr/>
        </p:nvCxnSpPr>
        <p:spPr>
          <a:xfrm>
            <a:off x="757882" y="2557574"/>
            <a:ext cx="382732" cy="284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46135" y="3800349"/>
            <a:ext cx="372293" cy="217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67021" y="3178074"/>
            <a:ext cx="381379" cy="32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RL setup-Structure-main.py</a:t>
            </a:r>
            <a:endParaRPr lang="ko-KR" altLang="en-US" sz="7200" dirty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1" y="996474"/>
            <a:ext cx="2658771" cy="737499"/>
            <a:chOff x="552262" y="996474"/>
            <a:chExt cx="2091350" cy="73749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Class : </a:t>
              </a:r>
              <a:r>
                <a:rPr lang="en-US" altLang="ko-KR" b="1" dirty="0" err="1"/>
                <a:t>Qnet</a:t>
              </a:r>
              <a:r>
                <a:rPr lang="en-US" altLang="ko-KR" b="1" dirty="0"/>
                <a:t>(</a:t>
              </a:r>
              <a:r>
                <a:rPr lang="en-US" altLang="ko-KR" b="1" dirty="0" err="1"/>
                <a:t>nn.Module</a:t>
              </a:r>
              <a:r>
                <a:rPr lang="en-US" altLang="ko-KR" b="1" dirty="0"/>
                <a:t>)</a:t>
              </a: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721668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__</a:t>
            </a:r>
            <a:r>
              <a:rPr lang="en-US" altLang="ko-KR" b="1" dirty="0" err="1"/>
              <a:t>init</a:t>
            </a:r>
            <a:r>
              <a:rPr lang="en-US" altLang="ko-KR" b="1" dirty="0"/>
              <a:t>__</a:t>
            </a:r>
            <a:endParaRPr lang="ko-KR" altLang="en-US" b="1" dirty="0"/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760495" y="1548142"/>
            <a:ext cx="0" cy="16299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130174" y="2307723"/>
            <a:ext cx="1721668" cy="48074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40614" y="237575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forward</a:t>
            </a:r>
            <a:endParaRPr lang="ko-KR" altLang="en-US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31482" y="2945028"/>
            <a:ext cx="1721668" cy="48074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41922" y="3013057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sample_action</a:t>
            </a:r>
            <a:endParaRPr lang="ko-KR" altLang="en-US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23648" y="415760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34088" y="422563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</a:t>
            </a:r>
            <a:endParaRPr lang="ko-KR" altLang="en-US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23648" y="477661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134088" y="484464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</a:t>
            </a:r>
            <a:endParaRPr lang="ko-KR" altLang="en-US" b="1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57054" y="1671616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Construct Neural Network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57054" y="2305830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activation </a:t>
            </a:r>
            <a:r>
              <a:rPr lang="en-US" altLang="ko-KR" dirty="0" err="1"/>
              <a:t>fucntion</a:t>
            </a:r>
            <a:r>
              <a:rPr lang="en-US" altLang="ko-KR" dirty="0"/>
              <a:t> -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모서리가 둥근 직사각형 78"/>
              <p:cNvSpPr/>
              <p:nvPr/>
            </p:nvSpPr>
            <p:spPr>
              <a:xfrm>
                <a:off x="3058362" y="2943609"/>
                <a:ext cx="5742913" cy="48074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-greedy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9" name="모서리가 둥근 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62" y="2943609"/>
                <a:ext cx="5742913" cy="480746"/>
              </a:xfrm>
              <a:prstGeom prst="roundRect">
                <a:avLst/>
              </a:prstGeom>
              <a:blipFill>
                <a:blip r:embed="rId3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모서리가 둥근 직사각형 79"/>
              <p:cNvSpPr/>
              <p:nvPr/>
            </p:nvSpPr>
            <p:spPr>
              <a:xfrm>
                <a:off x="3411432" y="3568530"/>
                <a:ext cx="5382009" cy="48074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Buffer stores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50000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모서리가 둥근 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432" y="3568530"/>
                <a:ext cx="5382009" cy="480749"/>
              </a:xfrm>
              <a:prstGeom prst="round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모서리가 둥근 직사각형 80"/>
          <p:cNvSpPr/>
          <p:nvPr/>
        </p:nvSpPr>
        <p:spPr>
          <a:xfrm>
            <a:off x="3050528" y="4157129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q function – use mini batch &amp; q-target network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50527" y="4776612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Import </a:t>
            </a:r>
            <a:r>
              <a:rPr lang="en-US" altLang="ko-KR" dirty="0" err="1"/>
              <a:t>gym_UDN</a:t>
            </a:r>
            <a:r>
              <a:rPr lang="en-US" altLang="ko-KR" dirty="0"/>
              <a:t>, initialize parameters, run DQN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048374E-5D0A-4315-A67D-66C8A20FD16C}"/>
              </a:ext>
            </a:extLst>
          </p:cNvPr>
          <p:cNvGrpSpPr/>
          <p:nvPr/>
        </p:nvGrpSpPr>
        <p:grpSpPr>
          <a:xfrm>
            <a:off x="552261" y="3547145"/>
            <a:ext cx="2658771" cy="551668"/>
            <a:chOff x="552262" y="996474"/>
            <a:chExt cx="2091350" cy="551668"/>
          </a:xfrm>
        </p:grpSpPr>
        <p:sp>
          <p:nvSpPr>
            <p:cNvPr id="59" name="모서리가 둥근 직사각형 3">
              <a:extLst>
                <a:ext uri="{FF2B5EF4-FFF2-40B4-BE49-F238E27FC236}">
                  <a16:creationId xmlns:a16="http://schemas.microsoft.com/office/drawing/2014/main" id="{463E3BDD-FEC9-4B0F-B41E-513497EFE8E4}"/>
                </a:ext>
              </a:extLst>
            </p:cNvPr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C82CA0-3EC5-4FAE-A6B2-5F3FC786CF72}"/>
                </a:ext>
              </a:extLst>
            </p:cNvPr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Class : Replay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920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11">
            <a:extLst>
              <a:ext uri="{FF2B5EF4-FFF2-40B4-BE49-F238E27FC236}">
                <a16:creationId xmlns:a16="http://schemas.microsoft.com/office/drawing/2014/main" id="{A080D458-F234-43F2-9EBD-AEAD46ADC858}"/>
              </a:ext>
            </a:extLst>
          </p:cNvPr>
          <p:cNvSpPr/>
          <p:nvPr/>
        </p:nvSpPr>
        <p:spPr>
          <a:xfrm>
            <a:off x="1130173" y="5393719"/>
            <a:ext cx="2261797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>
            <a:cxnSpLocks/>
            <a:endCxn id="22" idx="1"/>
          </p:cNvCxnSpPr>
          <p:nvPr/>
        </p:nvCxnSpPr>
        <p:spPr>
          <a:xfrm>
            <a:off x="768321" y="3759096"/>
            <a:ext cx="36185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16" idx="1"/>
          </p:cNvCxnSpPr>
          <p:nvPr/>
        </p:nvCxnSpPr>
        <p:spPr>
          <a:xfrm>
            <a:off x="760491" y="2542613"/>
            <a:ext cx="39056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19" idx="1"/>
          </p:cNvCxnSpPr>
          <p:nvPr/>
        </p:nvCxnSpPr>
        <p:spPr>
          <a:xfrm>
            <a:off x="751357" y="3155312"/>
            <a:ext cx="399697" cy="3237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  <a:endCxn id="13" idx="1"/>
          </p:cNvCxnSpPr>
          <p:nvPr/>
        </p:nvCxnSpPr>
        <p:spPr>
          <a:xfrm>
            <a:off x="768321" y="5003160"/>
            <a:ext cx="37229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  <a:endCxn id="28" idx="1"/>
          </p:cNvCxnSpPr>
          <p:nvPr/>
        </p:nvCxnSpPr>
        <p:spPr>
          <a:xfrm>
            <a:off x="768321" y="5606904"/>
            <a:ext cx="36185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cxnSpLocks/>
          </p:cNvCxnSpPr>
          <p:nvPr/>
        </p:nvCxnSpPr>
        <p:spPr>
          <a:xfrm>
            <a:off x="768321" y="4390421"/>
            <a:ext cx="475688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RL setup-Structure-UDN_env.py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2" y="996474"/>
            <a:ext cx="1642298" cy="551668"/>
            <a:chOff x="552262" y="996474"/>
            <a:chExt cx="2091350" cy="5516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Class : </a:t>
              </a:r>
              <a:r>
                <a:rPr lang="en-US" altLang="ko-KR" b="1" dirty="0" err="1"/>
                <a:t>UDNEnv</a:t>
              </a:r>
              <a:endParaRPr lang="en-US" altLang="ko-KR" b="1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184741" cy="32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__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__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30173" y="4753662"/>
            <a:ext cx="1311245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0614" y="4833883"/>
            <a:ext cx="1291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 err="1"/>
              <a:t>take_action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40614" y="2289918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054" y="2357947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b="1" dirty="0">
                <a:solidFill>
                  <a:prstClr val="black"/>
                </a:solidFill>
              </a:rPr>
              <a:t>step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40614" y="2905854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1054" y="2973883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reset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19735" y="3521790"/>
            <a:ext cx="1205620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0175" y="3589819"/>
            <a:ext cx="118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>
                <a:solidFill>
                  <a:prstClr val="black"/>
                </a:solidFill>
              </a:rPr>
              <a:t>association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10682" y="4137726"/>
            <a:ext cx="1898522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8939" y="4205755"/>
            <a:ext cx="194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usermovedistance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174" y="5437627"/>
            <a:ext cx="2173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Interference_User</a:t>
            </a:r>
            <a:r>
              <a:rPr lang="en-US" altLang="ko-KR" sz="1600" b="1" dirty="0">
                <a:latin typeface="Calibri"/>
                <a:ea typeface="맑은 고딕" panose="020B0503020000020004" pitchFamily="50" charset="-127"/>
              </a:rPr>
              <a:t>_I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 flipH="1">
            <a:off x="760493" y="1548142"/>
            <a:ext cx="1" cy="405876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2441419" y="1673033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Initialize parameters, BS/UE position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441420" y="228901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Calculate BS distance, Energy consumption, SIR, Reward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441420" y="2905003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kumimoji="0" lang="en-US" altLang="ko-KR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Reset parameters(state, UE position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kumimoji="0" lang="en-US" altLang="ko-KR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</a:t>
            </a:r>
            <a:endParaRPr kumimoji="0" lang="ko-KR" altLang="en-US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441420" y="352098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Associate BS-UE by association rule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28583" y="4136973"/>
            <a:ext cx="5055749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Move UE at some distance from current location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538186" y="4752958"/>
            <a:ext cx="5646145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the state according to action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487094" y="5368943"/>
            <a:ext cx="4697237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interference of each UE</a:t>
            </a:r>
          </a:p>
        </p:txBody>
      </p:sp>
    </p:spTree>
    <p:extLst>
      <p:ext uri="{BB962C8B-B14F-4D97-AF65-F5344CB8AC3E}">
        <p14:creationId xmlns:p14="http://schemas.microsoft.com/office/powerpoint/2010/main" val="280468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10000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B0A67-ABA0-47A3-A235-18399505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43" y="987421"/>
            <a:ext cx="7416313" cy="5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20000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30319E-C042-44B4-A943-84CDB52B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6" y="987421"/>
            <a:ext cx="7426006" cy="556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4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pPr lvl="1"/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Objectives</a:t>
            </a:r>
          </a:p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</a:p>
          <a:p>
            <a:pPr lvl="1"/>
            <a:r>
              <a:rPr lang="en-US" altLang="ko-KR" dirty="0"/>
              <a:t>System Model</a:t>
            </a:r>
          </a:p>
          <a:p>
            <a:pPr lvl="1"/>
            <a:r>
              <a:rPr lang="en-US" altLang="ko-KR" dirty="0"/>
              <a:t>RL setup</a:t>
            </a:r>
          </a:p>
          <a:p>
            <a:pPr lvl="1"/>
            <a:r>
              <a:rPr lang="en-US" altLang="ko-KR" dirty="0"/>
              <a:t>Results</a:t>
            </a:r>
          </a:p>
          <a:p>
            <a:r>
              <a:rPr lang="en-US" altLang="ko-KR" dirty="0"/>
              <a:t>Future Study</a:t>
            </a:r>
          </a:p>
          <a:p>
            <a:pPr lvl="1"/>
            <a:r>
              <a:rPr lang="en-US" altLang="ko-KR" dirty="0"/>
              <a:t>Plan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589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discordapp.net/attachments/595510803923337227/603748272523182100/5_Figure_1.png">
            <a:extLst>
              <a:ext uri="{FF2B5EF4-FFF2-40B4-BE49-F238E27FC236}">
                <a16:creationId xmlns:a16="http://schemas.microsoft.com/office/drawing/2014/main" id="{C70032D9-4D84-430C-AE6C-5C2514CB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96" y="987421"/>
            <a:ext cx="7426006" cy="55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50000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4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10000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347CA2-5F1C-4D08-96AF-8280566A4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85" y="2232835"/>
            <a:ext cx="4520970" cy="3390727"/>
          </a:xfrm>
          <a:prstGeom prst="rect">
            <a:avLst/>
          </a:prstGeom>
        </p:spPr>
      </p:pic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31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4ED83A-0740-4B28-9352-72E86632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85" y="2232834"/>
            <a:ext cx="4520970" cy="3390728"/>
          </a:xfrm>
          <a:prstGeom prst="rect">
            <a:avLst/>
          </a:prstGeom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20000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6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discordapp.net/attachments/595510803923337227/603748275836682293/5_Figure_2.png">
            <a:extLst>
              <a:ext uri="{FF2B5EF4-FFF2-40B4-BE49-F238E27FC236}">
                <a16:creationId xmlns:a16="http://schemas.microsoft.com/office/drawing/2014/main" id="{723B0F6C-3A8B-4A50-874F-3E9E155BC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83" y="2458237"/>
            <a:ext cx="4520971" cy="31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50000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73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73" y="4049713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Future Study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673" y="298799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557408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Plan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2C441-517F-450A-A437-5A34F2F7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Environment model</a:t>
            </a:r>
          </a:p>
          <a:p>
            <a:pPr lvl="1"/>
            <a:r>
              <a:rPr lang="en-US" altLang="ko-KR" dirty="0"/>
              <a:t>Consider </a:t>
            </a:r>
            <a:r>
              <a:rPr lang="en-US" altLang="ko-KR" dirty="0" err="1">
                <a:solidFill>
                  <a:srgbClr val="0000FF"/>
                </a:solidFill>
              </a:rPr>
              <a:t>LoS</a:t>
            </a:r>
            <a:r>
              <a:rPr lang="en-US" altLang="ko-KR" dirty="0">
                <a:solidFill>
                  <a:srgbClr val="0000FF"/>
                </a:solidFill>
              </a:rPr>
              <a:t>, BS Elevation, backhaul, Interference</a:t>
            </a:r>
          </a:p>
          <a:p>
            <a:pPr lvl="1"/>
            <a:r>
              <a:rPr lang="en-US" altLang="ko-KR" dirty="0"/>
              <a:t>Update </a:t>
            </a:r>
            <a:r>
              <a:rPr lang="en-US" altLang="ko-KR" dirty="0">
                <a:solidFill>
                  <a:srgbClr val="0000FF"/>
                </a:solidFill>
              </a:rPr>
              <a:t>association rule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Update SNR to </a:t>
            </a:r>
            <a:r>
              <a:rPr lang="en-US" altLang="ko-KR" dirty="0">
                <a:solidFill>
                  <a:srgbClr val="0000FF"/>
                </a:solidFill>
              </a:rPr>
              <a:t>SINR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RL model</a:t>
            </a:r>
          </a:p>
          <a:p>
            <a:pPr lvl="1"/>
            <a:r>
              <a:rPr lang="en-US" altLang="ko-KR" dirty="0"/>
              <a:t>Re-design </a:t>
            </a:r>
            <a:r>
              <a:rPr lang="en-US" altLang="ko-KR" dirty="0">
                <a:solidFill>
                  <a:srgbClr val="FF0000"/>
                </a:solidFill>
              </a:rPr>
              <a:t>reward </a:t>
            </a:r>
          </a:p>
          <a:p>
            <a:pPr lvl="1"/>
            <a:r>
              <a:rPr lang="en-US" altLang="ko-KR" dirty="0"/>
              <a:t>Re-design </a:t>
            </a:r>
            <a:r>
              <a:rPr lang="en-US" altLang="ko-KR" dirty="0">
                <a:solidFill>
                  <a:srgbClr val="FF0000"/>
                </a:solidFill>
              </a:rPr>
              <a:t>terminal condition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Apply other algorithms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Actor – Critic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MCTS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4"/>
            <a:ext cx="77724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Email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tph02361@dgist.ac.kr, dlwogus4066@dgist.ac.kr</a:t>
            </a:r>
          </a:p>
        </p:txBody>
      </p:sp>
    </p:spTree>
    <p:extLst>
      <p:ext uri="{BB962C8B-B14F-4D97-AF65-F5344CB8AC3E}">
        <p14:creationId xmlns:p14="http://schemas.microsoft.com/office/powerpoint/2010/main" val="290257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73" y="4049713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Overview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673" y="298799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80572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Ultra Dense Network(UDN)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Ultra Dense Network(UDN)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Dense and massive </a:t>
            </a:r>
            <a:r>
              <a:rPr lang="en-US" altLang="ko-KR" dirty="0"/>
              <a:t>deployment of BSs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Has Higher data rates and enhanced coverage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BS–to –UE Ratio is higher </a:t>
            </a:r>
            <a:r>
              <a:rPr lang="en-US" altLang="ko-KR" dirty="0"/>
              <a:t>than traditional cellular network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Due to the densification of BSs, BS have </a:t>
            </a:r>
            <a:r>
              <a:rPr lang="en-US" altLang="ko-KR" dirty="0" err="1">
                <a:solidFill>
                  <a:srgbClr val="0000FF"/>
                </a:solidFill>
              </a:rPr>
              <a:t>LoS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en-US" altLang="ko-KR" dirty="0" err="1">
                <a:solidFill>
                  <a:srgbClr val="0000FF"/>
                </a:solidFill>
              </a:rPr>
              <a:t>NLoS</a:t>
            </a:r>
            <a:r>
              <a:rPr lang="en-US" altLang="ko-KR" dirty="0">
                <a:solidFill>
                  <a:srgbClr val="0000FF"/>
                </a:solidFill>
              </a:rPr>
              <a:t> path</a:t>
            </a: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/>
              <a:t>Turning off surplus BS can increase data rates considering interferences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076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Reinforcement Learning(RL)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Reinforcement learning</a:t>
                </a:r>
              </a:p>
              <a:p>
                <a:pPr lvl="1"/>
                <a:r>
                  <a:rPr lang="en-US" altLang="ko-KR" dirty="0"/>
                  <a:t>Agent takes actions in an environment to maximize total reward.</a:t>
                </a:r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receives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from the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pPr lvl="2"/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takes  an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at</a:t>
                </a:r>
                <a:r>
                  <a:rPr lang="en-US" altLang="ko-KR" dirty="0"/>
                  <a:t>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  <a:r>
                  <a:rPr lang="en-US" altLang="ko-KR" dirty="0"/>
                  <a:t> goes to a next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receives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dirty="0"/>
                  <a:t>from the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  <a:r>
                  <a:rPr lang="en-US" altLang="ko-KR" dirty="0"/>
                  <a:t> 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F8866DD-A7C7-45EE-94E9-34B616D00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25" y="3094374"/>
            <a:ext cx="2743200" cy="30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DQN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>
            <a:normAutofit/>
          </a:bodyPr>
          <a:lstStyle/>
          <a:p>
            <a:r>
              <a:rPr lang="en-US" altLang="ko-KR" dirty="0"/>
              <a:t>Deep Q Network(DQN)</a:t>
            </a:r>
          </a:p>
          <a:p>
            <a:pPr lvl="1"/>
            <a:r>
              <a:rPr lang="en-US" altLang="ko-KR" dirty="0"/>
              <a:t>Update </a:t>
            </a:r>
            <a:r>
              <a:rPr lang="en-US" altLang="ko-KR" dirty="0">
                <a:solidFill>
                  <a:srgbClr val="0000FF"/>
                </a:solidFill>
              </a:rPr>
              <a:t>action-value function</a:t>
            </a: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/>
              <a:t>Choose deep neural network as </a:t>
            </a:r>
            <a:r>
              <a:rPr lang="en-US" altLang="ko-KR" dirty="0">
                <a:solidFill>
                  <a:srgbClr val="0000FF"/>
                </a:solidFill>
              </a:rPr>
              <a:t>non-linear function approximator</a:t>
            </a:r>
          </a:p>
          <a:p>
            <a:pPr marL="457200" lvl="1" indent="0">
              <a:buNone/>
            </a:pPr>
            <a:r>
              <a:rPr lang="en-US" altLang="ko-KR" dirty="0"/>
              <a:t>    of action-value(Q) function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Value based </a:t>
            </a:r>
            <a:r>
              <a:rPr lang="en-US" altLang="ko-KR" dirty="0"/>
              <a:t>method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D3FE77-40E6-4205-8DE2-30A628B1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21" y="3967307"/>
            <a:ext cx="3509967" cy="1874311"/>
          </a:xfrm>
          <a:prstGeom prst="rect">
            <a:avLst/>
          </a:prstGeom>
        </p:spPr>
      </p:pic>
      <p:pic>
        <p:nvPicPr>
          <p:cNvPr id="7" name="Picture 2" descr="https://poqw.github.io/assets/images/dqn_6.png">
            <a:extLst>
              <a:ext uri="{FF2B5EF4-FFF2-40B4-BE49-F238E27FC236}">
                <a16:creationId xmlns:a16="http://schemas.microsoft.com/office/drawing/2014/main" id="{A96CB518-FD86-4FBE-8DCC-F8AFD627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81" y="3894312"/>
            <a:ext cx="3379528" cy="20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45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dirty="0"/>
              <a:t>Energy efficient UDN environment design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BSs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consume energy </a:t>
            </a:r>
            <a:r>
              <a:rPr lang="en-US" altLang="ko-KR" dirty="0">
                <a:solidFill>
                  <a:schemeClr val="tx1"/>
                </a:solidFill>
              </a:rPr>
              <a:t>in proportion to the # of active BSs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Data rates </a:t>
            </a:r>
            <a:r>
              <a:rPr lang="en-US" altLang="ko-KR" dirty="0">
                <a:solidFill>
                  <a:srgbClr val="FF0000"/>
                </a:solidFill>
              </a:rPr>
              <a:t>increase</a:t>
            </a:r>
            <a:r>
              <a:rPr lang="en-US" altLang="ko-KR" dirty="0">
                <a:solidFill>
                  <a:schemeClr val="tx1"/>
                </a:solidFill>
              </a:rPr>
              <a:t> as  </a:t>
            </a:r>
            <a:r>
              <a:rPr lang="en-US" altLang="ko-KR" dirty="0">
                <a:solidFill>
                  <a:srgbClr val="0000FF"/>
                </a:solidFill>
              </a:rPr>
              <a:t>active BSs </a:t>
            </a:r>
            <a:r>
              <a:rPr lang="en-US" altLang="ko-KR" dirty="0">
                <a:solidFill>
                  <a:srgbClr val="FF0000"/>
                </a:solidFill>
              </a:rPr>
              <a:t>increase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However, </a:t>
            </a:r>
            <a:r>
              <a:rPr lang="en-US" altLang="ko-KR" dirty="0">
                <a:solidFill>
                  <a:srgbClr val="0000FF"/>
                </a:solidFill>
              </a:rPr>
              <a:t>the densification of BSs </a:t>
            </a:r>
            <a:r>
              <a:rPr lang="en-US" altLang="ko-KR" dirty="0">
                <a:solidFill>
                  <a:schemeClr val="tx1"/>
                </a:solidFill>
              </a:rPr>
              <a:t>in UDN </a:t>
            </a:r>
            <a:r>
              <a:rPr lang="en-US" altLang="ko-KR" dirty="0">
                <a:solidFill>
                  <a:srgbClr val="FF0000"/>
                </a:solidFill>
              </a:rPr>
              <a:t>cause stronger interference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UDN efficiency decreases</a:t>
            </a: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Find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optimal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BS on/off strategy </a:t>
            </a:r>
            <a:r>
              <a:rPr lang="en-US" altLang="ko-KR" b="1" dirty="0">
                <a:solidFill>
                  <a:schemeClr val="tx1"/>
                </a:solidFill>
              </a:rPr>
              <a:t>in UDN using </a:t>
            </a:r>
            <a:r>
              <a:rPr lang="en-US" altLang="ko-KR" b="1" dirty="0">
                <a:solidFill>
                  <a:srgbClr val="0000FF"/>
                </a:solidFill>
              </a:rPr>
              <a:t>DQN algorithm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9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73" y="4049713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UDN design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673" y="298799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11506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Environment Modeling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Parameters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Control Area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Users = 16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BS number = 6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Interference BS number =64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Interference BS state = Random on/off in each state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BS location is PPP(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First user position = random position in control area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 location change = walking model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User-BS association rule: nearest BS association</a:t>
                </a:r>
                <a:endParaRPr lang="ko-KR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Bandwidth = 10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Path loss exponential factor = -4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303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68339</TotalTime>
  <Words>1127</Words>
  <Application>Microsoft Office PowerPoint</Application>
  <PresentationFormat>화면 슬라이드 쇼(4:3)</PresentationFormat>
  <Paragraphs>218</Paragraphs>
  <Slides>26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Lucida Grande</vt:lpstr>
      <vt:lpstr>ＭＳ Ｐゴシック</vt:lpstr>
      <vt:lpstr>맑은 고딕</vt:lpstr>
      <vt:lpstr>Arial</vt:lpstr>
      <vt:lpstr>Calibri</vt:lpstr>
      <vt:lpstr>Cambria Math</vt:lpstr>
      <vt:lpstr>Wingdings</vt:lpstr>
      <vt:lpstr>wgroup-release-04-2011-12-14</vt:lpstr>
      <vt:lpstr>Energy efficient UDN design using reinforcement learning</vt:lpstr>
      <vt:lpstr>Outline</vt:lpstr>
      <vt:lpstr>PowerPoint 프레젠테이션</vt:lpstr>
      <vt:lpstr>Background : Ultra Dense Network(UDN)</vt:lpstr>
      <vt:lpstr>Background : Reinforcement Learning(RL)</vt:lpstr>
      <vt:lpstr>Background : DQN algorithm</vt:lpstr>
      <vt:lpstr>Objectives</vt:lpstr>
      <vt:lpstr>PowerPoint 프레젠테이션</vt:lpstr>
      <vt:lpstr>UDN Environment Modeling</vt:lpstr>
      <vt:lpstr>UDN Environment Modeling</vt:lpstr>
      <vt:lpstr>UDN Environment Modeling</vt:lpstr>
      <vt:lpstr>RL setup</vt:lpstr>
      <vt:lpstr>RL setup</vt:lpstr>
      <vt:lpstr>RL setup</vt:lpstr>
      <vt:lpstr>RL setup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Plan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ISC</cp:lastModifiedBy>
  <cp:revision>4323</cp:revision>
  <cp:lastPrinted>2017-05-19T01:57:16Z</cp:lastPrinted>
  <dcterms:created xsi:type="dcterms:W3CDTF">2011-06-22T20:54:45Z</dcterms:created>
  <dcterms:modified xsi:type="dcterms:W3CDTF">2019-07-25T00:49:36Z</dcterms:modified>
</cp:coreProperties>
</file>