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55" r:id="rId2"/>
    <p:sldId id="1408" r:id="rId3"/>
    <p:sldId id="1409" r:id="rId4"/>
    <p:sldId id="1413" r:id="rId5"/>
    <p:sldId id="1410" r:id="rId6"/>
    <p:sldId id="1411" r:id="rId7"/>
    <p:sldId id="1412" r:id="rId8"/>
    <p:sldId id="1414" r:id="rId9"/>
    <p:sldId id="1415" r:id="rId10"/>
    <p:sldId id="1416" r:id="rId11"/>
    <p:sldId id="1417" r:id="rId12"/>
    <p:sldId id="1420" r:id="rId13"/>
    <p:sldId id="1421" r:id="rId14"/>
    <p:sldId id="1426" r:id="rId15"/>
    <p:sldId id="1419" r:id="rId16"/>
    <p:sldId id="1418" r:id="rId17"/>
    <p:sldId id="1424" r:id="rId18"/>
    <p:sldId id="1427" r:id="rId19"/>
    <p:sldId id="1428" r:id="rId20"/>
    <p:sldId id="1432" r:id="rId21"/>
    <p:sldId id="1430" r:id="rId22"/>
    <p:sldId id="1435" r:id="rId23"/>
    <p:sldId id="1425" r:id="rId24"/>
    <p:sldId id="1423" r:id="rId25"/>
    <p:sldId id="1422" r:id="rId26"/>
    <p:sldId id="1431" r:id="rId27"/>
    <p:sldId id="1429" r:id="rId28"/>
    <p:sldId id="1436" r:id="rId29"/>
    <p:sldId id="1437" r:id="rId30"/>
    <p:sldId id="1434" r:id="rId31"/>
    <p:sldId id="1202" r:id="rId32"/>
  </p:sldIdLst>
  <p:sldSz cx="9144000" cy="6858000" type="screen4x3"/>
  <p:notesSz cx="6805613" cy="9939338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FF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25" autoAdjust="0"/>
  </p:normalViewPr>
  <p:slideViewPr>
    <p:cSldViewPr snapToGrid="0" showGuides="1">
      <p:cViewPr varScale="1">
        <p:scale>
          <a:sx n="108" d="100"/>
          <a:sy n="108" d="100"/>
        </p:scale>
        <p:origin x="1686" y="78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5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Optimizing UAV Energy Consumption: Using Antenna Tilting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Jaehyun</a:t>
            </a:r>
            <a:r>
              <a:rPr lang="en-US" sz="24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31/January/2019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Winter Intern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D3C2-A869-45CE-8737-9A88CEA9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E72A4-E5A5-4215-ACEF-DBA616BB2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Decompose objective function P1, P2</a:t>
                </a:r>
              </a:p>
              <a:p>
                <a:pPr lvl="1"/>
                <a:r>
                  <a:rPr lang="en-US" altLang="ko-KR" dirty="0"/>
                  <a:t>P1: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UAV scheduling and trajectory are fixed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Constraint condition</a:t>
                </a:r>
              </a:p>
              <a:p>
                <a:pPr lvl="1"/>
                <a:r>
                  <a:rPr lang="en-US" altLang="ko-KR" dirty="0"/>
                  <a:t>(3)</a:t>
                </a:r>
              </a:p>
              <a:p>
                <a:r>
                  <a:rPr lang="en-US" altLang="ko-KR" dirty="0"/>
                  <a:t>Rewrite constraint (3)</a:t>
                </a:r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20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]≥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 latinLnBrk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E72A4-E5A5-4215-ACEF-DBA616BB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A8746-803B-42C6-949B-5576B4F8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B33BA0-7667-4A7C-8498-F5D524633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P2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func>
                  </m:oMath>
                </a14:m>
                <a:endParaRPr lang="ko-KR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Constraint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 (11)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P2 is non-convex problem. Thus, optimizing by simulation.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B33BA0-7667-4A7C-8498-F5D524633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6548-DC56-460C-A034-2ECF7598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5A5BD-3A8A-4655-AFE9-E2F9AA7A9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Constants condition</a:t>
                </a:r>
              </a:p>
              <a:p>
                <a:pPr lvl="1"/>
                <a:r>
                  <a:rPr lang="en-US" altLang="ko-KR" dirty="0"/>
                  <a:t>H = 100 [m]</a:t>
                </a:r>
              </a:p>
              <a:p>
                <a:pPr lvl="1"/>
                <a:r>
                  <a:rPr lang="en-US" altLang="ko-KR" dirty="0"/>
                  <a:t>Point a (starting point) = (0,0)</a:t>
                </a:r>
              </a:p>
              <a:p>
                <a:pPr lvl="1"/>
                <a:r>
                  <a:rPr lang="en-US" altLang="ko-KR" dirty="0"/>
                  <a:t>Point B (termination point) = (0,10^5)</a:t>
                </a:r>
              </a:p>
              <a:p>
                <a:pPr lvl="1"/>
                <a:r>
                  <a:rPr lang="en-US" altLang="ko-KR" dirty="0"/>
                  <a:t>Bandwidth = 60 [GHz]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ko-KR" dirty="0"/>
                  <a:t> = 20 [Gbps/Hz]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-50 [dB]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-110 [dBm]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0.002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70.69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20 [m/s]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10 [m/s]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15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5A5BD-3A8A-4655-AFE9-E2F9AA7A9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b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2B76-2AFB-45A0-A7B4-C6CCBB81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DC59D-7116-4B6B-BCC4-315524E0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Constraint condition</a:t>
            </a:r>
          </a:p>
          <a:p>
            <a:pPr lvl="1"/>
            <a:r>
              <a:rPr lang="en-US" altLang="ko-KR" dirty="0"/>
              <a:t>Start velocity = 0 [m/s], Final velocity = 0 [m/s]</a:t>
            </a:r>
          </a:p>
          <a:p>
            <a:pPr lvl="1"/>
            <a:r>
              <a:rPr lang="en-US" altLang="ko-KR" dirty="0"/>
              <a:t>UAV has infinite power</a:t>
            </a:r>
          </a:p>
          <a:p>
            <a:pPr lvl="1"/>
            <a:r>
              <a:rPr lang="en-US" altLang="ko-KR" dirty="0"/>
              <a:t>UAV is hovering when communicate with node k</a:t>
            </a:r>
          </a:p>
          <a:p>
            <a:pPr lvl="1"/>
            <a:r>
              <a:rPr lang="en-US" altLang="ko-KR" dirty="0"/>
              <a:t>UAV communicate with one node k at one time</a:t>
            </a:r>
          </a:p>
          <a:p>
            <a:pPr lvl="1"/>
            <a:r>
              <a:rPr lang="en-US" altLang="ko-KR" dirty="0"/>
              <a:t>Nodes amount = 2k</a:t>
            </a:r>
          </a:p>
          <a:p>
            <a:pPr lvl="1"/>
            <a:r>
              <a:rPr lang="en-US" altLang="ko-KR" dirty="0"/>
              <a:t>Nodes location is randomness point</a:t>
            </a:r>
          </a:p>
          <a:p>
            <a:pPr lvl="1"/>
            <a:r>
              <a:rPr lang="en-US" altLang="ko-KR" dirty="0"/>
              <a:t>UAV communicates with node k at the maximum communication  possible distance</a:t>
            </a:r>
          </a:p>
          <a:p>
            <a:endParaRPr lang="en-US" altLang="ko-KR" dirty="0"/>
          </a:p>
          <a:p>
            <a:r>
              <a:rPr lang="en-US" altLang="ko-KR" dirty="0"/>
              <a:t>Downlink scenario UAV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node(mobile user)</a:t>
            </a:r>
          </a:p>
        </p:txBody>
      </p:sp>
    </p:spTree>
    <p:extLst>
      <p:ext uri="{BB962C8B-B14F-4D97-AF65-F5344CB8AC3E}">
        <p14:creationId xmlns:p14="http://schemas.microsoft.com/office/powerpoint/2010/main" val="20008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25C05-CF4F-4850-AD73-15E6BFCA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ED7C3-547A-4710-AF21-8F873F0A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power consumption of UAV acceleration interval is ignored because of negligible and improper integral</a:t>
            </a:r>
          </a:p>
          <a:p>
            <a:endParaRPr lang="en-US" altLang="ko-KR" dirty="0"/>
          </a:p>
          <a:p>
            <a:r>
              <a:rPr lang="en-US" altLang="ko-KR" dirty="0"/>
              <a:t>Because of randomness, simulation repeat 1000 and average it</a:t>
            </a:r>
          </a:p>
          <a:p>
            <a:endParaRPr lang="en-US" altLang="ko-KR" dirty="0"/>
          </a:p>
          <a:p>
            <a:r>
              <a:rPr lang="en-US" altLang="ko-KR" dirty="0"/>
              <a:t>Plotting result – average to improve visibility of the graph</a:t>
            </a:r>
          </a:p>
          <a:p>
            <a:endParaRPr lang="en-US" altLang="ko-KR" dirty="0"/>
          </a:p>
          <a:p>
            <a:r>
              <a:rPr lang="en-US" altLang="ko-KR" dirty="0"/>
              <a:t>UAV follow trajectory algorithm(next page)</a:t>
            </a:r>
          </a:p>
          <a:p>
            <a:endParaRPr lang="en-US" altLang="ko-KR" dirty="0"/>
          </a:p>
          <a:p>
            <a:r>
              <a:rPr lang="en-US" altLang="ko-KR" dirty="0"/>
              <a:t>First simulation variable set: tilting angle, communication time</a:t>
            </a:r>
          </a:p>
          <a:p>
            <a:endParaRPr lang="en-US" altLang="ko-KR" dirty="0"/>
          </a:p>
          <a:p>
            <a:r>
              <a:rPr lang="en-US" altLang="ko-KR" dirty="0"/>
              <a:t>Second simulation variable set: tilting angle, nodes amount</a:t>
            </a:r>
          </a:p>
        </p:txBody>
      </p:sp>
    </p:spTree>
    <p:extLst>
      <p:ext uri="{BB962C8B-B14F-4D97-AF65-F5344CB8AC3E}">
        <p14:creationId xmlns:p14="http://schemas.microsoft.com/office/powerpoint/2010/main" val="214166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1BE-15E8-4532-9DA2-34D6CB6A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Trajectory Algorithm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D0CBCA-5761-4CE8-8624-49783D657113}"/>
              </a:ext>
            </a:extLst>
          </p:cNvPr>
          <p:cNvGrpSpPr/>
          <p:nvPr/>
        </p:nvGrpSpPr>
        <p:grpSpPr>
          <a:xfrm>
            <a:off x="972000" y="1080000"/>
            <a:ext cx="7200000" cy="5400000"/>
            <a:chOff x="972000" y="1080000"/>
            <a:chExt cx="7200000" cy="540000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82749CC-C657-4A41-B0B9-768F69F32AF7}"/>
                </a:ext>
              </a:extLst>
            </p:cNvPr>
            <p:cNvCxnSpPr/>
            <p:nvPr/>
          </p:nvCxnSpPr>
          <p:spPr>
            <a:xfrm>
              <a:off x="972000" y="6063450"/>
              <a:ext cx="72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C76A812-63F3-4415-ACF6-73842A37517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2001" y="1080000"/>
              <a:ext cx="0" cy="54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B0325-1C56-41F0-A19D-F09061693FEE}"/>
                  </a:ext>
                </a:extLst>
              </p:cNvPr>
              <p:cNvSpPr txBox="1"/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B0325-1C56-41F0-A19D-F0906169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78085-019D-4656-8F74-60ADFCCE3D02}"/>
                  </a:ext>
                </a:extLst>
              </p:cNvPr>
              <p:cNvSpPr txBox="1"/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78085-019D-4656-8F74-60ADFCCE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265CA-CDE8-4B70-AF24-A9A50C7DE389}"/>
                  </a:ext>
                </a:extLst>
              </p:cNvPr>
              <p:cNvSpPr txBox="1"/>
              <p:nvPr/>
            </p:nvSpPr>
            <p:spPr>
              <a:xfrm>
                <a:off x="4350786" y="611314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265CA-CDE8-4B70-AF24-A9A50C7D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86" y="6113141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6B025E-1B6E-408C-A43F-6B461D2D505A}"/>
              </a:ext>
            </a:extLst>
          </p:cNvPr>
          <p:cNvGrpSpPr/>
          <p:nvPr/>
        </p:nvGrpSpPr>
        <p:grpSpPr>
          <a:xfrm>
            <a:off x="1987690" y="4041950"/>
            <a:ext cx="1440000" cy="1440000"/>
            <a:chOff x="1987690" y="3844118"/>
            <a:chExt cx="1440000" cy="144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4BF5F8E-4E45-4A19-A2B3-3210649C292B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88A029C7-5956-4E36-BC3F-6D7218EFF40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A1A914-C132-4406-8BA6-95715FB62FBD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1</a:t>
                </a:r>
                <a:endParaRPr lang="ko-KR" altLang="en-US" dirty="0"/>
              </a:p>
            </p:txBody>
          </p:sp>
        </p:grpSp>
        <p:sp>
          <p:nvSpPr>
            <p:cNvPr id="29" name="원형: 비어 있음 28">
              <a:extLst>
                <a:ext uri="{FF2B5EF4-FFF2-40B4-BE49-F238E27FC236}">
                  <a16:creationId xmlns:a16="http://schemas.microsoft.com/office/drawing/2014/main" id="{998D7F51-1CE1-4815-85E0-B278C3BB77E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57E29A-AA1C-40C0-9724-B7FE5AD1C095}"/>
              </a:ext>
            </a:extLst>
          </p:cNvPr>
          <p:cNvGrpSpPr/>
          <p:nvPr/>
        </p:nvGrpSpPr>
        <p:grpSpPr>
          <a:xfrm>
            <a:off x="283201" y="2463452"/>
            <a:ext cx="1440000" cy="1440000"/>
            <a:chOff x="1987690" y="3844118"/>
            <a:chExt cx="1440000" cy="144000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77B154B-84CC-4E71-A415-54384C0B3005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34" name="원형: 비어 있음 33">
                <a:extLst>
                  <a:ext uri="{FF2B5EF4-FFF2-40B4-BE49-F238E27FC236}">
                    <a16:creationId xmlns:a16="http://schemas.microsoft.com/office/drawing/2014/main" id="{64D22EEA-C730-4C58-856F-7D62895683A6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5C531C-B23D-4F18-B88E-3C6FF3F498F4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2</a:t>
                </a:r>
                <a:endParaRPr lang="ko-KR" altLang="en-US" dirty="0"/>
              </a:p>
            </p:txBody>
          </p:sp>
        </p:grpSp>
        <p:sp>
          <p:nvSpPr>
            <p:cNvPr id="33" name="원형: 비어 있음 32">
              <a:extLst>
                <a:ext uri="{FF2B5EF4-FFF2-40B4-BE49-F238E27FC236}">
                  <a16:creationId xmlns:a16="http://schemas.microsoft.com/office/drawing/2014/main" id="{667A1107-8EFB-425F-B8E0-974DA4B96CA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3F6168-9545-43A1-91FE-4EF2C0353864}"/>
              </a:ext>
            </a:extLst>
          </p:cNvPr>
          <p:cNvGrpSpPr/>
          <p:nvPr/>
        </p:nvGrpSpPr>
        <p:grpSpPr>
          <a:xfrm>
            <a:off x="2459133" y="1500033"/>
            <a:ext cx="1440000" cy="1440000"/>
            <a:chOff x="1987690" y="3844118"/>
            <a:chExt cx="1440000" cy="1440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DB1FA1-BEFD-40C2-B8FC-E107FF2ABE6F}"/>
                </a:ext>
              </a:extLst>
            </p:cNvPr>
            <p:cNvGrpSpPr/>
            <p:nvPr/>
          </p:nvGrpSpPr>
          <p:grpSpPr>
            <a:xfrm>
              <a:off x="2250050" y="4092823"/>
              <a:ext cx="870012" cy="561295"/>
              <a:chOff x="1930454" y="3888637"/>
              <a:chExt cx="870012" cy="561295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1462A61-A043-4AF3-BBCB-96751F5B4F5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75976F-8C8E-44E3-96BF-4254CF902259}"/>
                  </a:ext>
                </a:extLst>
              </p:cNvPr>
              <p:cNvSpPr txBox="1"/>
              <p:nvPr/>
            </p:nvSpPr>
            <p:spPr>
              <a:xfrm>
                <a:off x="1930454" y="3888637"/>
                <a:ext cx="8700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3</a:t>
                </a:r>
                <a:endParaRPr lang="ko-KR" altLang="en-US" dirty="0"/>
              </a:p>
            </p:txBody>
          </p:sp>
        </p:grp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B73743CA-2D9C-41C2-8F90-3054E2994E84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DE6E631-FF16-45D6-AD6A-509663736291}"/>
              </a:ext>
            </a:extLst>
          </p:cNvPr>
          <p:cNvGrpSpPr/>
          <p:nvPr/>
        </p:nvGrpSpPr>
        <p:grpSpPr>
          <a:xfrm>
            <a:off x="6348433" y="1416763"/>
            <a:ext cx="1440000" cy="1440000"/>
            <a:chOff x="1987690" y="3844118"/>
            <a:chExt cx="1440000" cy="14400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5C93CC1-E742-45AF-9BFA-1B5310D6173A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D41B4A0B-D0B6-40CC-A6F6-173EBAAE948A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DCFF4E-A3FE-4A99-9FEE-490A3DB4FBDF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4</a:t>
                </a:r>
                <a:endParaRPr lang="ko-KR" altLang="en-US" dirty="0"/>
              </a:p>
            </p:txBody>
          </p:sp>
        </p:grpSp>
        <p:sp>
          <p:nvSpPr>
            <p:cNvPr id="43" name="원형: 비어 있음 42">
              <a:extLst>
                <a:ext uri="{FF2B5EF4-FFF2-40B4-BE49-F238E27FC236}">
                  <a16:creationId xmlns:a16="http://schemas.microsoft.com/office/drawing/2014/main" id="{3B75BDE9-196E-401E-8571-A8C64B6908D1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A15FE5-CC0B-4792-BBC0-92F7BD34D2E4}"/>
              </a:ext>
            </a:extLst>
          </p:cNvPr>
          <p:cNvGrpSpPr/>
          <p:nvPr/>
        </p:nvGrpSpPr>
        <p:grpSpPr>
          <a:xfrm>
            <a:off x="4908433" y="2670842"/>
            <a:ext cx="1440000" cy="1440000"/>
            <a:chOff x="1987690" y="3844118"/>
            <a:chExt cx="1440000" cy="144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21AFB4B-9AB5-410E-8504-F2432536EC8A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49" name="원형: 비어 있음 48">
                <a:extLst>
                  <a:ext uri="{FF2B5EF4-FFF2-40B4-BE49-F238E27FC236}">
                    <a16:creationId xmlns:a16="http://schemas.microsoft.com/office/drawing/2014/main" id="{2AE2A82A-F424-43F0-BF1F-E8FA9373378E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F7E3ED-B3B5-4D3A-976E-3DC2FFF0C631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5</a:t>
                </a:r>
                <a:endParaRPr lang="ko-KR" altLang="en-US" dirty="0"/>
              </a:p>
            </p:txBody>
          </p:sp>
        </p:grpSp>
        <p:sp>
          <p:nvSpPr>
            <p:cNvPr id="48" name="원형: 비어 있음 47">
              <a:extLst>
                <a:ext uri="{FF2B5EF4-FFF2-40B4-BE49-F238E27FC236}">
                  <a16:creationId xmlns:a16="http://schemas.microsoft.com/office/drawing/2014/main" id="{900DB6FE-15E4-4540-AFB3-E448219639A0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곱하기 기호 119">
            <a:extLst>
              <a:ext uri="{FF2B5EF4-FFF2-40B4-BE49-F238E27FC236}">
                <a16:creationId xmlns:a16="http://schemas.microsoft.com/office/drawing/2014/main" id="{1E34793A-4CB4-40DB-A824-9C1EF6820208}"/>
              </a:ext>
            </a:extLst>
          </p:cNvPr>
          <p:cNvSpPr/>
          <p:nvPr/>
        </p:nvSpPr>
        <p:spPr>
          <a:xfrm>
            <a:off x="4360731" y="5853622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CE57B0F-6D6E-464E-B156-02C80DEAF737}"/>
              </a:ext>
            </a:extLst>
          </p:cNvPr>
          <p:cNvGrpSpPr/>
          <p:nvPr/>
        </p:nvGrpSpPr>
        <p:grpSpPr>
          <a:xfrm>
            <a:off x="5561965" y="3871054"/>
            <a:ext cx="1440000" cy="1440000"/>
            <a:chOff x="1987690" y="3844118"/>
            <a:chExt cx="1440000" cy="144000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7ED1E02-F365-4E2F-8D74-1ABE84FA05B4}"/>
                </a:ext>
              </a:extLst>
            </p:cNvPr>
            <p:cNvGrpSpPr/>
            <p:nvPr/>
          </p:nvGrpSpPr>
          <p:grpSpPr>
            <a:xfrm>
              <a:off x="2272684" y="4474118"/>
              <a:ext cx="870012" cy="503166"/>
              <a:chOff x="1953088" y="4269932"/>
              <a:chExt cx="870012" cy="503166"/>
            </a:xfrm>
          </p:grpSpPr>
          <p:sp>
            <p:nvSpPr>
              <p:cNvPr id="54" name="원형: 비어 있음 53">
                <a:extLst>
                  <a:ext uri="{FF2B5EF4-FFF2-40B4-BE49-F238E27FC236}">
                    <a16:creationId xmlns:a16="http://schemas.microsoft.com/office/drawing/2014/main" id="{95F489A3-BD46-4167-9566-989D3BF6E07E}"/>
                  </a:ext>
                </a:extLst>
              </p:cNvPr>
              <p:cNvSpPr/>
              <p:nvPr/>
            </p:nvSpPr>
            <p:spPr>
              <a:xfrm>
                <a:off x="2299318" y="4269932"/>
                <a:ext cx="180000" cy="180000"/>
              </a:xfrm>
              <a:prstGeom prst="donut">
                <a:avLst/>
              </a:prstGeom>
              <a:solidFill>
                <a:srgbClr val="00B0F0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63127E-F049-47EC-9D9C-B6CCFD74A823}"/>
                  </a:ext>
                </a:extLst>
              </p:cNvPr>
              <p:cNvSpPr txBox="1"/>
              <p:nvPr/>
            </p:nvSpPr>
            <p:spPr>
              <a:xfrm>
                <a:off x="1953088" y="4403766"/>
                <a:ext cx="870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Node 6</a:t>
                </a:r>
                <a:endParaRPr lang="ko-KR" altLang="en-US" dirty="0"/>
              </a:p>
            </p:txBody>
          </p:sp>
        </p:grp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9AD68BC1-73FB-4125-BD15-8E14B63264CA}"/>
                </a:ext>
              </a:extLst>
            </p:cNvPr>
            <p:cNvSpPr/>
            <p:nvPr/>
          </p:nvSpPr>
          <p:spPr>
            <a:xfrm>
              <a:off x="1987690" y="3844118"/>
              <a:ext cx="1440000" cy="1440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9BD5E7-2F4A-4D5A-89E2-AD66440B0A2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798914" y="4761950"/>
            <a:ext cx="176939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170759D-6AB3-42A0-A164-E0D303BA21E4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1094425" y="3183452"/>
            <a:ext cx="347323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L 도형 65">
            <a:extLst>
              <a:ext uri="{FF2B5EF4-FFF2-40B4-BE49-F238E27FC236}">
                <a16:creationId xmlns:a16="http://schemas.microsoft.com/office/drawing/2014/main" id="{97D08F21-2603-46DF-A72E-C4BB1AC4C664}"/>
              </a:ext>
            </a:extLst>
          </p:cNvPr>
          <p:cNvSpPr/>
          <p:nvPr/>
        </p:nvSpPr>
        <p:spPr>
          <a:xfrm>
            <a:off x="4279657" y="4761949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L 도형 66">
            <a:extLst>
              <a:ext uri="{FF2B5EF4-FFF2-40B4-BE49-F238E27FC236}">
                <a16:creationId xmlns:a16="http://schemas.microsoft.com/office/drawing/2014/main" id="{716D944A-FD7F-4243-BCF3-D64BA4C4A155}"/>
              </a:ext>
            </a:extLst>
          </p:cNvPr>
          <p:cNvSpPr/>
          <p:nvPr/>
        </p:nvSpPr>
        <p:spPr>
          <a:xfrm>
            <a:off x="4279657" y="3188952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5665313-9B82-457D-887A-2AFABAE81B95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3270357" y="2212833"/>
            <a:ext cx="1300849" cy="72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L 도형 70">
            <a:extLst>
              <a:ext uri="{FF2B5EF4-FFF2-40B4-BE49-F238E27FC236}">
                <a16:creationId xmlns:a16="http://schemas.microsoft.com/office/drawing/2014/main" id="{193D3D6F-2DD7-4CE5-B24E-5F749BB632E3}"/>
              </a:ext>
            </a:extLst>
          </p:cNvPr>
          <p:cNvSpPr/>
          <p:nvPr/>
        </p:nvSpPr>
        <p:spPr>
          <a:xfrm>
            <a:off x="4279657" y="2211088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5A6C05FC-BD53-4945-982D-334E27BCE67B}"/>
              </a:ext>
            </a:extLst>
          </p:cNvPr>
          <p:cNvSpPr/>
          <p:nvPr/>
        </p:nvSpPr>
        <p:spPr>
          <a:xfrm>
            <a:off x="4351657" y="1154651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C53124-3469-4A3D-8682-F17A243FAE6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3427690" y="4761950"/>
            <a:ext cx="1148005" cy="13014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2F50C10-EDBF-4C4E-9487-BEE294AD4C66}"/>
              </a:ext>
            </a:extLst>
          </p:cNvPr>
          <p:cNvCxnSpPr>
            <a:stCxn id="29" idx="6"/>
            <a:endCxn id="33" idx="6"/>
          </p:cNvCxnSpPr>
          <p:nvPr/>
        </p:nvCxnSpPr>
        <p:spPr>
          <a:xfrm flipH="1" flipV="1">
            <a:off x="1723201" y="3183452"/>
            <a:ext cx="1704489" cy="15784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844DF6D-95E5-4A06-BEED-19E4C1CF0423}"/>
              </a:ext>
            </a:extLst>
          </p:cNvPr>
          <p:cNvCxnSpPr>
            <a:cxnSpLocks/>
            <a:stCxn id="33" idx="6"/>
            <a:endCxn id="38" idx="6"/>
          </p:cNvCxnSpPr>
          <p:nvPr/>
        </p:nvCxnSpPr>
        <p:spPr>
          <a:xfrm flipV="1">
            <a:off x="1723201" y="2220033"/>
            <a:ext cx="2175932" cy="9634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257AE28-DDB4-47A6-B79C-7AEDEA68859A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3899133" y="1361535"/>
            <a:ext cx="672073" cy="8584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D1C1B4B-B901-472A-AC5B-8C9DB4B66BC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567657" y="1370651"/>
            <a:ext cx="1780776" cy="7661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FC79B8-F622-44FA-9860-09D8A27DC3E5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4571206" y="2130033"/>
            <a:ext cx="2408451" cy="67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L 도형 97">
            <a:extLst>
              <a:ext uri="{FF2B5EF4-FFF2-40B4-BE49-F238E27FC236}">
                <a16:creationId xmlns:a16="http://schemas.microsoft.com/office/drawing/2014/main" id="{826EA837-4E84-4E5D-B9C4-1E1448262CEC}"/>
              </a:ext>
            </a:extLst>
          </p:cNvPr>
          <p:cNvSpPr/>
          <p:nvPr/>
        </p:nvSpPr>
        <p:spPr>
          <a:xfrm rot="10800000">
            <a:off x="4584043" y="1830070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578CAAD-1CA0-480D-9D8B-783DEF2ED15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575165" y="3390842"/>
            <a:ext cx="96449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867CD9-7963-4528-954B-48587511A49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582696" y="4591054"/>
            <a:ext cx="1610493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L 도형 107">
            <a:extLst>
              <a:ext uri="{FF2B5EF4-FFF2-40B4-BE49-F238E27FC236}">
                <a16:creationId xmlns:a16="http://schemas.microsoft.com/office/drawing/2014/main" id="{153F8F2D-B3D1-44B8-8966-D61B46C29F07}"/>
              </a:ext>
            </a:extLst>
          </p:cNvPr>
          <p:cNvSpPr/>
          <p:nvPr/>
        </p:nvSpPr>
        <p:spPr>
          <a:xfrm rot="10800000">
            <a:off x="4578856" y="3101467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L 도형 108">
            <a:extLst>
              <a:ext uri="{FF2B5EF4-FFF2-40B4-BE49-F238E27FC236}">
                <a16:creationId xmlns:a16="http://schemas.microsoft.com/office/drawing/2014/main" id="{21EA4707-27E8-41BC-BC76-B806CE75AA97}"/>
              </a:ext>
            </a:extLst>
          </p:cNvPr>
          <p:cNvSpPr/>
          <p:nvPr/>
        </p:nvSpPr>
        <p:spPr>
          <a:xfrm rot="10800000">
            <a:off x="4602083" y="4299225"/>
            <a:ext cx="288000" cy="288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1E88B7-C328-4B3F-A4AA-BBAFAAFDFDD5}"/>
              </a:ext>
            </a:extLst>
          </p:cNvPr>
          <p:cNvCxnSpPr>
            <a:cxnSpLocks/>
            <a:stCxn id="43" idx="2"/>
            <a:endCxn id="48" idx="2"/>
          </p:cNvCxnSpPr>
          <p:nvPr/>
        </p:nvCxnSpPr>
        <p:spPr>
          <a:xfrm flipH="1">
            <a:off x="4908433" y="2136763"/>
            <a:ext cx="1440000" cy="12540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0E680F-2C33-42D2-A3B0-87C1BE7CF3A0}"/>
              </a:ext>
            </a:extLst>
          </p:cNvPr>
          <p:cNvCxnSpPr>
            <a:cxnSpLocks/>
            <a:stCxn id="48" idx="2"/>
            <a:endCxn id="53" idx="2"/>
          </p:cNvCxnSpPr>
          <p:nvPr/>
        </p:nvCxnSpPr>
        <p:spPr>
          <a:xfrm>
            <a:off x="4908433" y="3390842"/>
            <a:ext cx="653532" cy="12002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6F01A9D-6E9D-41DE-BF82-772CF0CA21FA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590351" y="4591054"/>
            <a:ext cx="971614" cy="14723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D3E8E7D-399A-417D-8AE1-CC051301B194}"/>
              </a:ext>
            </a:extLst>
          </p:cNvPr>
          <p:cNvSpPr txBox="1"/>
          <p:nvPr/>
        </p:nvSpPr>
        <p:spPr>
          <a:xfrm>
            <a:off x="4666710" y="5746310"/>
            <a:ext cx="89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 A</a:t>
            </a:r>
          </a:p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E673B6-9F0A-4067-B948-756BCB33044C}"/>
              </a:ext>
            </a:extLst>
          </p:cNvPr>
          <p:cNvSpPr txBox="1"/>
          <p:nvPr/>
        </p:nvSpPr>
        <p:spPr>
          <a:xfrm>
            <a:off x="4652842" y="814952"/>
            <a:ext cx="10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 B</a:t>
            </a:r>
          </a:p>
          <a:p>
            <a:r>
              <a:rPr lang="en-US" altLang="ko-KR" dirty="0"/>
              <a:t>(0,10^5)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91DA2-25A3-4080-B6E6-8AC42D31469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2672186" y="1660156"/>
            <a:ext cx="3799629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CA1E79-B64A-41FA-A729-B2F12DC3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Nodes Location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4CAAC9-DB8B-44CD-9FD1-4574C226B0A2}"/>
              </a:ext>
            </a:extLst>
          </p:cNvPr>
          <p:cNvCxnSpPr>
            <a:cxnSpLocks/>
          </p:cNvCxnSpPr>
          <p:nvPr/>
        </p:nvCxnSpPr>
        <p:spPr>
          <a:xfrm rot="10800000">
            <a:off x="4572001" y="1080000"/>
            <a:ext cx="0" cy="54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45C765-63AE-46F1-B3F3-8D466006EA79}"/>
              </a:ext>
            </a:extLst>
          </p:cNvPr>
          <p:cNvCxnSpPr/>
          <p:nvPr/>
        </p:nvCxnSpPr>
        <p:spPr>
          <a:xfrm>
            <a:off x="972000" y="6063450"/>
            <a:ext cx="72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523F4-E1D6-4E2D-A61C-D2A009D2CCCC}"/>
                  </a:ext>
                </a:extLst>
              </p:cNvPr>
              <p:cNvSpPr txBox="1"/>
              <p:nvPr/>
            </p:nvSpPr>
            <p:spPr>
              <a:xfrm>
                <a:off x="4321635" y="61347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523F4-E1D6-4E2D-A61C-D2A009D2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35" y="613477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40D109E9-6117-4ECB-A5B4-D14E57F944CB}"/>
              </a:ext>
            </a:extLst>
          </p:cNvPr>
          <p:cNvSpPr/>
          <p:nvPr/>
        </p:nvSpPr>
        <p:spPr>
          <a:xfrm>
            <a:off x="1535853" y="1660156"/>
            <a:ext cx="2272666" cy="4403270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Randomness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25FD8-9E0F-4538-A755-5D9C16CB80B5}"/>
              </a:ext>
            </a:extLst>
          </p:cNvPr>
          <p:cNvSpPr/>
          <p:nvPr/>
        </p:nvSpPr>
        <p:spPr>
          <a:xfrm>
            <a:off x="5335482" y="1660156"/>
            <a:ext cx="2272666" cy="4403270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Randomness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616432E-B6ED-4DAF-8433-07ACA2C0EF9B}"/>
              </a:ext>
            </a:extLst>
          </p:cNvPr>
          <p:cNvSpPr/>
          <p:nvPr/>
        </p:nvSpPr>
        <p:spPr>
          <a:xfrm>
            <a:off x="4360731" y="5853622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E161D17F-530A-47CD-A28F-BDA52EA0680B}"/>
              </a:ext>
            </a:extLst>
          </p:cNvPr>
          <p:cNvSpPr/>
          <p:nvPr/>
        </p:nvSpPr>
        <p:spPr>
          <a:xfrm>
            <a:off x="4361630" y="1444156"/>
            <a:ext cx="432000" cy="432000"/>
          </a:xfrm>
          <a:prstGeom prst="mathMultiply">
            <a:avLst>
              <a:gd name="adj1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A67CA-9182-4AC9-907D-0C641C95E904}"/>
                  </a:ext>
                </a:extLst>
              </p:cNvPr>
              <p:cNvSpPr txBox="1"/>
              <p:nvPr/>
            </p:nvSpPr>
            <p:spPr>
              <a:xfrm>
                <a:off x="4982942" y="6063426"/>
                <a:ext cx="80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(100,0)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A67CA-9182-4AC9-907D-0C641C95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42" y="6063426"/>
                <a:ext cx="806311" cy="276999"/>
              </a:xfrm>
              <a:prstGeom prst="rect">
                <a:avLst/>
              </a:prstGeom>
              <a:blipFill>
                <a:blip r:embed="rId3"/>
                <a:stretch>
                  <a:fillRect l="-9774" t="-4444" r="-977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D60818-D06D-4081-9667-D703A2241F0B}"/>
                  </a:ext>
                </a:extLst>
              </p:cNvPr>
              <p:cNvSpPr txBox="1"/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D60818-D06D-4081-9667-D703A2241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00" y="5924950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FBCF5-D286-43F2-BBE4-A3682CCE2B78}"/>
                  </a:ext>
                </a:extLst>
              </p:cNvPr>
              <p:cNvSpPr txBox="1"/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FBCF5-D286-43F2-BBE4-A3682CC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6" y="803002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37377-32C3-40F8-A725-3C233F90ADA4}"/>
                  </a:ext>
                </a:extLst>
              </p:cNvPr>
              <p:cNvSpPr txBox="1"/>
              <p:nvPr/>
            </p:nvSpPr>
            <p:spPr>
              <a:xfrm>
                <a:off x="7175478" y="6074404"/>
                <a:ext cx="934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(10^5,0)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37377-32C3-40F8-A725-3C233F90A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78" y="6074404"/>
                <a:ext cx="934551" cy="276999"/>
              </a:xfrm>
              <a:prstGeom prst="rect">
                <a:avLst/>
              </a:prstGeom>
              <a:blipFill>
                <a:blip r:embed="rId6"/>
                <a:stretch>
                  <a:fillRect l="-8497" t="-2174" r="-915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21C21D-27D7-4448-859F-EC2E48621FDD}"/>
                  </a:ext>
                </a:extLst>
              </p:cNvPr>
              <p:cNvSpPr txBox="1"/>
              <p:nvPr/>
            </p:nvSpPr>
            <p:spPr>
              <a:xfrm>
                <a:off x="4577630" y="1244682"/>
                <a:ext cx="934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10^5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21C21D-27D7-4448-859F-EC2E4862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30" y="1244682"/>
                <a:ext cx="934551" cy="276999"/>
              </a:xfrm>
              <a:prstGeom prst="rect">
                <a:avLst/>
              </a:prstGeom>
              <a:blipFill>
                <a:blip r:embed="rId7"/>
                <a:stretch>
                  <a:fillRect l="-8497" t="-2174" r="-915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50920-A51D-4405-92F2-9BAB458B18AA}"/>
                  </a:ext>
                </a:extLst>
              </p:cNvPr>
              <p:cNvSpPr txBox="1"/>
              <p:nvPr/>
            </p:nvSpPr>
            <p:spPr>
              <a:xfrm>
                <a:off x="3256074" y="6063425"/>
                <a:ext cx="9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(−100,0)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50920-A51D-4405-92F2-9BAB458B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74" y="6063425"/>
                <a:ext cx="979435" cy="276999"/>
              </a:xfrm>
              <a:prstGeom prst="rect">
                <a:avLst/>
              </a:prstGeom>
              <a:blipFill>
                <a:blip r:embed="rId8"/>
                <a:stretch>
                  <a:fillRect l="-8075" t="-4444" r="-807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3B921-DBC5-41D8-8798-70080AB35A0B}"/>
                  </a:ext>
                </a:extLst>
              </p:cNvPr>
              <p:cNvSpPr txBox="1"/>
              <p:nvPr/>
            </p:nvSpPr>
            <p:spPr>
              <a:xfrm>
                <a:off x="942028" y="6074404"/>
                <a:ext cx="1107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(−10^5,0)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3B921-DBC5-41D8-8798-70080AB3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8" y="6074404"/>
                <a:ext cx="1107676" cy="276999"/>
              </a:xfrm>
              <a:prstGeom prst="rect">
                <a:avLst/>
              </a:prstGeom>
              <a:blipFill>
                <a:blip r:embed="rId9"/>
                <a:stretch>
                  <a:fillRect l="-7182" t="-2174" r="-7735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00" r="7962"/>
          <a:stretch/>
        </p:blipFill>
        <p:spPr>
          <a:xfrm>
            <a:off x="446145" y="909161"/>
            <a:ext cx="8251710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8C67-8EC1-4EE7-AC6F-7C0A6C102679}"/>
              </a:ext>
            </a:extLst>
          </p:cNvPr>
          <p:cNvSpPr txBox="1"/>
          <p:nvPr/>
        </p:nvSpPr>
        <p:spPr>
          <a:xfrm>
            <a:off x="2908150" y="5604375"/>
            <a:ext cx="332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7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0" r="8859"/>
          <a:stretch/>
        </p:blipFill>
        <p:spPr>
          <a:xfrm>
            <a:off x="465608" y="909161"/>
            <a:ext cx="8212784" cy="5039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599E9-1B4F-413C-AAD6-A6460C38976D}"/>
              </a:ext>
            </a:extLst>
          </p:cNvPr>
          <p:cNvSpPr txBox="1"/>
          <p:nvPr/>
        </p:nvSpPr>
        <p:spPr>
          <a:xfrm>
            <a:off x="2322223" y="5604375"/>
            <a:ext cx="449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transmission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transmission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1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92FB-85A2-4C55-9BAD-34F2298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296CCE-5353-4ABE-A2E5-33C103194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684" r="8762"/>
          <a:stretch/>
        </p:blipFill>
        <p:spPr>
          <a:xfrm>
            <a:off x="470486" y="909161"/>
            <a:ext cx="8203028" cy="5039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92E4D-E472-424A-A1FE-E6BA620A2316}"/>
              </a:ext>
            </a:extLst>
          </p:cNvPr>
          <p:cNvSpPr txBox="1"/>
          <p:nvPr/>
        </p:nvSpPr>
        <p:spPr>
          <a:xfrm>
            <a:off x="2464266" y="5604377"/>
            <a:ext cx="437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propulsion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propulsion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0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 single antenna</a:t>
            </a:r>
          </a:p>
          <a:p>
            <a:pPr lvl="1"/>
            <a:r>
              <a:rPr lang="en-US" altLang="ko-KR" dirty="0"/>
              <a:t>UAV can </a:t>
            </a:r>
            <a:r>
              <a:rPr lang="en-US" altLang="ko-KR" dirty="0">
                <a:solidFill>
                  <a:srgbClr val="FF0000"/>
                </a:solidFill>
              </a:rPr>
              <a:t>only communicate small area at fixed position</a:t>
            </a:r>
          </a:p>
          <a:p>
            <a:pPr lvl="1"/>
            <a:r>
              <a:rPr lang="en-US" altLang="ko-KR" dirty="0"/>
              <a:t>UAV need to </a:t>
            </a:r>
            <a:r>
              <a:rPr lang="en-US" altLang="ko-KR" dirty="0">
                <a:solidFill>
                  <a:srgbClr val="FF0000"/>
                </a:solidFill>
              </a:rPr>
              <a:t>move long distance</a:t>
            </a:r>
            <a:r>
              <a:rPr lang="en-US" altLang="ko-KR" dirty="0"/>
              <a:t> for large coverage area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Communication distance is short </a:t>
            </a:r>
            <a:r>
              <a:rPr lang="en-US" altLang="ko-KR" dirty="0"/>
              <a:t>for coverage area</a:t>
            </a:r>
          </a:p>
          <a:p>
            <a:endParaRPr lang="en-US" altLang="ko-KR" dirty="0"/>
          </a:p>
          <a:p>
            <a:r>
              <a:rPr lang="en-US" altLang="ko-KR" dirty="0"/>
              <a:t>Tilting single antenna</a:t>
            </a:r>
          </a:p>
          <a:p>
            <a:pPr lvl="1"/>
            <a:r>
              <a:rPr lang="en-US" altLang="ko-KR" dirty="0"/>
              <a:t>UAV can </a:t>
            </a:r>
            <a:r>
              <a:rPr lang="en-US" altLang="ko-KR" dirty="0">
                <a:solidFill>
                  <a:srgbClr val="0000FF"/>
                </a:solidFill>
              </a:rPr>
              <a:t>communicate large area at fixed position</a:t>
            </a:r>
          </a:p>
          <a:p>
            <a:pPr lvl="1"/>
            <a:r>
              <a:rPr lang="en-US" altLang="ko-KR" dirty="0"/>
              <a:t>UAV </a:t>
            </a:r>
            <a:r>
              <a:rPr lang="en-US" altLang="ko-KR" dirty="0">
                <a:solidFill>
                  <a:srgbClr val="0000FF"/>
                </a:solidFill>
              </a:rPr>
              <a:t>move short distance </a:t>
            </a:r>
            <a:r>
              <a:rPr lang="en-US" altLang="ko-KR" dirty="0"/>
              <a:t>for large coverage area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Communication distance is long </a:t>
            </a:r>
            <a:r>
              <a:rPr lang="en-US" altLang="ko-KR" dirty="0"/>
              <a:t>for coverage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0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94B1C-CF82-4B91-A74F-DE7A1AC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Communication time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BC8EF0-3772-45EF-A35C-397AF3BB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57"/>
              </p:ext>
            </p:extLst>
          </p:nvPr>
        </p:nvGraphicFramePr>
        <p:xfrm>
          <a:off x="972000" y="1397000"/>
          <a:ext cx="720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2378238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00913678"/>
                    </a:ext>
                  </a:extLst>
                </a:gridCol>
              </a:tblGrid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Communication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tilting angle [degree]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466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67918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84785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51627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07833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71792"/>
                  </a:ext>
                </a:extLst>
              </a:tr>
              <a:tr h="46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51492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10791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69798"/>
                  </a:ext>
                </a:extLst>
              </a:tr>
              <a:tr h="463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0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7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F666-E8F7-42B9-8296-53B2003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Simulation Result Analysis of Communication time 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E10DE0-7952-43A1-A483-4A5867D2F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Optimal tilting angle is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dirty="0"/>
                  <a:t> [degree] when communication time less than 0.025 [s]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tilting angle is 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[degree] when communication time more than 0.115 [s]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When communication time between 0.025 [s] and 0.115 [s], optimal tilting angle need to calculate by simulation</a:t>
                </a:r>
              </a:p>
              <a:p>
                <a:pPr marL="11271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E10DE0-7952-43A1-A483-4A5867D2F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3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1097-4701-42C9-B9A2-DB10D302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Simulation Result Analysis of Communication time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CE0B8-CC3B-4F8C-A249-C7036A1A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energy is in inverse proportion to the tilting angle</a:t>
            </a:r>
          </a:p>
          <a:p>
            <a:endParaRPr lang="en-US" altLang="ko-KR" dirty="0"/>
          </a:p>
          <a:p>
            <a:r>
              <a:rPr lang="en-US" altLang="ko-KR" dirty="0"/>
              <a:t>Propulsion energy gradient independent of communication time</a:t>
            </a:r>
          </a:p>
          <a:p>
            <a:endParaRPr lang="en-US" altLang="ko-KR" dirty="0"/>
          </a:p>
          <a:p>
            <a:r>
              <a:rPr lang="en-US" altLang="ko-KR" dirty="0"/>
              <a:t>Transmission energy is in direct proportion to the tilting angle </a:t>
            </a:r>
          </a:p>
          <a:p>
            <a:endParaRPr lang="en-US" altLang="ko-KR" dirty="0"/>
          </a:p>
          <a:p>
            <a:r>
              <a:rPr lang="en-US" altLang="ko-KR" dirty="0"/>
              <a:t>Transmission energy gradient is in direct proportion to the communication  time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9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0E33-2801-4790-B5BE-8A4F656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BEA2A4-8F0C-4EFB-83E6-971D05F1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5" r="8684"/>
          <a:stretch/>
        </p:blipFill>
        <p:spPr>
          <a:xfrm>
            <a:off x="492263" y="909161"/>
            <a:ext cx="8159474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FB9C2-3521-47C2-A054-5A3F066A7018}"/>
              </a:ext>
            </a:extLst>
          </p:cNvPr>
          <p:cNvSpPr txBox="1"/>
          <p:nvPr/>
        </p:nvSpPr>
        <p:spPr>
          <a:xfrm>
            <a:off x="2908150" y="5604375"/>
            <a:ext cx="332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64598-AEE2-4FEE-B812-31A1C949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0B5281-64F9-4A2A-A885-97F7E128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39" r="8793"/>
          <a:stretch/>
        </p:blipFill>
        <p:spPr>
          <a:xfrm>
            <a:off x="459724" y="909161"/>
            <a:ext cx="8224553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E29AD-01A6-4552-8C01-233829281952}"/>
              </a:ext>
            </a:extLst>
          </p:cNvPr>
          <p:cNvSpPr txBox="1"/>
          <p:nvPr/>
        </p:nvSpPr>
        <p:spPr>
          <a:xfrm>
            <a:off x="2322223" y="5604375"/>
            <a:ext cx="449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transmission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transmission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93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89B92-2476-48EC-A973-CA04AB4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554C5D-6DCA-4BC9-A373-1C46FFE5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62" r="8684"/>
          <a:stretch/>
        </p:blipFill>
        <p:spPr>
          <a:xfrm>
            <a:off x="470486" y="909161"/>
            <a:ext cx="8203028" cy="503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B44EF-A88D-4E1A-8F95-02CF8B902AB8}"/>
              </a:ext>
            </a:extLst>
          </p:cNvPr>
          <p:cNvSpPr txBox="1"/>
          <p:nvPr/>
        </p:nvSpPr>
        <p:spPr>
          <a:xfrm>
            <a:off x="2464266" y="5604377"/>
            <a:ext cx="437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Tilting angle – Total propulsion energy graph</a:t>
            </a:r>
          </a:p>
          <a:p>
            <a:r>
              <a:rPr lang="en-US" altLang="ko-KR" dirty="0"/>
              <a:t>x-axis: tilting angle[degree]</a:t>
            </a:r>
          </a:p>
          <a:p>
            <a:r>
              <a:rPr lang="en-US" altLang="ko-KR" dirty="0"/>
              <a:t>y-axis: Total propulsion energy 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2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E051C-7B74-4BAB-B8BE-B1E6826B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 of Node Amount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5FC0B-1136-4CE5-8438-2DB66993B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289214"/>
              </p:ext>
            </p:extLst>
          </p:nvPr>
        </p:nvGraphicFramePr>
        <p:xfrm>
          <a:off x="972000" y="1089000"/>
          <a:ext cx="720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9021716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973482239"/>
                    </a:ext>
                  </a:extLst>
                </a:gridCol>
              </a:tblGrid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 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tilting angle [degree]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12582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37065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25364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63348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49008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79430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9233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49660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7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9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2B7F-8EB3-4B48-A141-D997720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Simulation Result Analysis of Node Amount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0C486-641F-4289-A37D-1E2EE570C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tilting angle is 30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dirty="0"/>
                  <a:t> [degree] when node amount less than 60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tilting angle is 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[degree] when node amount more than 260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When node amount between 60 and 260, optimal tilting angle need to calculate by simulation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0C486-641F-4289-A37D-1E2EE570C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81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2B7F-8EB3-4B48-A141-D997720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Simulation Result Analysis of Node Amount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0C486-641F-4289-A37D-1E2EE570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Propulsion energy is in inverse proportion to the tilting angle</a:t>
            </a:r>
          </a:p>
          <a:p>
            <a:endParaRPr lang="en-US" altLang="ko-KR" dirty="0"/>
          </a:p>
          <a:p>
            <a:r>
              <a:rPr lang="en-US" altLang="ko-KR" dirty="0"/>
              <a:t>Propulsion energy gradient is decrease when node amount increase</a:t>
            </a:r>
          </a:p>
          <a:p>
            <a:endParaRPr lang="en-US" altLang="ko-KR" dirty="0"/>
          </a:p>
          <a:p>
            <a:r>
              <a:rPr lang="en-US" altLang="ko-KR" dirty="0"/>
              <a:t>Transmission energy is in direct proportion to the tilting angle </a:t>
            </a:r>
          </a:p>
          <a:p>
            <a:endParaRPr lang="en-US" altLang="ko-KR" dirty="0"/>
          </a:p>
          <a:p>
            <a:r>
              <a:rPr lang="en-US" altLang="ko-KR" dirty="0"/>
              <a:t>Transmission energy gradient is in direct proportion to the node amount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505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B225-BE97-4015-B5DF-6FFA1056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weakness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0159-4212-47DF-A01A-D79C16F7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Trajectory algorithm is not the shortest distance trajectory</a:t>
            </a:r>
          </a:p>
          <a:p>
            <a:pPr lvl="1"/>
            <a:r>
              <a:rPr lang="en-US" altLang="ko-KR" dirty="0"/>
              <a:t>Increase impact of propulsion energy on total energy</a:t>
            </a:r>
          </a:p>
          <a:p>
            <a:endParaRPr lang="en-US" altLang="ko-KR" dirty="0"/>
          </a:p>
          <a:p>
            <a:r>
              <a:rPr lang="en-US" altLang="ko-KR" dirty="0"/>
              <a:t>Only communicate at maximum possible communicate distance</a:t>
            </a:r>
          </a:p>
          <a:p>
            <a:pPr lvl="1"/>
            <a:r>
              <a:rPr lang="en-US" altLang="ko-KR" dirty="0"/>
              <a:t>Impact on trajectory and transmission power</a:t>
            </a:r>
          </a:p>
          <a:p>
            <a:endParaRPr lang="en-US" altLang="ko-KR" dirty="0"/>
          </a:p>
          <a:p>
            <a:r>
              <a:rPr lang="en-US" altLang="ko-KR" dirty="0"/>
              <a:t>UAV only communicate when hovering</a:t>
            </a:r>
          </a:p>
          <a:p>
            <a:pPr lvl="1"/>
            <a:r>
              <a:rPr lang="en-US" altLang="ko-KR" dirty="0"/>
              <a:t>Impact on propulsion energy because of acceleration</a:t>
            </a:r>
          </a:p>
        </p:txBody>
      </p:sp>
    </p:spTree>
    <p:extLst>
      <p:ext uri="{BB962C8B-B14F-4D97-AF65-F5344CB8AC3E}">
        <p14:creationId xmlns:p14="http://schemas.microsoft.com/office/powerpoint/2010/main" val="32407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643376-341D-4177-BBD0-C9E0E460B79E}"/>
              </a:ext>
            </a:extLst>
          </p:cNvPr>
          <p:cNvGrpSpPr/>
          <p:nvPr/>
        </p:nvGrpSpPr>
        <p:grpSpPr>
          <a:xfrm>
            <a:off x="4394621" y="2097564"/>
            <a:ext cx="353167" cy="772021"/>
            <a:chOff x="3353534" y="3172170"/>
            <a:chExt cx="353167" cy="7720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9CFEA56-115A-4CC6-A1C5-33C1B2150CE3}"/>
                </a:ext>
              </a:extLst>
            </p:cNvPr>
            <p:cNvSpPr/>
            <p:nvPr/>
          </p:nvSpPr>
          <p:spPr>
            <a:xfrm>
              <a:off x="3497736" y="3172170"/>
              <a:ext cx="64762" cy="7720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DCF78B-2A05-4A47-A3C2-B6D2C8765E85}"/>
                </a:ext>
              </a:extLst>
            </p:cNvPr>
            <p:cNvSpPr/>
            <p:nvPr/>
          </p:nvSpPr>
          <p:spPr>
            <a:xfrm rot="20164137">
              <a:off x="3631439" y="3239790"/>
              <a:ext cx="75262" cy="6367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DFCC9F8-850F-4A6A-B3B5-F781267351B7}"/>
                </a:ext>
              </a:extLst>
            </p:cNvPr>
            <p:cNvSpPr/>
            <p:nvPr/>
          </p:nvSpPr>
          <p:spPr>
            <a:xfrm rot="1435863" flipH="1">
              <a:off x="3353534" y="3239790"/>
              <a:ext cx="75262" cy="6367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0F9CD5-88B9-4251-8ED6-C4DE1C08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68B8A48-AD01-40D9-93B6-E6B41ABBFAAF}"/>
              </a:ext>
            </a:extLst>
          </p:cNvPr>
          <p:cNvSpPr/>
          <p:nvPr/>
        </p:nvSpPr>
        <p:spPr>
          <a:xfrm>
            <a:off x="3554712" y="1651247"/>
            <a:ext cx="2032987" cy="4483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F47BC-691D-4E0E-95A7-54FF3FA751D2}"/>
              </a:ext>
            </a:extLst>
          </p:cNvPr>
          <p:cNvSpPr/>
          <p:nvPr/>
        </p:nvSpPr>
        <p:spPr>
          <a:xfrm>
            <a:off x="5587699" y="1859872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C08FEC-10C6-403B-B9E1-715179E9C464}"/>
              </a:ext>
            </a:extLst>
          </p:cNvPr>
          <p:cNvGrpSpPr/>
          <p:nvPr/>
        </p:nvGrpSpPr>
        <p:grpSpPr>
          <a:xfrm>
            <a:off x="5613422" y="1200705"/>
            <a:ext cx="1567704" cy="1089733"/>
            <a:chOff x="5567326" y="1227338"/>
            <a:chExt cx="1567704" cy="10897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92092C-F33E-414E-9951-59D9E062E7E6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B6C5FCB-DA1B-4458-81B9-D3286B1F7809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6DA1F8AC-985C-4CAC-B275-01C87C3D623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6187F-660B-47FC-B132-58541B520485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47EF4-7379-4EC2-829C-218AA64A5EEA}"/>
              </a:ext>
            </a:extLst>
          </p:cNvPr>
          <p:cNvSpPr/>
          <p:nvPr/>
        </p:nvSpPr>
        <p:spPr>
          <a:xfrm>
            <a:off x="2854286" y="1857867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43525-6788-4EB4-B1B1-38839AA126BB}"/>
              </a:ext>
            </a:extLst>
          </p:cNvPr>
          <p:cNvGrpSpPr/>
          <p:nvPr/>
        </p:nvGrpSpPr>
        <p:grpSpPr>
          <a:xfrm>
            <a:off x="1987008" y="1200705"/>
            <a:ext cx="1567704" cy="1089733"/>
            <a:chOff x="5567326" y="1227338"/>
            <a:chExt cx="1567704" cy="10897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58ACE0-0908-449B-9BCC-F31DBEE453C1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BA33D59C-ECF0-4DAE-B544-4F6925E9A250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잘린 대각선 방향 모서리 24">
              <a:extLst>
                <a:ext uri="{FF2B5EF4-FFF2-40B4-BE49-F238E27FC236}">
                  <a16:creationId xmlns:a16="http://schemas.microsoft.com/office/drawing/2014/main" id="{FAFA6CE4-D886-427F-B5A8-AE79EB8D90E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1EEEDC-859E-4061-BB78-770D64245999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00651C-CB2E-4D66-93FB-8D42A3E9A7FD}"/>
              </a:ext>
            </a:extLst>
          </p:cNvPr>
          <p:cNvCxnSpPr>
            <a:cxnSpLocks/>
          </p:cNvCxnSpPr>
          <p:nvPr/>
        </p:nvCxnSpPr>
        <p:spPr>
          <a:xfrm rot="1440000" flipH="1">
            <a:off x="3785501" y="2660683"/>
            <a:ext cx="0" cy="2376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37C3B7-6A79-449E-A45F-E93FF1154F2E}"/>
              </a:ext>
            </a:extLst>
          </p:cNvPr>
          <p:cNvCxnSpPr>
            <a:cxnSpLocks/>
          </p:cNvCxnSpPr>
          <p:nvPr/>
        </p:nvCxnSpPr>
        <p:spPr>
          <a:xfrm rot="20160000">
            <a:off x="5349121" y="2660684"/>
            <a:ext cx="0" cy="2376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BA45A9B0-6DCC-4675-A725-849C5E29CE96}"/>
              </a:ext>
            </a:extLst>
          </p:cNvPr>
          <p:cNvSpPr/>
          <p:nvPr/>
        </p:nvSpPr>
        <p:spPr>
          <a:xfrm>
            <a:off x="4012457" y="3315902"/>
            <a:ext cx="1109709" cy="317151"/>
          </a:xfrm>
          <a:custGeom>
            <a:avLst/>
            <a:gdLst>
              <a:gd name="connsiteX0" fmla="*/ 0 w 1136342"/>
              <a:gd name="connsiteY0" fmla="*/ 0 h 1651264"/>
              <a:gd name="connsiteX1" fmla="*/ 612560 w 1136342"/>
              <a:gd name="connsiteY1" fmla="*/ 1651246 h 1651264"/>
              <a:gd name="connsiteX2" fmla="*/ 1136342 w 1136342"/>
              <a:gd name="connsiteY2" fmla="*/ 35510 h 16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342" h="1651264">
                <a:moveTo>
                  <a:pt x="0" y="0"/>
                </a:moveTo>
                <a:cubicBezTo>
                  <a:pt x="211585" y="822664"/>
                  <a:pt x="423170" y="1645328"/>
                  <a:pt x="612560" y="1651246"/>
                </a:cubicBezTo>
                <a:cubicBezTo>
                  <a:pt x="801950" y="1657164"/>
                  <a:pt x="1020932" y="248574"/>
                  <a:pt x="1136342" y="3551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0E75A02-CA5C-4FBD-85F6-D13C60850572}"/>
                  </a:ext>
                </a:extLst>
              </p:cNvPr>
              <p:cNvSpPr/>
              <p:nvPr/>
            </p:nvSpPr>
            <p:spPr>
              <a:xfrm>
                <a:off x="4408730" y="3664017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0E75A02-CA5C-4FBD-85F6-D13C60850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0" y="3664017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2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FA83B-3FD3-4FA9-A31C-6D81E3E9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5E574-D50E-4DE5-B7AE-C9B3F5D9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with the shortest distance trajectory algorithm</a:t>
            </a:r>
          </a:p>
          <a:p>
            <a:endParaRPr lang="en-US" altLang="ko-KR" dirty="0"/>
          </a:p>
          <a:p>
            <a:r>
              <a:rPr lang="en-US" altLang="ko-KR" dirty="0"/>
              <a:t>Trajectory optimizing problem with antenna tilting</a:t>
            </a:r>
          </a:p>
          <a:p>
            <a:endParaRPr lang="en-US" altLang="ko-KR" dirty="0"/>
          </a:p>
          <a:p>
            <a:r>
              <a:rPr lang="en-US" altLang="ko-KR" dirty="0"/>
              <a:t>Simulation with UAV communicate with node when UAV is moving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7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A40AA6C-15A7-4151-A7CD-C10C09802A99}"/>
              </a:ext>
            </a:extLst>
          </p:cNvPr>
          <p:cNvGrpSpPr/>
          <p:nvPr/>
        </p:nvGrpSpPr>
        <p:grpSpPr>
          <a:xfrm rot="2400000">
            <a:off x="3485208" y="1889582"/>
            <a:ext cx="1109709" cy="1794682"/>
            <a:chOff x="4012457" y="2097564"/>
            <a:chExt cx="1109709" cy="17946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3643376-341D-4177-BBD0-C9E0E460B79E}"/>
                </a:ext>
              </a:extLst>
            </p:cNvPr>
            <p:cNvGrpSpPr/>
            <p:nvPr/>
          </p:nvGrpSpPr>
          <p:grpSpPr>
            <a:xfrm>
              <a:off x="4394621" y="2097564"/>
              <a:ext cx="353167" cy="772021"/>
              <a:chOff x="3353534" y="3172170"/>
              <a:chExt cx="353167" cy="77202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9CFEA56-115A-4CC6-A1C5-33C1B2150CE3}"/>
                  </a:ext>
                </a:extLst>
              </p:cNvPr>
              <p:cNvSpPr/>
              <p:nvPr/>
            </p:nvSpPr>
            <p:spPr>
              <a:xfrm>
                <a:off x="3497736" y="3172170"/>
                <a:ext cx="64762" cy="7720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CF78B-2A05-4A47-A3C2-B6D2C8765E85}"/>
                  </a:ext>
                </a:extLst>
              </p:cNvPr>
              <p:cNvSpPr/>
              <p:nvPr/>
            </p:nvSpPr>
            <p:spPr>
              <a:xfrm rot="20164137">
                <a:off x="3631439" y="3239790"/>
                <a:ext cx="75262" cy="6367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DFCC9F8-850F-4A6A-B3B5-F781267351B7}"/>
                  </a:ext>
                </a:extLst>
              </p:cNvPr>
              <p:cNvSpPr/>
              <p:nvPr/>
            </p:nvSpPr>
            <p:spPr>
              <a:xfrm rot="1435863" flipH="1">
                <a:off x="3353534" y="3239790"/>
                <a:ext cx="75262" cy="6367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00651C-CB2E-4D66-93FB-8D42A3E9A7FD}"/>
                </a:ext>
              </a:extLst>
            </p:cNvPr>
            <p:cNvCxnSpPr>
              <a:cxnSpLocks/>
            </p:cNvCxnSpPr>
            <p:nvPr/>
          </p:nvCxnSpPr>
          <p:spPr>
            <a:xfrm rot="1440000" flipH="1">
              <a:off x="4056371" y="2718264"/>
              <a:ext cx="0" cy="104400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C37C3B7-6A79-449E-A45F-E93FF1154F2E}"/>
                </a:ext>
              </a:extLst>
            </p:cNvPr>
            <p:cNvCxnSpPr>
              <a:cxnSpLocks/>
            </p:cNvCxnSpPr>
            <p:nvPr/>
          </p:nvCxnSpPr>
          <p:spPr>
            <a:xfrm rot="20160000">
              <a:off x="5056244" y="2722932"/>
              <a:ext cx="0" cy="93600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A45A9B0-6DCC-4675-A725-849C5E29CE96}"/>
                </a:ext>
              </a:extLst>
            </p:cNvPr>
            <p:cNvSpPr/>
            <p:nvPr/>
          </p:nvSpPr>
          <p:spPr>
            <a:xfrm>
              <a:off x="4012457" y="3315902"/>
              <a:ext cx="1109709" cy="317151"/>
            </a:xfrm>
            <a:custGeom>
              <a:avLst/>
              <a:gdLst>
                <a:gd name="connsiteX0" fmla="*/ 0 w 1136342"/>
                <a:gd name="connsiteY0" fmla="*/ 0 h 1651264"/>
                <a:gd name="connsiteX1" fmla="*/ 612560 w 1136342"/>
                <a:gd name="connsiteY1" fmla="*/ 1651246 h 1651264"/>
                <a:gd name="connsiteX2" fmla="*/ 1136342 w 1136342"/>
                <a:gd name="connsiteY2" fmla="*/ 35510 h 165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342" h="1651264">
                  <a:moveTo>
                    <a:pt x="0" y="0"/>
                  </a:moveTo>
                  <a:cubicBezTo>
                    <a:pt x="211585" y="822664"/>
                    <a:pt x="423170" y="1645328"/>
                    <a:pt x="612560" y="1651246"/>
                  </a:cubicBezTo>
                  <a:cubicBezTo>
                    <a:pt x="801950" y="1657164"/>
                    <a:pt x="1020932" y="248574"/>
                    <a:pt x="1136342" y="35510"/>
                  </a:cubicBezTo>
                </a:path>
              </a:pathLst>
            </a:cu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0E75A02-CA5C-4FBD-85F6-D13C60850572}"/>
                    </a:ext>
                  </a:extLst>
                </p:cNvPr>
                <p:cNvSpPr/>
                <p:nvPr/>
              </p:nvSpPr>
              <p:spPr>
                <a:xfrm>
                  <a:off x="4084535" y="3517742"/>
                  <a:ext cx="400720" cy="3745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0E75A02-CA5C-4FBD-85F6-D13C60850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35" y="3517742"/>
                  <a:ext cx="400720" cy="3745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0F9CD5-88B9-4251-8ED6-C4DE1C08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68B8A48-AD01-40D9-93B6-E6B41ABBFAAF}"/>
              </a:ext>
            </a:extLst>
          </p:cNvPr>
          <p:cNvSpPr/>
          <p:nvPr/>
        </p:nvSpPr>
        <p:spPr>
          <a:xfrm>
            <a:off x="3554712" y="1651247"/>
            <a:ext cx="2032987" cy="4483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F47BC-691D-4E0E-95A7-54FF3FA751D2}"/>
              </a:ext>
            </a:extLst>
          </p:cNvPr>
          <p:cNvSpPr/>
          <p:nvPr/>
        </p:nvSpPr>
        <p:spPr>
          <a:xfrm>
            <a:off x="5587699" y="1859872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C08FEC-10C6-403B-B9E1-715179E9C464}"/>
              </a:ext>
            </a:extLst>
          </p:cNvPr>
          <p:cNvGrpSpPr/>
          <p:nvPr/>
        </p:nvGrpSpPr>
        <p:grpSpPr>
          <a:xfrm>
            <a:off x="5613422" y="1200705"/>
            <a:ext cx="1567704" cy="1089733"/>
            <a:chOff x="5567326" y="1227338"/>
            <a:chExt cx="1567704" cy="10897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92092C-F33E-414E-9951-59D9E062E7E6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B6C5FCB-DA1B-4458-81B9-D3286B1F7809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6DA1F8AC-985C-4CAC-B275-01C87C3D623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6187F-660B-47FC-B132-58541B520485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47EF4-7379-4EC2-829C-218AA64A5EEA}"/>
              </a:ext>
            </a:extLst>
          </p:cNvPr>
          <p:cNvSpPr/>
          <p:nvPr/>
        </p:nvSpPr>
        <p:spPr>
          <a:xfrm>
            <a:off x="2854286" y="1857867"/>
            <a:ext cx="674703" cy="239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43525-6788-4EB4-B1B1-38839AA126BB}"/>
              </a:ext>
            </a:extLst>
          </p:cNvPr>
          <p:cNvGrpSpPr/>
          <p:nvPr/>
        </p:nvGrpSpPr>
        <p:grpSpPr>
          <a:xfrm>
            <a:off x="1987008" y="1200705"/>
            <a:ext cx="1567704" cy="1089733"/>
            <a:chOff x="5567326" y="1227338"/>
            <a:chExt cx="1567704" cy="10897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58ACE0-0908-449B-9BCC-F31DBEE453C1}"/>
                </a:ext>
              </a:extLst>
            </p:cNvPr>
            <p:cNvSpPr/>
            <p:nvPr/>
          </p:nvSpPr>
          <p:spPr>
            <a:xfrm rot="5400000">
              <a:off x="6013827" y="1859871"/>
              <a:ext cx="674703" cy="2396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BA33D59C-ECF0-4DAE-B544-4F6925E9A250}"/>
                </a:ext>
              </a:extLst>
            </p:cNvPr>
            <p:cNvSpPr/>
            <p:nvPr/>
          </p:nvSpPr>
          <p:spPr>
            <a:xfrm>
              <a:off x="6231330" y="1227338"/>
              <a:ext cx="239697" cy="1775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잘린 대각선 방향 모서리 24">
              <a:extLst>
                <a:ext uri="{FF2B5EF4-FFF2-40B4-BE49-F238E27FC236}">
                  <a16:creationId xmlns:a16="http://schemas.microsoft.com/office/drawing/2014/main" id="{FAFA6CE4-D886-427F-B5A8-AE79EB8D90EC}"/>
                </a:ext>
              </a:extLst>
            </p:cNvPr>
            <p:cNvSpPr/>
            <p:nvPr/>
          </p:nvSpPr>
          <p:spPr>
            <a:xfrm>
              <a:off x="5567326" y="1477129"/>
              <a:ext cx="1567704" cy="10853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1EEEDC-859E-4061-BB78-770D64245999}"/>
                </a:ext>
              </a:extLst>
            </p:cNvPr>
            <p:cNvSpPr/>
            <p:nvPr/>
          </p:nvSpPr>
          <p:spPr>
            <a:xfrm>
              <a:off x="6311229" y="1420426"/>
              <a:ext cx="79899" cy="2219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2AD57A-9299-427B-B269-469A43D0B289}"/>
              </a:ext>
            </a:extLst>
          </p:cNvPr>
          <p:cNvCxnSpPr>
            <a:cxnSpLocks/>
          </p:cNvCxnSpPr>
          <p:nvPr/>
        </p:nvCxnSpPr>
        <p:spPr>
          <a:xfrm rot="2400000">
            <a:off x="3490660" y="2464507"/>
            <a:ext cx="0" cy="19440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B66AFC-5B88-469F-84FD-EDD1094A8ED8}"/>
              </a:ext>
            </a:extLst>
          </p:cNvPr>
          <p:cNvCxnSpPr>
            <a:cxnSpLocks/>
          </p:cNvCxnSpPr>
          <p:nvPr/>
        </p:nvCxnSpPr>
        <p:spPr>
          <a:xfrm>
            <a:off x="4644634" y="2101377"/>
            <a:ext cx="0" cy="270144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9FEF7D3-950C-4C69-BC47-D5789BEE83A1}"/>
              </a:ext>
            </a:extLst>
          </p:cNvPr>
          <p:cNvSpPr/>
          <p:nvPr/>
        </p:nvSpPr>
        <p:spPr>
          <a:xfrm>
            <a:off x="3401760" y="3570142"/>
            <a:ext cx="1242874" cy="720558"/>
          </a:xfrm>
          <a:custGeom>
            <a:avLst/>
            <a:gdLst>
              <a:gd name="connsiteX0" fmla="*/ 0 w 1242874"/>
              <a:gd name="connsiteY0" fmla="*/ 0 h 720558"/>
              <a:gd name="connsiteX1" fmla="*/ 461639 w 1242874"/>
              <a:gd name="connsiteY1" fmla="*/ 621437 h 720558"/>
              <a:gd name="connsiteX2" fmla="*/ 1242874 w 1242874"/>
              <a:gd name="connsiteY2" fmla="*/ 701336 h 7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874" h="720558">
                <a:moveTo>
                  <a:pt x="0" y="0"/>
                </a:moveTo>
                <a:cubicBezTo>
                  <a:pt x="127246" y="252274"/>
                  <a:pt x="254493" y="504548"/>
                  <a:pt x="461639" y="621437"/>
                </a:cubicBezTo>
                <a:cubicBezTo>
                  <a:pt x="668785" y="738326"/>
                  <a:pt x="1022412" y="732408"/>
                  <a:pt x="1242874" y="701336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47DDB3-1AD9-4769-9351-32C820C80AC8}"/>
                  </a:ext>
                </a:extLst>
              </p:cNvPr>
              <p:cNvSpPr/>
              <p:nvPr/>
            </p:nvSpPr>
            <p:spPr>
              <a:xfrm>
                <a:off x="3736906" y="4226773"/>
                <a:ext cx="512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47DDB3-1AD9-4769-9351-32C820C80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06" y="4226773"/>
                <a:ext cx="5125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20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C9FFA-3D86-4372-A463-B26AC587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80A58-840D-406D-A19A-8157E3F12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dirty="0"/>
                  <a:t>Time variable</a:t>
                </a:r>
              </a:p>
              <a:p>
                <a:pPr lvl="1" latinLnBrk="1"/>
                <a:r>
                  <a:rPr lang="en-US" altLang="ko-KR" dirty="0"/>
                  <a:t>Time slot 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 2, ⋯,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Time 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dirty="0"/>
                  <a:t> [s]</a:t>
                </a:r>
              </a:p>
              <a:p>
                <a:pPr latinLnBrk="1"/>
                <a:endParaRPr lang="en-US" altLang="ko-KR" dirty="0"/>
              </a:p>
              <a:p>
                <a:pPr latinLnBrk="1"/>
                <a:r>
                  <a:rPr lang="en-US" altLang="ko-KR" dirty="0"/>
                  <a:t>Ground sensor node parameters</a:t>
                </a:r>
              </a:p>
              <a:p>
                <a:pPr lvl="1" latinLnBrk="1"/>
                <a:r>
                  <a:rPr lang="en-US" altLang="ko-KR" dirty="0"/>
                  <a:t>Ground sensor nodes (mobile users) [SNs],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 2, ⋯,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Node k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atinLnBrk="1"/>
                <a:endParaRPr lang="ko-KR" altLang="ko-KR" dirty="0"/>
              </a:p>
              <a:p>
                <a:r>
                  <a:rPr lang="en-US" altLang="ko-KR" dirty="0"/>
                  <a:t>Trajectory objective</a:t>
                </a:r>
              </a:p>
              <a:p>
                <a:pPr lvl="1"/>
                <a:r>
                  <a:rPr lang="en-US" altLang="ko-KR" dirty="0"/>
                  <a:t>point A (start point) to point B (end point)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80A58-840D-406D-A19A-8157E3F12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3E5C-58A2-4876-8DB5-4B44DFF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062E4D-DBC5-445E-83BC-37F4A4091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UAV parameters</a:t>
                </a:r>
              </a:p>
              <a:p>
                <a:pPr lvl="1" latinLnBrk="1"/>
                <a:r>
                  <a:rPr lang="en-US" altLang="ko-KR" dirty="0"/>
                  <a:t>UAV height is fixed at H [m]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position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]= 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velocity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 latinLnBrk="1"/>
                <a:r>
                  <a:rPr lang="en-US" altLang="ko-KR" dirty="0"/>
                  <a:t>UAV velocity limitation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acceleration at 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 latinLnBrk="1"/>
                <a:r>
                  <a:rPr lang="en-US" altLang="ko-KR" dirty="0"/>
                  <a:t>UAV acceleration limitation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tilt angle at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[radian]</a:t>
                </a:r>
              </a:p>
              <a:p>
                <a:pPr lvl="1" latinLnBrk="1"/>
                <a:r>
                  <a:rPr lang="en-US" altLang="ko-KR" dirty="0"/>
                  <a:t>UAV antenna tilt limitation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beam width of the main lobe: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[radian]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gain in main lobe: 1</a:t>
                </a:r>
                <a:endParaRPr lang="ko-KR" altLang="ko-KR" dirty="0"/>
              </a:p>
              <a:p>
                <a:pPr lvl="1" latinLnBrk="1"/>
                <a:r>
                  <a:rPr lang="en-US" altLang="ko-KR" dirty="0"/>
                  <a:t>UAV antenna gain in side lobe: 0</a:t>
                </a:r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062E4D-DBC5-445E-83BC-37F4A4091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4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825C-D37B-4516-91CD-1B411B1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B541C-8678-493A-824D-F6A60AF03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/>
                  <a:t>Path loss model</a:t>
                </a:r>
              </a:p>
              <a:p>
                <a:pPr lvl="1"/>
                <a:r>
                  <a:rPr lang="en-US" altLang="ko-KR" dirty="0"/>
                  <a:t>Channel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reference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channel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gain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ko-KR"/>
                      <m:t>=</m:t>
                    </m:r>
                    <m:rad>
                      <m:radPr>
                        <m:deg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Data rate at node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3B541C-8678-493A-824D-F6A60AF03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2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E6E3-23DF-4F9B-A905-7A9C1F6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80287E-3116-4B13-B633-3609701B4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Transmission power consumption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All nodes communicate one time slot with UAV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Propulsion power consumption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air density,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drag coefficient)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Tilting energy consumption is constant and negligible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func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80287E-3116-4B13-B633-3609701B4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2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AF61-1278-4806-BF81-5F273AE1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AB1E7-CEC8-4F5F-A878-8C1567EC8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Constraint condition</a:t>
                </a:r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]∈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≤1,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≤1,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/>
                      <m:t>point</m:t>
                    </m:r>
                    <m:r>
                      <m:rPr>
                        <m:nor/>
                      </m:rPr>
                      <a:rPr lang="en-US" altLang="ko-KR" sz="2200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A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(8)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=0(9)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(11)</m:t>
                    </m:r>
                  </m:oMath>
                </a14:m>
                <a:endParaRPr lang="ko-KR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4AB1E7-CEC8-4F5F-A878-8C1567EC8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527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67811</TotalTime>
  <Words>1419</Words>
  <Application>Microsoft Office PowerPoint</Application>
  <PresentationFormat>화면 슬라이드 쇼(4:3)</PresentationFormat>
  <Paragraphs>279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Lucida Grande</vt:lpstr>
      <vt:lpstr>Arial</vt:lpstr>
      <vt:lpstr>Calibri</vt:lpstr>
      <vt:lpstr>Cambria Math</vt:lpstr>
      <vt:lpstr>wgroup-release-04-2011-12-14</vt:lpstr>
      <vt:lpstr>Optimizing UAV Energy Consumption: Using Antenna Tilting</vt:lpstr>
      <vt:lpstr>Motivation</vt:lpstr>
      <vt:lpstr>System Model</vt:lpstr>
      <vt:lpstr>System Model</vt:lpstr>
      <vt:lpstr>System Model</vt:lpstr>
      <vt:lpstr>System Model</vt:lpstr>
      <vt:lpstr>System Model</vt:lpstr>
      <vt:lpstr>Problem Formulate</vt:lpstr>
      <vt:lpstr>Problem Formulate</vt:lpstr>
      <vt:lpstr>Convex Optimization</vt:lpstr>
      <vt:lpstr>Convex Optimization</vt:lpstr>
      <vt:lpstr>Simulation Setup</vt:lpstr>
      <vt:lpstr>Simulation Setup</vt:lpstr>
      <vt:lpstr>Simulation Setup</vt:lpstr>
      <vt:lpstr>Simulation Trajectory Algorithm</vt:lpstr>
      <vt:lpstr>Simulation Nodes Location</vt:lpstr>
      <vt:lpstr>Simulation Result of Communication time</vt:lpstr>
      <vt:lpstr>Simulation Result of Communication time</vt:lpstr>
      <vt:lpstr>Simulation Result of Communication time</vt:lpstr>
      <vt:lpstr>Simulation Result of Communication time</vt:lpstr>
      <vt:lpstr>Simulation Result Analysis of Communication time </vt:lpstr>
      <vt:lpstr>Simulation Result Analysis of Communication time </vt:lpstr>
      <vt:lpstr>Simulation Result of Node Amount</vt:lpstr>
      <vt:lpstr>Simulation Result of Node Amount</vt:lpstr>
      <vt:lpstr>Simulation Result of Node Amount</vt:lpstr>
      <vt:lpstr>Simulation Result of Node Amount</vt:lpstr>
      <vt:lpstr>Simulation Result Analysis of Node Amount</vt:lpstr>
      <vt:lpstr>Simulation Result Analysis of Node Amount</vt:lpstr>
      <vt:lpstr>Simulation weakness point</vt:lpstr>
      <vt:lpstr>Future Study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user</cp:lastModifiedBy>
  <cp:revision>4277</cp:revision>
  <cp:lastPrinted>2017-05-19T01:57:16Z</cp:lastPrinted>
  <dcterms:created xsi:type="dcterms:W3CDTF">2011-06-22T20:54:45Z</dcterms:created>
  <dcterms:modified xsi:type="dcterms:W3CDTF">2019-01-31T03:35:23Z</dcterms:modified>
</cp:coreProperties>
</file>