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1055" r:id="rId2"/>
    <p:sldId id="1410" r:id="rId3"/>
    <p:sldId id="1409" r:id="rId4"/>
    <p:sldId id="1250" r:id="rId5"/>
    <p:sldId id="1382" r:id="rId6"/>
    <p:sldId id="1392" r:id="rId7"/>
    <p:sldId id="1374" r:id="rId8"/>
    <p:sldId id="1398" r:id="rId9"/>
    <p:sldId id="1390" r:id="rId10"/>
    <p:sldId id="1394" r:id="rId11"/>
    <p:sldId id="1399" r:id="rId12"/>
    <p:sldId id="1404" r:id="rId13"/>
    <p:sldId id="1400" r:id="rId14"/>
    <p:sldId id="1401" r:id="rId15"/>
    <p:sldId id="1402" r:id="rId16"/>
    <p:sldId id="1403" r:id="rId17"/>
    <p:sldId id="1405" r:id="rId18"/>
    <p:sldId id="1406" r:id="rId19"/>
    <p:sldId id="1202" r:id="rId20"/>
  </p:sldIdLst>
  <p:sldSz cx="9144000" cy="6858000" type="screen4x3"/>
  <p:notesSz cx="6805613" cy="9939338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5">
          <p15:clr>
            <a:srgbClr val="A4A3A4"/>
          </p15:clr>
        </p15:guide>
        <p15:guide id="2" orient="horz" pos="3058">
          <p15:clr>
            <a:srgbClr val="A4A3A4"/>
          </p15:clr>
        </p15:guide>
        <p15:guide id="3" orient="horz" pos="4032">
          <p15:clr>
            <a:srgbClr val="A4A3A4"/>
          </p15:clr>
        </p15:guide>
        <p15:guide id="4" orient="horz" pos="3611">
          <p15:clr>
            <a:srgbClr val="A4A3A4"/>
          </p15:clr>
        </p15:guide>
        <p15:guide id="5" orient="horz" pos="1025">
          <p15:clr>
            <a:srgbClr val="A4A3A4"/>
          </p15:clr>
        </p15:guide>
        <p15:guide id="6" pos="1201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9A00"/>
    <a:srgbClr val="F0EA00"/>
    <a:srgbClr val="00C702"/>
    <a:srgbClr val="FFFF99"/>
    <a:srgbClr val="0000FF"/>
    <a:srgbClr val="B10202"/>
    <a:srgbClr val="5974C5"/>
    <a:srgbClr val="009E01"/>
    <a:srgbClr val="00000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5" autoAdjust="0"/>
    <p:restoredTop sz="91967" autoAdjust="0"/>
  </p:normalViewPr>
  <p:slideViewPr>
    <p:cSldViewPr snapToGrid="0" showGuides="1">
      <p:cViewPr varScale="1">
        <p:scale>
          <a:sx n="106" d="100"/>
          <a:sy n="106" d="100"/>
        </p:scale>
        <p:origin x="1824" y="90"/>
      </p:cViewPr>
      <p:guideLst>
        <p:guide orient="horz" pos="1845"/>
        <p:guide orient="horz" pos="3058"/>
        <p:guide orient="horz" pos="4032"/>
        <p:guide orient="horz" pos="3611"/>
        <p:guide orient="horz" pos="1025"/>
        <p:guide pos="120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481DB-C454-F848-85FD-7531C4681FA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6CA0A-0570-CA48-872A-06252E20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4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021A-BD82-6549-B6F0-C141B99A7573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F8F32-8FB8-B84B-82B3-E896E2106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26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60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07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42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81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93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40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89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737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20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12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10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6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2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08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96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37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534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 anchor="t"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0760" y="3638826"/>
            <a:ext cx="6453932" cy="1174178"/>
          </a:xfr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999999"/>
                </a:solidFill>
              </a:defRPr>
            </a:lvl1pPr>
            <a:lvl2pPr marL="45720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200150" indent="0">
              <a:buFontTx/>
              <a:buNone/>
              <a:defRPr/>
            </a:lvl4pPr>
            <a:lvl5pPr marL="1600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7783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24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359265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line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8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2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7151"/>
            <a:ext cx="8229600" cy="481380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82706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65030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8189"/>
            <a:ext cx="8229600" cy="4813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90900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239967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872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650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482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14300" y="76200"/>
            <a:ext cx="8915400" cy="6494463"/>
          </a:xfrm>
          <a:prstGeom prst="roundRect">
            <a:avLst>
              <a:gd name="adj" fmla="val 4054"/>
            </a:avLst>
          </a:prstGeom>
          <a:solidFill>
            <a:schemeClr val="bg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888" y="0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1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522884" y="6591957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83D679-57E1-CE45-BC1C-B0838CBB0D09}" type="slidenum">
              <a:rPr lang="en-US" smtClean="0"/>
              <a:pPr/>
              <a:t>‹#›</a:t>
            </a:fld>
            <a:r>
              <a:rPr lang="en-US" dirty="0"/>
              <a:t>/19</a:t>
            </a:r>
          </a:p>
        </p:txBody>
      </p:sp>
      <p:pic>
        <p:nvPicPr>
          <p:cNvPr id="11" name="Picture 10" descr="ui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8" y="6609416"/>
            <a:ext cx="758282" cy="231872"/>
          </a:xfrm>
          <a:prstGeom prst="rect">
            <a:avLst/>
          </a:prstGeom>
        </p:spPr>
      </p:pic>
      <p:pic>
        <p:nvPicPr>
          <p:cNvPr id="12" name="Picture 3" descr="Screen Shot 2017-04-17 at 1.43.31 PM.png">
            <a:extLst>
              <a:ext uri="{FF2B5EF4-FFF2-40B4-BE49-F238E27FC236}">
                <a16:creationId xmlns:a16="http://schemas.microsoft.com/office/drawing/2014/main" id="{19B48D76-A340-450A-8CB3-A86630B6F1D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650" y="6609416"/>
            <a:ext cx="523681" cy="24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9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8" r:id="rId4"/>
    <p:sldLayoutId id="2147483657" r:id="rId5"/>
    <p:sldLayoutId id="2147483659" r:id="rId6"/>
    <p:sldLayoutId id="2147483651" r:id="rId7"/>
    <p:sldLayoutId id="2147483652" r:id="rId8"/>
    <p:sldLayoutId id="2147483653" r:id="rId9"/>
    <p:sldLayoutId id="2147483654" r:id="rId10"/>
    <p:sldLayoutId id="2147483655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30188" algn="just" defTabSz="457200" rtl="0" eaLnBrk="1" latinLnBrk="0" hangingPunct="1"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just" defTabSz="457200" rtl="0" eaLnBrk="1" latinLnBrk="0" hangingPunct="1">
        <a:spcBef>
          <a:spcPts val="600"/>
        </a:spcBef>
        <a:buFont typeface="Arial"/>
        <a:buChar char="–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974725" indent="-174625" algn="just" defTabSz="457200" rtl="0" eaLnBrk="1" latinLnBrk="0" hangingPunct="1">
        <a:spcBef>
          <a:spcPts val="600"/>
        </a:spcBef>
        <a:buFont typeface="Arial"/>
        <a:buChar char="•"/>
        <a:defRPr sz="1800" kern="1200">
          <a:solidFill>
            <a:srgbClr val="404040"/>
          </a:solidFill>
          <a:latin typeface="+mn-lt"/>
          <a:ea typeface="+mn-ea"/>
          <a:cs typeface="+mn-cs"/>
        </a:defRPr>
      </a:lvl3pPr>
      <a:lvl4pPr marL="1374775" indent="-174625" algn="just" defTabSz="457200" rtl="0" eaLnBrk="1" latinLnBrk="0" hangingPunct="1">
        <a:spcBef>
          <a:spcPts val="600"/>
        </a:spcBef>
        <a:buFont typeface="Arial"/>
        <a:buChar char="–"/>
        <a:defRPr sz="1600" kern="1200">
          <a:solidFill>
            <a:srgbClr val="404040"/>
          </a:solidFill>
          <a:latin typeface="+mn-lt"/>
          <a:ea typeface="+mn-ea"/>
          <a:cs typeface="+mn-cs"/>
        </a:defRPr>
      </a:lvl4pPr>
      <a:lvl5pPr marL="1774825" indent="-174625" algn="just" defTabSz="457200" rtl="0" eaLnBrk="1" latinLnBrk="0" hangingPunct="1">
        <a:spcBef>
          <a:spcPts val="600"/>
        </a:spcBef>
        <a:buFont typeface="Arial"/>
        <a:buChar char="»"/>
        <a:defRPr sz="16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0100"/>
            <a:ext cx="7772400" cy="1470025"/>
          </a:xfrm>
        </p:spPr>
        <p:txBody>
          <a:bodyPr/>
          <a:lstStyle/>
          <a:p>
            <a:r>
              <a:rPr lang="en-US" sz="3600" b="1" dirty="0" smtClean="0"/>
              <a:t>Energy-efficient Task </a:t>
            </a:r>
            <a:r>
              <a:rPr lang="en-US" sz="3600" b="1" dirty="0"/>
              <a:t>O</a:t>
            </a:r>
            <a:r>
              <a:rPr lang="en-US" sz="3600" b="1" dirty="0" smtClean="0"/>
              <a:t>ffloading and Computing </a:t>
            </a:r>
            <a:r>
              <a:rPr lang="en-US" sz="3600" b="1" dirty="0"/>
              <a:t>S</a:t>
            </a:r>
            <a:r>
              <a:rPr lang="en-US" sz="3600" b="1" dirty="0" smtClean="0"/>
              <a:t>cheme via Hierarchical Reinforcement Learning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5610" y="2095501"/>
            <a:ext cx="6400800" cy="142240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400" b="1" dirty="0" err="1" smtClean="0">
                <a:solidFill>
                  <a:schemeClr val="tx1"/>
                </a:solidFill>
              </a:rPr>
              <a:t>Sinwoong</a:t>
            </a:r>
            <a:r>
              <a:rPr lang="en-US" sz="2400" b="1" dirty="0" smtClean="0">
                <a:solidFill>
                  <a:schemeClr val="tx1"/>
                </a:solidFill>
              </a:rPr>
              <a:t> Yun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49115" y="3536586"/>
            <a:ext cx="6453932" cy="1174178"/>
          </a:xfrm>
        </p:spPr>
        <p:txBody>
          <a:bodyPr/>
          <a:lstStyle/>
          <a:p>
            <a:r>
              <a:rPr lang="en-US" sz="2000" b="1" dirty="0">
                <a:solidFill>
                  <a:srgbClr val="000090"/>
                </a:solidFill>
              </a:rPr>
              <a:t>DGIST</a:t>
            </a:r>
          </a:p>
          <a:p>
            <a:endParaRPr lang="en-US" sz="500" dirty="0"/>
          </a:p>
          <a:p>
            <a:r>
              <a:rPr lang="en-US" dirty="0" smtClean="0">
                <a:solidFill>
                  <a:srgbClr val="000000"/>
                </a:solidFill>
              </a:rPr>
              <a:t>lion4656@dgist.ac.kr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09292" y="5057641"/>
            <a:ext cx="212228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>
                <a:solidFill>
                  <a:srgbClr val="000000"/>
                </a:solidFill>
              </a:rPr>
              <a:t>10/May/2019</a:t>
            </a:r>
            <a:endParaRPr lang="en-US" dirty="0">
              <a:solidFill>
                <a:srgbClr val="000000"/>
              </a:solidFill>
            </a:endParaRPr>
          </a:p>
          <a:p>
            <a:pPr algn="ctr">
              <a:spcBef>
                <a:spcPts val="3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UGRP </a:t>
            </a:r>
            <a:r>
              <a:rPr lang="en-US" b="1" dirty="0">
                <a:solidFill>
                  <a:srgbClr val="000000"/>
                </a:solidFill>
              </a:rPr>
              <a:t>Meeting</a:t>
            </a:r>
          </a:p>
        </p:txBody>
      </p:sp>
    </p:spTree>
    <p:extLst>
      <p:ext uri="{BB962C8B-B14F-4D97-AF65-F5344CB8AC3E}">
        <p14:creationId xmlns:p14="http://schemas.microsoft.com/office/powerpoint/2010/main" val="143634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  <a:effectLst/>
        </p:spPr>
        <p:txBody>
          <a:bodyPr>
            <a:normAutofit/>
          </a:bodyPr>
          <a:lstStyle/>
          <a:p>
            <a:pPr marL="342000" indent="-230400"/>
            <a:r>
              <a:rPr lang="en-US" altLang="ko-KR" dirty="0" smtClean="0">
                <a:solidFill>
                  <a:schemeClr val="tx1"/>
                </a:solidFill>
              </a:rPr>
              <a:t>__</a:t>
            </a:r>
            <a:r>
              <a:rPr lang="en-US" altLang="ko-KR" dirty="0" err="1" smtClean="0">
                <a:solidFill>
                  <a:schemeClr val="tx1"/>
                </a:solidFill>
              </a:rPr>
              <a:t>init</a:t>
            </a:r>
            <a:r>
              <a:rPr lang="en-US" altLang="ko-KR" dirty="0" smtClean="0">
                <a:solidFill>
                  <a:schemeClr val="tx1"/>
                </a:solidFill>
              </a:rPr>
              <a:t>__ (self)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Env</a:t>
            </a:r>
            <a:r>
              <a:rPr lang="en-US" altLang="ko-KR" dirty="0"/>
              <a:t> code - environment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33" y="1596809"/>
            <a:ext cx="7898961" cy="305874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439501" y="3723303"/>
            <a:ext cx="6826312" cy="740056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23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  <a:effectLst/>
        </p:spPr>
        <p:txBody>
          <a:bodyPr>
            <a:normAutofit/>
          </a:bodyPr>
          <a:lstStyle/>
          <a:p>
            <a:pPr marL="342000" indent="-230400"/>
            <a:r>
              <a:rPr lang="en-US" altLang="ko-KR" dirty="0" smtClean="0">
                <a:solidFill>
                  <a:schemeClr val="tx1"/>
                </a:solidFill>
              </a:rPr>
              <a:t>reset (self, agent = -1)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Env</a:t>
            </a:r>
            <a:r>
              <a:rPr lang="en-US" altLang="ko-KR" dirty="0"/>
              <a:t> code - environment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53" y="1457797"/>
            <a:ext cx="5612971" cy="3431074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013986" y="4255134"/>
            <a:ext cx="7604910" cy="905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5969" y="2648645"/>
            <a:ext cx="1276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</a:rPr>
              <a:t>center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93421" y="4476672"/>
            <a:ext cx="127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</a:rPr>
              <a:t>server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39502" y="2229976"/>
            <a:ext cx="3657599" cy="500018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39501" y="2729994"/>
            <a:ext cx="3657599" cy="221436"/>
          </a:xfrm>
          <a:prstGeom prst="rect">
            <a:avLst/>
          </a:prstGeom>
          <a:solidFill>
            <a:srgbClr val="0070C0">
              <a:alpha val="1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39501" y="3294240"/>
            <a:ext cx="3657599" cy="33621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39500" y="3791893"/>
            <a:ext cx="3657599" cy="221436"/>
          </a:xfrm>
          <a:prstGeom prst="rect">
            <a:avLst/>
          </a:prstGeom>
          <a:solidFill>
            <a:srgbClr val="0070C0">
              <a:alpha val="1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37994" y="4469385"/>
            <a:ext cx="4957630" cy="221436"/>
          </a:xfrm>
          <a:prstGeom prst="rect">
            <a:avLst/>
          </a:prstGeom>
          <a:solidFill>
            <a:srgbClr val="0070C0">
              <a:alpha val="1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2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  <a:effectLst/>
        </p:spPr>
        <p:txBody>
          <a:bodyPr>
            <a:normAutofit/>
          </a:bodyPr>
          <a:lstStyle/>
          <a:p>
            <a:pPr marL="342000" indent="-230400"/>
            <a:r>
              <a:rPr lang="en-US" altLang="ko-KR" dirty="0" smtClean="0">
                <a:solidFill>
                  <a:schemeClr val="tx1"/>
                </a:solidFill>
              </a:rPr>
              <a:t>step (self, action, agent = -1) : </a:t>
            </a:r>
            <a:r>
              <a:rPr lang="en-US" altLang="ko-KR" dirty="0" smtClean="0">
                <a:solidFill>
                  <a:srgbClr val="C00000"/>
                </a:solidFill>
              </a:rPr>
              <a:t>center</a:t>
            </a:r>
            <a:r>
              <a:rPr lang="en-US" altLang="ko-KR" dirty="0" smtClean="0">
                <a:solidFill>
                  <a:schemeClr val="tx1"/>
                </a:solidFill>
              </a:rPr>
              <a:t> agent (agent == -1)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Env</a:t>
            </a:r>
            <a:r>
              <a:rPr lang="en-US" altLang="ko-KR" dirty="0"/>
              <a:t> code - environment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03" y="1458722"/>
            <a:ext cx="8218566" cy="46446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67484" y="2225642"/>
            <a:ext cx="3657599" cy="163742"/>
          </a:xfrm>
          <a:prstGeom prst="rect">
            <a:avLst/>
          </a:prstGeom>
          <a:solidFill>
            <a:srgbClr val="0070C0">
              <a:alpha val="1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67484" y="2842579"/>
            <a:ext cx="3657599" cy="154118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67483" y="4720417"/>
            <a:ext cx="4255130" cy="141293"/>
          </a:xfrm>
          <a:prstGeom prst="rect">
            <a:avLst/>
          </a:prstGeom>
          <a:solidFill>
            <a:srgbClr val="0070C0">
              <a:alpha val="1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76537" y="3989249"/>
            <a:ext cx="4246076" cy="157238"/>
          </a:xfrm>
          <a:prstGeom prst="rect">
            <a:avLst/>
          </a:prstGeom>
          <a:solidFill>
            <a:srgbClr val="0070C0">
              <a:alpha val="1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11653" y="5465630"/>
            <a:ext cx="4255130" cy="141293"/>
          </a:xfrm>
          <a:prstGeom prst="rect">
            <a:avLst/>
          </a:prstGeom>
          <a:solidFill>
            <a:srgbClr val="0070C0">
              <a:alpha val="1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33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  <a:effectLst/>
        </p:spPr>
        <p:txBody>
          <a:bodyPr>
            <a:normAutofit/>
          </a:bodyPr>
          <a:lstStyle/>
          <a:p>
            <a:pPr marL="342000" indent="-230400"/>
            <a:r>
              <a:rPr lang="en-US" altLang="ko-KR" dirty="0"/>
              <a:t>step (self, action, agent </a:t>
            </a:r>
            <a:r>
              <a:rPr lang="en-US" altLang="ko-KR" dirty="0" smtClean="0"/>
              <a:t>= </a:t>
            </a:r>
            <a:r>
              <a:rPr lang="en-US" altLang="ko-KR" dirty="0"/>
              <a:t>-1) : </a:t>
            </a:r>
            <a:r>
              <a:rPr lang="en-US" altLang="ko-KR" dirty="0" smtClean="0">
                <a:solidFill>
                  <a:srgbClr val="C00000"/>
                </a:solidFill>
              </a:rPr>
              <a:t>server</a:t>
            </a:r>
            <a:r>
              <a:rPr lang="en-US" altLang="ko-KR" dirty="0" smtClean="0"/>
              <a:t> agent (agent != -1)</a:t>
            </a:r>
          </a:p>
          <a:p>
            <a:pPr marL="342000" indent="-230400"/>
            <a:endParaRPr lang="en-US" altLang="ko-KR" dirty="0"/>
          </a:p>
          <a:p>
            <a:pPr marL="342000" indent="-230400"/>
            <a:endParaRPr lang="en-US" altLang="ko-KR" dirty="0" smtClean="0"/>
          </a:p>
          <a:p>
            <a:pPr marL="342000" indent="-230400"/>
            <a:endParaRPr lang="en-US" altLang="ko-KR" dirty="0"/>
          </a:p>
          <a:p>
            <a:pPr marL="342000" indent="-230400"/>
            <a:endParaRPr lang="en-US" altLang="ko-KR" dirty="0" smtClean="0"/>
          </a:p>
          <a:p>
            <a:pPr marL="342000" indent="-230400"/>
            <a:endParaRPr lang="en-US" altLang="ko-KR" dirty="0"/>
          </a:p>
          <a:p>
            <a:pPr marL="342000" indent="-230400"/>
            <a:endParaRPr lang="en-US" altLang="ko-KR" dirty="0" smtClean="0"/>
          </a:p>
          <a:p>
            <a:pPr marL="342000" indent="-230400"/>
            <a:r>
              <a:rPr lang="en-US" altLang="ko-KR" dirty="0" err="1" smtClean="0"/>
              <a:t>usergen</a:t>
            </a:r>
            <a:r>
              <a:rPr lang="en-US" altLang="ko-KR" dirty="0" smtClean="0"/>
              <a:t> (self)</a:t>
            </a:r>
          </a:p>
          <a:p>
            <a:pPr marL="342000" indent="-230400"/>
            <a:endParaRPr lang="en-US" altLang="ko-KR" dirty="0" smtClean="0"/>
          </a:p>
          <a:p>
            <a:pPr marL="342000" indent="-230400"/>
            <a:endParaRPr lang="en-US" altLang="ko-KR" dirty="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Env</a:t>
            </a:r>
            <a:r>
              <a:rPr lang="en-US" altLang="ko-KR" dirty="0"/>
              <a:t> code - environment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39" y="1502923"/>
            <a:ext cx="8484279" cy="22475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59" y="4537578"/>
            <a:ext cx="5000671" cy="139122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46495" y="2027975"/>
            <a:ext cx="8180823" cy="162527"/>
          </a:xfrm>
          <a:prstGeom prst="rect">
            <a:avLst/>
          </a:prstGeom>
          <a:solidFill>
            <a:srgbClr val="0070C0">
              <a:alpha val="1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2917" y="2190503"/>
            <a:ext cx="8194401" cy="1276974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1970" y="5739897"/>
            <a:ext cx="4861713" cy="159002"/>
          </a:xfrm>
          <a:prstGeom prst="rect">
            <a:avLst/>
          </a:prstGeom>
          <a:solidFill>
            <a:srgbClr val="0070C0">
              <a:alpha val="1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8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  <a:effectLst/>
        </p:spPr>
        <p:txBody>
          <a:bodyPr>
            <a:normAutofit/>
          </a:bodyPr>
          <a:lstStyle/>
          <a:p>
            <a:pPr marL="342000" indent="-230400"/>
            <a:r>
              <a:rPr lang="en-US" altLang="ko-KR" dirty="0" err="1" smtClean="0">
                <a:solidFill>
                  <a:schemeClr val="tx1"/>
                </a:solidFill>
              </a:rPr>
              <a:t>wire_transmission</a:t>
            </a:r>
            <a:r>
              <a:rPr lang="en-US" altLang="ko-KR" dirty="0" smtClean="0">
                <a:solidFill>
                  <a:schemeClr val="tx1"/>
                </a:solidFill>
              </a:rPr>
              <a:t> (self, </a:t>
            </a:r>
            <a:r>
              <a:rPr lang="en-US" altLang="ko-KR" dirty="0" err="1" smtClean="0">
                <a:solidFill>
                  <a:schemeClr val="tx1"/>
                </a:solidFill>
              </a:rPr>
              <a:t>trans_det</a:t>
            </a:r>
            <a:r>
              <a:rPr lang="en-US" altLang="ko-KR" dirty="0" smtClean="0"/>
              <a:t>)</a:t>
            </a:r>
          </a:p>
          <a:p>
            <a:pPr marL="342000" indent="-230400"/>
            <a:endParaRPr lang="en-US" altLang="ko-KR" dirty="0">
              <a:solidFill>
                <a:schemeClr val="tx1"/>
              </a:solidFill>
            </a:endParaRPr>
          </a:p>
          <a:p>
            <a:pPr marL="342000" indent="-230400"/>
            <a:endParaRPr lang="en-US" altLang="ko-KR" dirty="0" smtClean="0"/>
          </a:p>
          <a:p>
            <a:pPr marL="342000" indent="-230400"/>
            <a:endParaRPr lang="en-US" altLang="ko-KR" dirty="0">
              <a:solidFill>
                <a:schemeClr val="tx1"/>
              </a:solidFill>
            </a:endParaRPr>
          </a:p>
          <a:p>
            <a:pPr marL="342000" indent="-230400"/>
            <a:endParaRPr lang="en-US" altLang="ko-KR" dirty="0" smtClean="0"/>
          </a:p>
          <a:p>
            <a:pPr marL="111600" indent="0">
              <a:buNone/>
            </a:pPr>
            <a:endParaRPr lang="en-US" altLang="ko-KR" dirty="0" smtClean="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Env</a:t>
            </a:r>
            <a:r>
              <a:rPr lang="en-US" altLang="ko-KR" dirty="0"/>
              <a:t> code - environment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1468076"/>
            <a:ext cx="5502103" cy="23368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71537" y="2842788"/>
            <a:ext cx="4861713" cy="380245"/>
          </a:xfrm>
          <a:prstGeom prst="rect">
            <a:avLst/>
          </a:prstGeom>
          <a:solidFill>
            <a:srgbClr val="0070C0">
              <a:alpha val="1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  <a:effectLst/>
        </p:spPr>
        <p:txBody>
          <a:bodyPr>
            <a:normAutofit/>
          </a:bodyPr>
          <a:lstStyle/>
          <a:p>
            <a:pPr marL="342000" indent="-230400"/>
            <a:r>
              <a:rPr lang="en-US" altLang="ko-KR" dirty="0" err="1"/>
              <a:t>is_done</a:t>
            </a:r>
            <a:r>
              <a:rPr lang="en-US" altLang="ko-KR" dirty="0"/>
              <a:t> (self, reward)</a:t>
            </a: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Env</a:t>
            </a:r>
            <a:r>
              <a:rPr lang="en-US" altLang="ko-KR" dirty="0"/>
              <a:t> code - environment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85" y="1435352"/>
            <a:ext cx="5187452" cy="264776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35792" y="2084534"/>
            <a:ext cx="4912146" cy="151672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35791" y="2809552"/>
            <a:ext cx="4912146" cy="423432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35791" y="3504589"/>
            <a:ext cx="4912146" cy="306920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77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  <a:effectLst/>
        </p:spPr>
        <p:txBody>
          <a:bodyPr>
            <a:normAutofit/>
          </a:bodyPr>
          <a:lstStyle/>
          <a:p>
            <a:pPr marL="342000" indent="-230400"/>
            <a:r>
              <a:rPr lang="en-US" altLang="ko-KR" dirty="0" smtClean="0">
                <a:solidFill>
                  <a:schemeClr val="tx1"/>
                </a:solidFill>
              </a:rPr>
              <a:t>__</a:t>
            </a:r>
            <a:r>
              <a:rPr lang="en-US" altLang="ko-KR" dirty="0" err="1" smtClean="0">
                <a:solidFill>
                  <a:schemeClr val="tx1"/>
                </a:solidFill>
              </a:rPr>
              <a:t>init</a:t>
            </a:r>
            <a:r>
              <a:rPr lang="en-US" altLang="ko-KR" dirty="0" smtClean="0">
                <a:solidFill>
                  <a:schemeClr val="tx1"/>
                </a:solidFill>
              </a:rPr>
              <a:t>__ (self)</a:t>
            </a:r>
          </a:p>
          <a:p>
            <a:pPr marL="342000" indent="-230400"/>
            <a:endParaRPr lang="en-US" altLang="ko-KR" dirty="0"/>
          </a:p>
          <a:p>
            <a:pPr marL="342000" indent="-230400"/>
            <a:endParaRPr lang="en-US" altLang="ko-KR" dirty="0" smtClean="0">
              <a:solidFill>
                <a:schemeClr val="tx1"/>
              </a:solidFill>
            </a:endParaRPr>
          </a:p>
          <a:p>
            <a:pPr marL="342000" indent="-230400"/>
            <a:endParaRPr lang="en-US" altLang="ko-KR" dirty="0"/>
          </a:p>
          <a:p>
            <a:pPr marL="342000" indent="-230400"/>
            <a:endParaRPr lang="en-US" altLang="ko-KR" dirty="0" smtClean="0">
              <a:solidFill>
                <a:schemeClr val="tx1"/>
              </a:solidFill>
            </a:endParaRPr>
          </a:p>
          <a:p>
            <a:pPr marL="342000" indent="-230400"/>
            <a:endParaRPr lang="en-US" altLang="ko-KR" dirty="0"/>
          </a:p>
          <a:p>
            <a:pPr marL="342000" indent="-230400"/>
            <a:endParaRPr lang="en-US" altLang="ko-KR" dirty="0" smtClean="0">
              <a:solidFill>
                <a:schemeClr val="tx1"/>
              </a:solidFill>
            </a:endParaRPr>
          </a:p>
          <a:p>
            <a:pPr marL="342000" indent="-230400"/>
            <a:r>
              <a:rPr lang="en-US" altLang="ko-KR" dirty="0" smtClean="0"/>
              <a:t>association (self, </a:t>
            </a:r>
            <a:r>
              <a:rPr lang="en-US" altLang="ko-KR" dirty="0" err="1" smtClean="0"/>
              <a:t>user_types</a:t>
            </a:r>
            <a:r>
              <a:rPr lang="en-US" altLang="ko-KR" dirty="0" smtClean="0"/>
              <a:t>, length)</a:t>
            </a:r>
          </a:p>
          <a:p>
            <a:pPr marL="342000" indent="-230400"/>
            <a:endParaRPr lang="en-US" altLang="ko-KR" dirty="0">
              <a:solidFill>
                <a:schemeClr val="tx1"/>
              </a:solidFill>
            </a:endParaRPr>
          </a:p>
          <a:p>
            <a:pPr marL="342000" indent="-230400"/>
            <a:endParaRPr lang="en-US" altLang="ko-KR" sz="1100" dirty="0" smtClean="0"/>
          </a:p>
          <a:p>
            <a:pPr marL="342000" indent="-230400"/>
            <a:r>
              <a:rPr lang="en-US" altLang="ko-KR" dirty="0" err="1" smtClean="0"/>
              <a:t>arri_pop</a:t>
            </a:r>
            <a:r>
              <a:rPr lang="en-US" altLang="ko-KR" dirty="0" smtClean="0"/>
              <a:t> (self)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Env</a:t>
            </a:r>
            <a:r>
              <a:rPr lang="en-US" altLang="ko-KR" dirty="0"/>
              <a:t> code - </a:t>
            </a:r>
            <a:r>
              <a:rPr lang="en-US" altLang="ko-KR" dirty="0" smtClean="0"/>
              <a:t>server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29" y="1482281"/>
            <a:ext cx="6793210" cy="26137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609" y="4441249"/>
            <a:ext cx="5281281" cy="7450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609" y="5631109"/>
            <a:ext cx="3716732" cy="74190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50176" y="2573422"/>
            <a:ext cx="3394664" cy="414222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38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  <a:effectLst/>
        </p:spPr>
        <p:txBody>
          <a:bodyPr>
            <a:normAutofit/>
          </a:bodyPr>
          <a:lstStyle/>
          <a:p>
            <a:pPr marL="342000" indent="-230400"/>
            <a:r>
              <a:rPr lang="en-US" altLang="ko-KR" dirty="0" err="1" smtClean="0">
                <a:solidFill>
                  <a:schemeClr val="tx1"/>
                </a:solidFill>
              </a:rPr>
              <a:t>wait_update</a:t>
            </a:r>
            <a:r>
              <a:rPr lang="en-US" altLang="ko-KR" dirty="0" smtClean="0">
                <a:solidFill>
                  <a:schemeClr val="tx1"/>
                </a:solidFill>
              </a:rPr>
              <a:t> (self)</a:t>
            </a:r>
          </a:p>
          <a:p>
            <a:pPr marL="342000" indent="-230400"/>
            <a:endParaRPr lang="en-US" altLang="ko-KR" dirty="0"/>
          </a:p>
          <a:p>
            <a:pPr marL="342000" indent="-230400"/>
            <a:endParaRPr lang="en-US" altLang="ko-KR" dirty="0" smtClean="0">
              <a:solidFill>
                <a:schemeClr val="tx1"/>
              </a:solidFill>
            </a:endParaRPr>
          </a:p>
          <a:p>
            <a:pPr marL="342000" indent="-230400"/>
            <a:endParaRPr lang="en-US" altLang="ko-KR" dirty="0"/>
          </a:p>
          <a:p>
            <a:pPr marL="342000" indent="-230400"/>
            <a:endParaRPr lang="en-US" altLang="ko-KR" dirty="0" smtClean="0">
              <a:solidFill>
                <a:schemeClr val="tx1"/>
              </a:solidFill>
            </a:endParaRPr>
          </a:p>
          <a:p>
            <a:pPr marL="342000" indent="-230400"/>
            <a:r>
              <a:rPr lang="en-US" altLang="ko-KR" dirty="0" err="1" smtClean="0"/>
              <a:t>add_to_queue</a:t>
            </a:r>
            <a:r>
              <a:rPr lang="en-US" altLang="ko-KR" dirty="0" smtClean="0"/>
              <a:t> (self, </a:t>
            </a:r>
            <a:r>
              <a:rPr lang="en-US" altLang="ko-KR" dirty="0" err="1" smtClean="0"/>
              <a:t>input_task</a:t>
            </a:r>
            <a:r>
              <a:rPr lang="en-US" altLang="ko-KR" dirty="0" smtClean="0"/>
              <a:t>)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000" indent="-230400"/>
            <a:endParaRPr lang="en-US" altLang="ko-KR" dirty="0"/>
          </a:p>
          <a:p>
            <a:pPr marL="342000" indent="-230400"/>
            <a:endParaRPr lang="en-US" altLang="ko-KR" dirty="0" smtClean="0">
              <a:solidFill>
                <a:schemeClr val="tx1"/>
              </a:solidFill>
            </a:endParaRPr>
          </a:p>
          <a:p>
            <a:pPr marL="342000" indent="-230400"/>
            <a:endParaRPr lang="en-US" altLang="ko-KR" dirty="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Env</a:t>
            </a:r>
            <a:r>
              <a:rPr lang="en-US" altLang="ko-KR" dirty="0"/>
              <a:t> code - </a:t>
            </a:r>
            <a:r>
              <a:rPr lang="en-US" altLang="ko-KR" dirty="0" smtClean="0"/>
              <a:t>server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80" y="1438267"/>
            <a:ext cx="8239503" cy="17186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239" y="3750462"/>
            <a:ext cx="6383023" cy="10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  <a:effectLst/>
        </p:spPr>
        <p:txBody>
          <a:bodyPr>
            <a:normAutofit/>
          </a:bodyPr>
          <a:lstStyle/>
          <a:p>
            <a:pPr marL="342000" indent="-230400"/>
            <a:r>
              <a:rPr lang="en-US" altLang="ko-KR" dirty="0" smtClean="0">
                <a:solidFill>
                  <a:schemeClr val="tx1"/>
                </a:solidFill>
              </a:rPr>
              <a:t>process (self, </a:t>
            </a:r>
            <a:r>
              <a:rPr lang="en-US" altLang="ko-KR" dirty="0" err="1" smtClean="0">
                <a:solidFill>
                  <a:schemeClr val="tx1"/>
                </a:solidFill>
              </a:rPr>
              <a:t>relative_frequency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marL="342000" indent="-230400"/>
            <a:endParaRPr lang="en-US" altLang="ko-KR" dirty="0"/>
          </a:p>
          <a:p>
            <a:pPr marL="342000" indent="-230400"/>
            <a:endParaRPr lang="en-US" altLang="ko-KR" dirty="0" smtClean="0">
              <a:solidFill>
                <a:schemeClr val="tx1"/>
              </a:solidFill>
            </a:endParaRPr>
          </a:p>
          <a:p>
            <a:pPr marL="342000" indent="-230400"/>
            <a:endParaRPr lang="en-US" altLang="ko-KR" dirty="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Env</a:t>
            </a:r>
            <a:r>
              <a:rPr lang="en-US" altLang="ko-KR" dirty="0"/>
              <a:t> code - </a:t>
            </a:r>
            <a:r>
              <a:rPr lang="en-US" altLang="ko-KR" dirty="0" smtClean="0"/>
              <a:t>server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36" y="1422573"/>
            <a:ext cx="6908031" cy="294329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88189" y="1955438"/>
            <a:ext cx="6697377" cy="289710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88190" y="2894218"/>
            <a:ext cx="6697377" cy="174907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b="0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Any Questions? 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750888" y="4005263"/>
            <a:ext cx="77724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Email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lion4656@dgist.ac.kr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57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Energy efficient frequency scheduling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CPU consumes energy </a:t>
            </a:r>
            <a:r>
              <a:rPr lang="en-US" altLang="ko-KR" dirty="0" smtClean="0">
                <a:solidFill>
                  <a:schemeClr val="tx1"/>
                </a:solidFill>
              </a:rPr>
              <a:t>with regard to its </a:t>
            </a:r>
            <a:r>
              <a:rPr lang="en-US" altLang="ko-KR" dirty="0" smtClean="0">
                <a:solidFill>
                  <a:srgbClr val="C00000"/>
                </a:solidFill>
              </a:rPr>
              <a:t>processing frequency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CPU frequency with </a:t>
            </a:r>
            <a:r>
              <a:rPr lang="en-US" altLang="ko-KR" dirty="0" smtClean="0">
                <a:solidFill>
                  <a:srgbClr val="C00000"/>
                </a:solidFill>
              </a:rPr>
              <a:t>high level can process task fast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However, this consumes </a:t>
            </a:r>
            <a:r>
              <a:rPr lang="en-US" altLang="ko-KR" dirty="0" smtClean="0">
                <a:solidFill>
                  <a:srgbClr val="C00000"/>
                </a:solidFill>
              </a:rPr>
              <a:t>more energy </a:t>
            </a:r>
            <a:r>
              <a:rPr lang="en-US" altLang="ko-KR" dirty="0" smtClean="0">
                <a:solidFill>
                  <a:schemeClr val="tx1"/>
                </a:solidFill>
              </a:rPr>
              <a:t>than low level frequency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Tradeoff!</a:t>
            </a:r>
          </a:p>
          <a:p>
            <a:pPr lvl="1"/>
            <a:r>
              <a:rPr lang="en-US" altLang="ko-KR" b="1" dirty="0" smtClean="0">
                <a:solidFill>
                  <a:schemeClr val="tx1"/>
                </a:solidFill>
              </a:rPr>
              <a:t>Find optimal frequency level</a:t>
            </a: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Minimize computing energy consumption</a:t>
            </a: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While satisfying </a:t>
            </a:r>
            <a:r>
              <a:rPr lang="en-US" altLang="ko-KR" dirty="0" err="1" smtClean="0">
                <a:solidFill>
                  <a:srgbClr val="0070C0"/>
                </a:solidFill>
              </a:rPr>
              <a:t>QoS</a:t>
            </a:r>
            <a:r>
              <a:rPr lang="en-US" altLang="ko-KR" dirty="0" smtClean="0">
                <a:solidFill>
                  <a:srgbClr val="0070C0"/>
                </a:solidFill>
              </a:rPr>
              <a:t> (latency to users)</a:t>
            </a:r>
          </a:p>
          <a:p>
            <a:r>
              <a:rPr lang="en-US" altLang="ko-KR" b="1" dirty="0" smtClean="0"/>
              <a:t>Wired transmission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BSs are </a:t>
            </a:r>
            <a:r>
              <a:rPr lang="en-US" altLang="ko-KR" dirty="0" smtClean="0">
                <a:solidFill>
                  <a:srgbClr val="C00000"/>
                </a:solidFill>
              </a:rPr>
              <a:t>connected with wire</a:t>
            </a:r>
          </a:p>
          <a:p>
            <a:pPr lvl="2" algn="l"/>
            <a:r>
              <a:rPr lang="en-US" altLang="ko-KR" dirty="0" smtClean="0">
                <a:solidFill>
                  <a:schemeClr val="tx1"/>
                </a:solidFill>
              </a:rPr>
              <a:t>Distribute a load among BSs to prevent one server 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from becoming congested </a:t>
            </a:r>
          </a:p>
          <a:p>
            <a:pPr lvl="2"/>
            <a:r>
              <a:rPr lang="en-US" altLang="ko-KR" dirty="0" smtClean="0">
                <a:solidFill>
                  <a:schemeClr val="tx1"/>
                </a:solidFill>
              </a:rPr>
              <a:t>Wired transmission consumes a few time, energy</a:t>
            </a:r>
          </a:p>
          <a:p>
            <a:pPr lvl="1"/>
            <a:r>
              <a:rPr lang="en-US" altLang="ko-KR" b="1" dirty="0" smtClean="0">
                <a:solidFill>
                  <a:schemeClr val="tx1"/>
                </a:solidFill>
              </a:rPr>
              <a:t>Determine wired transmission strategy </a:t>
            </a:r>
            <a:r>
              <a:rPr lang="en-US" altLang="ko-KR" dirty="0" smtClean="0">
                <a:solidFill>
                  <a:schemeClr val="tx1"/>
                </a:solidFill>
              </a:rPr>
              <a:t>via transmission probability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347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 smtClean="0"/>
              <a:t>System Model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b="1" dirty="0" smtClean="0"/>
                  <a:t>System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altLang="ko-KR" b="1" dirty="0" smtClean="0">
                    <a:solidFill>
                      <a:srgbClr val="C00000"/>
                    </a:solidFill>
                  </a:rPr>
                  <a:t>-users and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altLang="ko-KR" b="1" dirty="0" smtClean="0">
                    <a:solidFill>
                      <a:srgbClr val="C00000"/>
                    </a:solidFill>
                  </a:rPr>
                  <a:t>-servers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are deployed in the area</a:t>
                </a:r>
              </a:p>
              <a:p>
                <a:pPr lvl="1"/>
                <a:r>
                  <a:rPr lang="en-US" altLang="ko-KR" dirty="0" smtClean="0">
                    <a:solidFill>
                      <a:schemeClr val="tx1"/>
                    </a:solidFill>
                  </a:rPr>
                  <a:t>User requests a task at every time slot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b="1" dirty="0" smtClean="0">
                  <a:solidFill>
                    <a:srgbClr val="C00000"/>
                  </a:solidFill>
                </a:endParaRPr>
              </a:p>
              <a:p>
                <a:pPr lvl="2"/>
                <a:r>
                  <a:rPr lang="en-US" altLang="ko-KR" dirty="0" smtClean="0">
                    <a:solidFill>
                      <a:srgbClr val="C00000"/>
                    </a:solidFill>
                  </a:rPr>
                  <a:t>Task arrival rate is different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for servers</a:t>
                </a:r>
              </a:p>
              <a:p>
                <a:pPr lvl="2"/>
                <a:r>
                  <a:rPr lang="en-US" altLang="ko-KR" dirty="0" smtClean="0">
                    <a:solidFill>
                      <a:schemeClr val="tx1"/>
                    </a:solidFill>
                  </a:rPr>
                  <a:t>Fixed task arrive </a:t>
                </a:r>
                <a:r>
                  <a:rPr lang="en-US" altLang="ko-KR" dirty="0" smtClean="0">
                    <a:solidFill>
                      <a:schemeClr val="tx1"/>
                    </a:solidFill>
                    <a:ea typeface="a고딕12" panose="02020600000000000000" pitchFamily="18" charset="-127"/>
                  </a:rPr>
                  <a:t>▶ need to </a:t>
                </a:r>
                <a:r>
                  <a:rPr lang="en-US" altLang="ko-KR" dirty="0" err="1" smtClean="0">
                    <a:solidFill>
                      <a:schemeClr val="tx1"/>
                    </a:solidFill>
                    <a:ea typeface="a고딕12" panose="02020600000000000000" pitchFamily="18" charset="-127"/>
                  </a:rPr>
                  <a:t>poisson</a:t>
                </a:r>
                <a:r>
                  <a:rPr lang="en-US" altLang="ko-KR" dirty="0" smtClean="0">
                    <a:solidFill>
                      <a:schemeClr val="tx1"/>
                    </a:solidFill>
                    <a:ea typeface="a고딕12" panose="02020600000000000000" pitchFamily="18" charset="-127"/>
                  </a:rPr>
                  <a:t> arrival (plan)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 smtClean="0">
                    <a:solidFill>
                      <a:schemeClr val="tx1"/>
                    </a:solidFill>
                  </a:rPr>
                  <a:t>Uplink transmission time is random and uniform distribution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[1,5]</m:t>
                    </m:r>
                  </m:oMath>
                </a14:m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 smtClean="0">
                    <a:solidFill>
                      <a:schemeClr val="tx1"/>
                    </a:solidFill>
                  </a:rPr>
                  <a:t>Determine </a:t>
                </a:r>
                <a:r>
                  <a:rPr lang="en-US" altLang="ko-KR" b="1" dirty="0" smtClean="0">
                    <a:solidFill>
                      <a:srgbClr val="002060"/>
                    </a:solidFill>
                  </a:rPr>
                  <a:t>processor </a:t>
                </a:r>
                <a:r>
                  <a:rPr lang="en-US" altLang="ko-KR" b="1" dirty="0" smtClean="0">
                    <a:solidFill>
                      <a:srgbClr val="002060"/>
                    </a:solidFill>
                  </a:rPr>
                  <a:t>frequency</a:t>
                </a:r>
                <a:r>
                  <a:rPr lang="en-US" altLang="ko-KR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of each server and  </a:t>
                </a:r>
                <a:r>
                  <a:rPr lang="en-US" altLang="ko-KR" b="1" dirty="0" smtClean="0">
                    <a:solidFill>
                      <a:srgbClr val="002060"/>
                    </a:solidFill>
                  </a:rPr>
                  <a:t>wire transmission</a:t>
                </a:r>
              </a:p>
              <a:p>
                <a:pPr lvl="1"/>
                <a:r>
                  <a:rPr lang="en-US" altLang="ko-KR" dirty="0" smtClean="0">
                    <a:solidFill>
                      <a:schemeClr val="tx1"/>
                    </a:solidFill>
                  </a:rPr>
                  <a:t>Processing time of the task is invariant when </a:t>
                </a:r>
                <a14:m>
                  <m:oMath xmlns:m="http://schemas.openxmlformats.org/officeDocument/2006/math"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 is same</a:t>
                </a:r>
              </a:p>
              <a:p>
                <a:pPr lvl="1"/>
                <a:r>
                  <a:rPr lang="en-US" altLang="ko-KR" dirty="0" smtClean="0">
                    <a:solidFill>
                      <a:schemeClr val="tx1"/>
                    </a:solidFill>
                  </a:rPr>
                  <a:t>Requested task must be processed before its </a:t>
                </a:r>
                <a:r>
                  <a:rPr lang="en-US" altLang="ko-KR" dirty="0" smtClean="0">
                    <a:solidFill>
                      <a:srgbClr val="C00000"/>
                    </a:solidFill>
                  </a:rPr>
                  <a:t>deadline</a:t>
                </a:r>
              </a:p>
              <a:p>
                <a:pPr marL="457200" lvl="1" indent="0">
                  <a:buNone/>
                </a:pPr>
                <a:endParaRPr lang="en-US" altLang="ko-KR" dirty="0" smtClean="0"/>
              </a:p>
              <a:p>
                <a:pPr lvl="1"/>
                <a:endParaRPr lang="en-US" altLang="ko-KR" b="1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 t="-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274" y="4364964"/>
            <a:ext cx="2312035" cy="210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2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 smtClean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b="1" dirty="0" smtClean="0"/>
                  <a:t>System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altLang="ko-KR" b="1" dirty="0" smtClean="0">
                    <a:solidFill>
                      <a:srgbClr val="C00000"/>
                    </a:solidFill>
                  </a:rPr>
                  <a:t>-users and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altLang="ko-KR" b="1" dirty="0" smtClean="0">
                    <a:solidFill>
                      <a:srgbClr val="C00000"/>
                    </a:solidFill>
                  </a:rPr>
                  <a:t>-servers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are deployed in the area</a:t>
                </a:r>
              </a:p>
              <a:p>
                <a:pPr lvl="1"/>
                <a:r>
                  <a:rPr lang="en-US" altLang="ko-KR" dirty="0" smtClean="0">
                    <a:solidFill>
                      <a:schemeClr val="tx1"/>
                    </a:solidFill>
                  </a:rPr>
                  <a:t>User requests a task at every time slot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b="1" dirty="0" smtClean="0">
                  <a:solidFill>
                    <a:srgbClr val="C00000"/>
                  </a:solidFill>
                </a:endParaRPr>
              </a:p>
              <a:p>
                <a:pPr lvl="2"/>
                <a:r>
                  <a:rPr lang="en-US" altLang="ko-KR" dirty="0" smtClean="0">
                    <a:solidFill>
                      <a:srgbClr val="C00000"/>
                    </a:solidFill>
                  </a:rPr>
                  <a:t>Task arrival rate is different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for servers</a:t>
                </a:r>
              </a:p>
              <a:p>
                <a:pPr lvl="2"/>
                <a:r>
                  <a:rPr lang="en-US" altLang="ko-KR" dirty="0" smtClean="0">
                    <a:solidFill>
                      <a:schemeClr val="tx1"/>
                    </a:solidFill>
                  </a:rPr>
                  <a:t>Fixed task arrive </a:t>
                </a:r>
                <a:r>
                  <a:rPr lang="en-US" altLang="ko-KR" dirty="0" smtClean="0">
                    <a:solidFill>
                      <a:schemeClr val="tx1"/>
                    </a:solidFill>
                    <a:ea typeface="a고딕12" panose="02020600000000000000" pitchFamily="18" charset="-127"/>
                  </a:rPr>
                  <a:t>▶ need to </a:t>
                </a:r>
                <a:r>
                  <a:rPr lang="en-US" altLang="ko-KR" dirty="0" err="1" smtClean="0">
                    <a:solidFill>
                      <a:schemeClr val="tx1"/>
                    </a:solidFill>
                    <a:ea typeface="a고딕12" panose="02020600000000000000" pitchFamily="18" charset="-127"/>
                  </a:rPr>
                  <a:t>poisson</a:t>
                </a:r>
                <a:r>
                  <a:rPr lang="en-US" altLang="ko-KR" dirty="0" smtClean="0">
                    <a:solidFill>
                      <a:schemeClr val="tx1"/>
                    </a:solidFill>
                    <a:ea typeface="a고딕12" panose="02020600000000000000" pitchFamily="18" charset="-127"/>
                  </a:rPr>
                  <a:t> arrival (plan)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 smtClean="0">
                    <a:solidFill>
                      <a:schemeClr val="tx1"/>
                    </a:solidFill>
                  </a:rPr>
                  <a:t>Uplink transmission time is random and uniform distribution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[1,5]</m:t>
                    </m:r>
                  </m:oMath>
                </a14:m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 smtClean="0">
                    <a:solidFill>
                      <a:schemeClr val="tx1"/>
                    </a:solidFill>
                  </a:rPr>
                  <a:t>Determine </a:t>
                </a:r>
                <a:r>
                  <a:rPr lang="en-US" altLang="ko-KR" b="1" dirty="0" smtClean="0">
                    <a:solidFill>
                      <a:srgbClr val="002060"/>
                    </a:solidFill>
                  </a:rPr>
                  <a:t>processor utilization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of each server and  </a:t>
                </a:r>
                <a:r>
                  <a:rPr lang="en-US" altLang="ko-KR" b="1" dirty="0" smtClean="0">
                    <a:solidFill>
                      <a:srgbClr val="002060"/>
                    </a:solidFill>
                  </a:rPr>
                  <a:t>wire transmission</a:t>
                </a:r>
              </a:p>
              <a:p>
                <a:pPr lvl="1"/>
                <a:r>
                  <a:rPr lang="en-US" altLang="ko-KR" dirty="0" smtClean="0">
                    <a:solidFill>
                      <a:schemeClr val="tx1"/>
                    </a:solidFill>
                  </a:rPr>
                  <a:t>Processing time of the task is invariant when </a:t>
                </a:r>
                <a14:m>
                  <m:oMath xmlns:m="http://schemas.openxmlformats.org/officeDocument/2006/math"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 is same</a:t>
                </a:r>
              </a:p>
              <a:p>
                <a:pPr lvl="1"/>
                <a:r>
                  <a:rPr lang="en-US" altLang="ko-KR" dirty="0" smtClean="0">
                    <a:solidFill>
                      <a:schemeClr val="tx1"/>
                    </a:solidFill>
                  </a:rPr>
                  <a:t>Requested task must be processed before its </a:t>
                </a:r>
                <a:r>
                  <a:rPr lang="en-US" altLang="ko-KR" dirty="0" smtClean="0">
                    <a:solidFill>
                      <a:srgbClr val="C00000"/>
                    </a:solidFill>
                  </a:rPr>
                  <a:t>deadline</a:t>
                </a:r>
              </a:p>
              <a:p>
                <a:pPr marL="457200" lvl="1" indent="0">
                  <a:buNone/>
                </a:pPr>
                <a:endParaRPr lang="en-US" altLang="ko-KR" dirty="0" smtClean="0"/>
              </a:p>
              <a:p>
                <a:pPr lvl="1"/>
                <a:endParaRPr lang="en-US" altLang="ko-KR" b="1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 t="-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/>
          <p:cNvGrpSpPr/>
          <p:nvPr/>
        </p:nvGrpSpPr>
        <p:grpSpPr>
          <a:xfrm>
            <a:off x="4436198" y="2632611"/>
            <a:ext cx="4077461" cy="3719306"/>
            <a:chOff x="4571999" y="2388168"/>
            <a:chExt cx="4077461" cy="371930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1999" y="2388168"/>
              <a:ext cx="4077460" cy="371930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4572000" y="2388168"/>
              <a:ext cx="4077460" cy="371930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878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 smtClean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b="1" dirty="0"/>
                  <a:t>Hierarchical reinforcement </a:t>
                </a:r>
                <a:r>
                  <a:rPr lang="en-US" altLang="ko-KR" b="1" dirty="0" smtClean="0"/>
                  <a:t>learning</a:t>
                </a:r>
              </a:p>
              <a:p>
                <a:pPr lvl="1"/>
                <a:r>
                  <a:rPr lang="en-US" altLang="ko-KR" dirty="0" smtClean="0">
                    <a:solidFill>
                      <a:schemeClr val="tx1"/>
                    </a:solidFill>
                  </a:rPr>
                  <a:t>Separate the problem into two problems</a:t>
                </a:r>
              </a:p>
              <a:p>
                <a:pPr lvl="2"/>
                <a:r>
                  <a:rPr lang="en-US" altLang="ko-KR" dirty="0" smtClean="0">
                    <a:solidFill>
                      <a:schemeClr val="tx1"/>
                    </a:solidFill>
                  </a:rPr>
                  <a:t>Server side : schedule CPU frequency</a:t>
                </a:r>
              </a:p>
              <a:p>
                <a:pPr lvl="2"/>
                <a:r>
                  <a:rPr lang="en-US" altLang="ko-KR" dirty="0" smtClean="0">
                    <a:solidFill>
                      <a:schemeClr val="tx1"/>
                    </a:solidFill>
                  </a:rPr>
                  <a:t>Center side : determine wire transmission strategy</a:t>
                </a:r>
              </a:p>
              <a:p>
                <a:pPr lvl="1"/>
                <a:r>
                  <a:rPr lang="en-US" altLang="ko-KR" dirty="0" smtClean="0">
                    <a:solidFill>
                      <a:srgbClr val="C00000"/>
                    </a:solidFill>
                  </a:rPr>
                  <a:t>Center controls servers and each server has its own small problem</a:t>
                </a:r>
                <a:endParaRPr lang="en-US" altLang="ko-KR" b="1" dirty="0">
                  <a:solidFill>
                    <a:srgbClr val="C00000"/>
                  </a:solidFill>
                </a:endParaRPr>
              </a:p>
              <a:p>
                <a:r>
                  <a:rPr lang="en-US" altLang="ko-KR" b="1" dirty="0" smtClean="0">
                    <a:solidFill>
                      <a:srgbClr val="002060"/>
                    </a:solidFill>
                  </a:rPr>
                  <a:t>Processor frequency scaling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altLang="ko-KR" b="1" dirty="0" smtClean="0">
                    <a:solidFill>
                      <a:srgbClr val="002060"/>
                    </a:solidFill>
                  </a:rPr>
                  <a:t>) by DVFS (server)</a:t>
                </a:r>
              </a:p>
              <a:p>
                <a:pPr lvl="1"/>
                <a:r>
                  <a:rPr lang="en-US" altLang="ko-KR" dirty="0" smtClean="0">
                    <a:solidFill>
                      <a:schemeClr val="tx1"/>
                    </a:solidFill>
                  </a:rPr>
                  <a:t>Each server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 processes the task with utilization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 at time step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sSubSup>
                      <m:sSub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≤1, 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 smtClean="0">
                    <a:solidFill>
                      <a:srgbClr val="B10202"/>
                    </a:solidFill>
                  </a:rPr>
                  <a:t>Power consumption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at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 smtClean="0">
                    <a:solidFill>
                      <a:srgbClr val="002060"/>
                    </a:solidFill>
                  </a:rPr>
                  <a:t>Wire transmission strategy (center)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 err="1" smtClean="0">
                    <a:solidFill>
                      <a:schemeClr val="tx1"/>
                    </a:solidFill>
                  </a:rPr>
                  <a:t>Softmax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: Wire transmission probability to BS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b="0" dirty="0" smtClean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𝐭𝐨</m:t>
                        </m:r>
                        <m:r>
                          <a:rPr lang="en-US" altLang="ko-KR" sz="1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𝑩𝑺</m:t>
                        </m:r>
                        <m:r>
                          <a:rPr lang="en-US" altLang="ko-KR" sz="1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ko-KR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sz="1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ko-KR" sz="1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𝑩𝑺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sz="1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ko-KR" b="1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 t="-786" b="-5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19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RL formulation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578" y="987421"/>
            <a:ext cx="7206841" cy="536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9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>
            <a:endCxn id="22" idx="1"/>
          </p:cNvCxnSpPr>
          <p:nvPr/>
        </p:nvCxnSpPr>
        <p:spPr>
          <a:xfrm>
            <a:off x="751357" y="3771247"/>
            <a:ext cx="378818" cy="323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endCxn id="10" idx="1"/>
          </p:cNvCxnSpPr>
          <p:nvPr/>
        </p:nvCxnSpPr>
        <p:spPr>
          <a:xfrm>
            <a:off x="752662" y="1902938"/>
            <a:ext cx="38795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16" idx="1"/>
          </p:cNvCxnSpPr>
          <p:nvPr/>
        </p:nvCxnSpPr>
        <p:spPr>
          <a:xfrm>
            <a:off x="760491" y="2542613"/>
            <a:ext cx="39056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endCxn id="19" idx="1"/>
          </p:cNvCxnSpPr>
          <p:nvPr/>
        </p:nvCxnSpPr>
        <p:spPr>
          <a:xfrm>
            <a:off x="751357" y="3155312"/>
            <a:ext cx="399697" cy="3237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endCxn id="13" idx="1"/>
          </p:cNvCxnSpPr>
          <p:nvPr/>
        </p:nvCxnSpPr>
        <p:spPr>
          <a:xfrm>
            <a:off x="768321" y="5003119"/>
            <a:ext cx="372293" cy="323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endCxn id="28" idx="1"/>
          </p:cNvCxnSpPr>
          <p:nvPr/>
        </p:nvCxnSpPr>
        <p:spPr>
          <a:xfrm>
            <a:off x="768321" y="5622293"/>
            <a:ext cx="36185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endCxn id="31" idx="1"/>
          </p:cNvCxnSpPr>
          <p:nvPr/>
        </p:nvCxnSpPr>
        <p:spPr>
          <a:xfrm>
            <a:off x="768321" y="6237838"/>
            <a:ext cx="351415" cy="39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25" idx="1"/>
          </p:cNvCxnSpPr>
          <p:nvPr/>
        </p:nvCxnSpPr>
        <p:spPr>
          <a:xfrm>
            <a:off x="751357" y="4387183"/>
            <a:ext cx="381379" cy="323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Gym environment structure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552262" y="996474"/>
            <a:ext cx="2091350" cy="551668"/>
            <a:chOff x="552262" y="996474"/>
            <a:chExt cx="2091350" cy="55166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52262" y="996474"/>
              <a:ext cx="2091350" cy="55166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0371" y="1087642"/>
              <a:ext cx="2055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Class : Environment</a:t>
              </a:r>
              <a:endParaRPr lang="ko-KR" altLang="en-US" b="1" dirty="0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1130174" y="1673982"/>
            <a:ext cx="1205620" cy="4807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40614" y="1742011"/>
            <a:ext cx="1184741" cy="32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__</a:t>
            </a:r>
            <a:r>
              <a:rPr lang="en-US" altLang="ko-KR" b="1" dirty="0" err="1" smtClean="0"/>
              <a:t>init</a:t>
            </a:r>
            <a:r>
              <a:rPr lang="en-US" altLang="ko-KR" b="1" dirty="0" smtClean="0"/>
              <a:t>__</a:t>
            </a:r>
            <a:endParaRPr lang="ko-KR" altLang="en-US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30174" y="4753662"/>
            <a:ext cx="1205620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40614" y="4821691"/>
            <a:ext cx="118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is_done</a:t>
            </a:r>
            <a:endParaRPr lang="ko-KR" altLang="en-US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40614" y="2289918"/>
            <a:ext cx="1205620" cy="4807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151054" y="2357947"/>
            <a:ext cx="118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reset</a:t>
            </a:r>
            <a:endParaRPr lang="ko-KR" altLang="en-US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40614" y="2905854"/>
            <a:ext cx="1205620" cy="4807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51054" y="2973883"/>
            <a:ext cx="118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step</a:t>
            </a:r>
            <a:endParaRPr lang="ko-KR" altLang="en-US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19735" y="3521790"/>
            <a:ext cx="1205620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130175" y="3589819"/>
            <a:ext cx="118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usergen</a:t>
            </a:r>
            <a:endParaRPr lang="ko-KR" altLang="en-US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110681" y="4137726"/>
            <a:ext cx="2546919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132736" y="4205755"/>
            <a:ext cx="250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wire_transmission</a:t>
            </a:r>
            <a:endParaRPr lang="en-US" altLang="ko-KR" b="1" dirty="0" smtClean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19734" y="5369598"/>
            <a:ext cx="1205620" cy="480749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130174" y="5437627"/>
            <a:ext cx="118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seed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109296" y="5985533"/>
            <a:ext cx="1205620" cy="480749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119736" y="6053562"/>
            <a:ext cx="118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render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H="1">
            <a:off x="757882" y="1548142"/>
            <a:ext cx="2611" cy="4689696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2441419" y="1673033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Initialize  parameters, action/state space</a:t>
            </a:r>
            <a:endParaRPr lang="ko-KR" altLang="en-US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2441420" y="2289018"/>
            <a:ext cx="5742912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r>
              <a:rPr lang="en-US" altLang="ko-KR" dirty="0" smtClean="0"/>
              <a:t>eset reward, time slot, server state (Central/Server)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모서리가 둥근 직사각형 70"/>
              <p:cNvSpPr/>
              <p:nvPr/>
            </p:nvSpPr>
            <p:spPr>
              <a:xfrm>
                <a:off x="2441420" y="2905003"/>
                <a:ext cx="5742912" cy="48074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𝑑𝑜𝑛𝑒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dirty="0" smtClean="0"/>
                  <a:t>(Central/Server)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1" name="모서리가 둥근 직사각형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420" y="2905003"/>
                <a:ext cx="5742912" cy="480749"/>
              </a:xfrm>
              <a:prstGeom prst="roundRect">
                <a:avLst/>
              </a:prstGeom>
              <a:blipFill>
                <a:blip r:embed="rId3"/>
                <a:stretch>
                  <a:fillRect b="-6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모서리가 둥근 직사각형 71"/>
          <p:cNvSpPr/>
          <p:nvPr/>
        </p:nvSpPr>
        <p:spPr>
          <a:xfrm>
            <a:off x="2441420" y="3520988"/>
            <a:ext cx="5742912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Generate task request for each time slot</a:t>
            </a:r>
            <a:endParaRPr lang="ko-KR" altLang="en-US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763214" y="4136973"/>
            <a:ext cx="4421118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Decide wire transmission for multiple tasks</a:t>
            </a:r>
            <a:endParaRPr lang="ko-KR" altLang="en-US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2441420" y="4752958"/>
            <a:ext cx="5742912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Return central reward and done flag</a:t>
            </a:r>
            <a:endParaRPr lang="ko-KR" altLang="en-US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2441420" y="5368943"/>
            <a:ext cx="5742912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Setting random seed to reproduce the same result (not use)</a:t>
            </a:r>
            <a:endParaRPr lang="ko-KR" altLang="en-US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2441420" y="5984925"/>
            <a:ext cx="5742912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Display the environment (not use)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68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>
            <a:endCxn id="10" idx="1"/>
          </p:cNvCxnSpPr>
          <p:nvPr/>
        </p:nvCxnSpPr>
        <p:spPr>
          <a:xfrm>
            <a:off x="752662" y="1902938"/>
            <a:ext cx="38795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47" idx="1"/>
          </p:cNvCxnSpPr>
          <p:nvPr/>
        </p:nvCxnSpPr>
        <p:spPr>
          <a:xfrm>
            <a:off x="757882" y="2740454"/>
            <a:ext cx="382732" cy="2844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52661" y="4354717"/>
            <a:ext cx="372293" cy="2175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752661" y="5184108"/>
            <a:ext cx="387953" cy="352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59187" y="6009784"/>
            <a:ext cx="351415" cy="39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65713" y="3540270"/>
            <a:ext cx="381379" cy="323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Gym environment structure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552262" y="996474"/>
            <a:ext cx="2091350" cy="551668"/>
            <a:chOff x="552262" y="996474"/>
            <a:chExt cx="2091350" cy="55166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52262" y="996474"/>
              <a:ext cx="2091350" cy="55166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0371" y="1087642"/>
              <a:ext cx="2055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Class : Server</a:t>
              </a:r>
              <a:endParaRPr lang="ko-KR" altLang="en-US" b="1" dirty="0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1130174" y="1673982"/>
            <a:ext cx="1721668" cy="4807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40614" y="1742011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__</a:t>
            </a:r>
            <a:r>
              <a:rPr lang="en-US" altLang="ko-KR" b="1" dirty="0" err="1" smtClean="0"/>
              <a:t>init</a:t>
            </a:r>
            <a:r>
              <a:rPr lang="en-US" altLang="ko-KR" b="1" dirty="0" smtClean="0"/>
              <a:t>__</a:t>
            </a:r>
            <a:endParaRPr lang="ko-KR" altLang="en-US" b="1" dirty="0"/>
          </a:p>
        </p:txBody>
      </p:sp>
      <p:cxnSp>
        <p:nvCxnSpPr>
          <p:cNvPr id="33" name="직선 연결선 32"/>
          <p:cNvCxnSpPr/>
          <p:nvPr/>
        </p:nvCxnSpPr>
        <p:spPr>
          <a:xfrm flipH="1">
            <a:off x="752661" y="1548142"/>
            <a:ext cx="7834" cy="446164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1130174" y="2490603"/>
            <a:ext cx="1721668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140614" y="2558632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association</a:t>
            </a:r>
            <a:endParaRPr lang="ko-KR" altLang="en-US" b="1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30174" y="3307224"/>
            <a:ext cx="1721668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140614" y="3375253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arri_pop</a:t>
            </a:r>
            <a:endParaRPr lang="ko-KR" altLang="en-US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130174" y="4123845"/>
            <a:ext cx="1721668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140614" y="4191874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wait_update</a:t>
            </a:r>
            <a:endParaRPr lang="ko-KR" altLang="en-US" b="1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30174" y="4940466"/>
            <a:ext cx="1721668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140614" y="5008495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add_to_queue</a:t>
            </a:r>
            <a:endParaRPr lang="ko-KR" altLang="en-US" b="1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30174" y="5757089"/>
            <a:ext cx="1721668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1140614" y="5825118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process</a:t>
            </a:r>
            <a:endParaRPr lang="ko-KR" altLang="en-US" b="1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057054" y="1671616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Initialize  parameters, </a:t>
            </a:r>
            <a:r>
              <a:rPr lang="en-US" altLang="ko-KR" dirty="0" smtClean="0"/>
              <a:t>server queue, uplink tasks</a:t>
            </a:r>
            <a:endParaRPr lang="ko-KR" altLang="en-US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3057054" y="2488710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BS-user association with random uplink transmission time</a:t>
            </a:r>
            <a:endParaRPr lang="ko-KR" altLang="en-US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057054" y="3204928"/>
            <a:ext cx="5742913" cy="6699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Pop one task from arrived tasks</a:t>
            </a:r>
          </a:p>
          <a:p>
            <a:pPr algn="ctr"/>
            <a:r>
              <a:rPr lang="en-US" altLang="ko-KR" dirty="0" smtClean="0"/>
              <a:t> (waiting wired transmission)</a:t>
            </a:r>
            <a:endParaRPr lang="ko-KR" altLang="en-US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3057054" y="4122898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Give time count to tasks</a:t>
            </a:r>
            <a:endParaRPr lang="ko-KR" altLang="en-US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3057054" y="4939992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 transmitted task to server computing queue</a:t>
            </a:r>
            <a:endParaRPr lang="ko-KR" altLang="en-US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3057054" y="5757088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Process the tasks with scheduled frequency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92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Total structure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067272" y="992650"/>
            <a:ext cx="3494638" cy="2489085"/>
            <a:chOff x="353085" y="924071"/>
            <a:chExt cx="3494638" cy="248908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187" y="987421"/>
              <a:ext cx="3251805" cy="2339347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353085" y="924071"/>
              <a:ext cx="3494638" cy="2489085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32706" y="3706942"/>
            <a:ext cx="4617267" cy="2743200"/>
            <a:chOff x="1376127" y="3802455"/>
            <a:chExt cx="4617267" cy="2743200"/>
          </a:xfrm>
        </p:grpSpPr>
        <p:grpSp>
          <p:nvGrpSpPr>
            <p:cNvPr id="8" name="그룹 7"/>
            <p:cNvGrpSpPr/>
            <p:nvPr/>
          </p:nvGrpSpPr>
          <p:grpSpPr>
            <a:xfrm>
              <a:off x="1456619" y="3897722"/>
              <a:ext cx="3052006" cy="2027179"/>
              <a:chOff x="542219" y="3629548"/>
              <a:chExt cx="3052006" cy="1974547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219" y="3645103"/>
                <a:ext cx="3052006" cy="1958992"/>
              </a:xfrm>
              <a:prstGeom prst="rect">
                <a:avLst/>
              </a:prstGeom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547663" y="3629548"/>
                <a:ext cx="3046562" cy="1974547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2167811" y="4179895"/>
              <a:ext cx="3052006" cy="2027179"/>
              <a:chOff x="542219" y="3629548"/>
              <a:chExt cx="3052006" cy="1974547"/>
            </a:xfrm>
          </p:grpSpPr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219" y="3645103"/>
                <a:ext cx="3052006" cy="1958992"/>
              </a:xfrm>
              <a:prstGeom prst="rect">
                <a:avLst/>
              </a:prstGeom>
            </p:spPr>
          </p:pic>
          <p:sp>
            <p:nvSpPr>
              <p:cNvPr id="18" name="직사각형 17"/>
              <p:cNvSpPr/>
              <p:nvPr/>
            </p:nvSpPr>
            <p:spPr>
              <a:xfrm>
                <a:off x="547663" y="3629548"/>
                <a:ext cx="3046562" cy="1974547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2873559" y="4446098"/>
              <a:ext cx="3052006" cy="2027179"/>
              <a:chOff x="542219" y="3629548"/>
              <a:chExt cx="3052006" cy="1974547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219" y="3645103"/>
                <a:ext cx="3052006" cy="1958992"/>
              </a:xfrm>
              <a:prstGeom prst="rect">
                <a:avLst/>
              </a:prstGeom>
            </p:spPr>
          </p:pic>
          <p:sp>
            <p:nvSpPr>
              <p:cNvPr id="21" name="직사각형 20"/>
              <p:cNvSpPr/>
              <p:nvPr/>
            </p:nvSpPr>
            <p:spPr>
              <a:xfrm>
                <a:off x="547663" y="3629548"/>
                <a:ext cx="3046562" cy="1974547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1376127" y="3802455"/>
              <a:ext cx="4617267" cy="2743200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7602" y="2000820"/>
            <a:ext cx="3575869" cy="306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4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EMIN@W89100Y57WZT3PP7" val="4142"/>
</p:tagLst>
</file>

<file path=ppt/theme/theme1.xml><?xml version="1.0" encoding="utf-8"?>
<a:theme xmlns:a="http://schemas.openxmlformats.org/drawingml/2006/main" name="wgroup-release-04-2011-12-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45910</TotalTime>
  <Words>596</Words>
  <Application>Microsoft Office PowerPoint</Application>
  <PresentationFormat>화면 슬라이드 쇼(4:3)</PresentationFormat>
  <Paragraphs>160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a고딕12</vt:lpstr>
      <vt:lpstr>Lucida Grande</vt:lpstr>
      <vt:lpstr>ＭＳ Ｐゴシック</vt:lpstr>
      <vt:lpstr>맑은 고딕</vt:lpstr>
      <vt:lpstr>Arial</vt:lpstr>
      <vt:lpstr>Calibri</vt:lpstr>
      <vt:lpstr>Cambria Math</vt:lpstr>
      <vt:lpstr>wgroup-release-04-2011-12-14</vt:lpstr>
      <vt:lpstr>Energy-efficient Task Offloading and Computing Scheme via Hierarchical Reinforcement Learning</vt:lpstr>
      <vt:lpstr>Motivation</vt:lpstr>
      <vt:lpstr>System Model</vt:lpstr>
      <vt:lpstr>System Model</vt:lpstr>
      <vt:lpstr>System Model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Watcharapan Suwansantisuk</dc:creator>
  <cp:lastModifiedBy>Windows 사용자</cp:lastModifiedBy>
  <cp:revision>3439</cp:revision>
  <cp:lastPrinted>2018-05-09T00:43:57Z</cp:lastPrinted>
  <dcterms:created xsi:type="dcterms:W3CDTF">2011-06-22T20:54:45Z</dcterms:created>
  <dcterms:modified xsi:type="dcterms:W3CDTF">2019-05-09T15:42:22Z</dcterms:modified>
</cp:coreProperties>
</file>