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055" r:id="rId2"/>
    <p:sldId id="1367" r:id="rId3"/>
    <p:sldId id="1390" r:id="rId4"/>
    <p:sldId id="1393" r:id="rId5"/>
    <p:sldId id="1388" r:id="rId6"/>
    <p:sldId id="1368" r:id="rId7"/>
    <p:sldId id="1391" r:id="rId8"/>
    <p:sldId id="1389" r:id="rId9"/>
    <p:sldId id="1386" r:id="rId10"/>
    <p:sldId id="1202" r:id="rId11"/>
  </p:sldIdLst>
  <p:sldSz cx="9144000" cy="6858000" type="screen4x3"/>
  <p:notesSz cx="6805613" cy="9939338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orient="horz" pos="3058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orient="horz" pos="3611">
          <p15:clr>
            <a:srgbClr val="A4A3A4"/>
          </p15:clr>
        </p15:guide>
        <p15:guide id="5" orient="horz" pos="1025">
          <p15:clr>
            <a:srgbClr val="A4A3A4"/>
          </p15:clr>
        </p15:guide>
        <p15:guide id="6" pos="1201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C" initials="I" lastIdx="27" clrIdx="0">
    <p:extLst>
      <p:ext uri="{19B8F6BF-5375-455C-9EA6-DF929625EA0E}">
        <p15:presenceInfo xmlns:p15="http://schemas.microsoft.com/office/powerpoint/2012/main" userId="ISC" providerId="None"/>
      </p:ext>
    </p:extLst>
  </p:cmAuthor>
  <p:cmAuthor id="2" name="Windows User" initials="W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FF6D70"/>
    <a:srgbClr val="FF7171"/>
    <a:srgbClr val="4476B2"/>
    <a:srgbClr val="E6E6E6"/>
    <a:srgbClr val="FF7979"/>
    <a:srgbClr val="FF5050"/>
    <a:srgbClr val="5974C5"/>
    <a:srgbClr val="B10202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83176" autoAdjust="0"/>
  </p:normalViewPr>
  <p:slideViewPr>
    <p:cSldViewPr snapToGrid="0" showGuides="1">
      <p:cViewPr varScale="1">
        <p:scale>
          <a:sx n="95" d="100"/>
          <a:sy n="95" d="100"/>
        </p:scale>
        <p:origin x="1986" y="66"/>
      </p:cViewPr>
      <p:guideLst>
        <p:guide orient="horz" pos="1845"/>
        <p:guide orient="horz" pos="3058"/>
        <p:guide orient="horz" pos="4032"/>
        <p:guide orient="horz" pos="3611"/>
        <p:guide orient="horz" pos="1025"/>
        <p:guide pos="12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481DB-C454-F848-85FD-7531C4681FA8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6CA0A-0570-CA48-872A-06252E209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4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021A-BD82-6549-B6F0-C141B99A7573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F8F32-8FB8-B84B-82B3-E896E2106C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26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6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47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9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72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00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7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10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6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 anchor="t"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0760" y="3638826"/>
            <a:ext cx="6453932" cy="1174178"/>
          </a:xfr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999999"/>
                </a:solidFill>
              </a:defRPr>
            </a:lvl1pPr>
            <a:lvl2pPr marL="45720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200150" indent="0">
              <a:buFontTx/>
              <a:buNone/>
              <a:defRPr/>
            </a:lvl4pPr>
            <a:lvl5pPr marL="1600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7783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24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5926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2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7151"/>
            <a:ext cx="8229600" cy="481380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82706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6503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8189"/>
            <a:ext cx="8229600" cy="4813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90900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239967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7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5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48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14300" y="76200"/>
            <a:ext cx="8915400" cy="6494463"/>
          </a:xfrm>
          <a:prstGeom prst="roundRect">
            <a:avLst>
              <a:gd name="adj" fmla="val 4054"/>
            </a:avLst>
          </a:prstGeom>
          <a:solidFill>
            <a:schemeClr val="bg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1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22884" y="6591957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83D679-57E1-CE45-BC1C-B0838CBB0D09}" type="slidenum">
              <a:rPr lang="en-US" smtClean="0"/>
              <a:pPr/>
              <a:t>‹#›</a:t>
            </a:fld>
            <a:r>
              <a:rPr lang="en-US" dirty="0"/>
              <a:t>/11</a:t>
            </a:r>
          </a:p>
        </p:txBody>
      </p:sp>
      <p:pic>
        <p:nvPicPr>
          <p:cNvPr id="11" name="Picture 10" descr="ui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8" y="6609416"/>
            <a:ext cx="758282" cy="231872"/>
          </a:xfrm>
          <a:prstGeom prst="rect">
            <a:avLst/>
          </a:prstGeom>
        </p:spPr>
      </p:pic>
      <p:pic>
        <p:nvPicPr>
          <p:cNvPr id="12" name="Picture 3" descr="Screen Shot 2017-04-17 at 1.43.31 PM.png">
            <a:extLst>
              <a:ext uri="{FF2B5EF4-FFF2-40B4-BE49-F238E27FC236}">
                <a16:creationId xmlns:a16="http://schemas.microsoft.com/office/drawing/2014/main" id="{19B48D76-A340-450A-8CB3-A86630B6F1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650" y="6609416"/>
            <a:ext cx="523681" cy="2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9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8" r:id="rId4"/>
    <p:sldLayoutId id="2147483657" r:id="rId5"/>
    <p:sldLayoutId id="2147483659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30188" algn="just" defTabSz="457200" rtl="0" eaLnBrk="1" latinLnBrk="0" hangingPunct="1"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just" defTabSz="457200" rtl="0" eaLnBrk="1" latinLnBrk="0" hangingPunct="1">
        <a:spcBef>
          <a:spcPts val="600"/>
        </a:spcBef>
        <a:buFont typeface="Arial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974725" indent="-174625" algn="just" defTabSz="457200" rtl="0" eaLnBrk="1" latinLnBrk="0" hangingPunct="1">
        <a:spcBef>
          <a:spcPts val="600"/>
        </a:spcBef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3pPr>
      <a:lvl4pPr marL="1374775" indent="-174625" algn="just" defTabSz="457200" rtl="0" eaLnBrk="1" latinLnBrk="0" hangingPunct="1">
        <a:spcBef>
          <a:spcPts val="600"/>
        </a:spcBef>
        <a:buFont typeface="Arial"/>
        <a:buChar char="–"/>
        <a:defRPr sz="1800" kern="1200">
          <a:solidFill>
            <a:srgbClr val="404040"/>
          </a:solidFill>
          <a:latin typeface="+mn-lt"/>
          <a:ea typeface="+mn-ea"/>
          <a:cs typeface="+mn-cs"/>
        </a:defRPr>
      </a:lvl4pPr>
      <a:lvl5pPr marL="1774825" indent="-174625" algn="just" defTabSz="457200" rtl="0" eaLnBrk="1" latinLnBrk="0" hangingPunct="1">
        <a:spcBef>
          <a:spcPts val="600"/>
        </a:spcBef>
        <a:buFont typeface="Arial"/>
        <a:buChar char="»"/>
        <a:defRPr sz="18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0100"/>
            <a:ext cx="7772400" cy="1470025"/>
          </a:xfrm>
        </p:spPr>
        <p:txBody>
          <a:bodyPr/>
          <a:lstStyle/>
          <a:p>
            <a:r>
              <a:rPr lang="en-US" altLang="ko-KR" b="1" dirty="0"/>
              <a:t>Energy efficient UDN design using reinforcement learning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610" y="2095501"/>
            <a:ext cx="6400800" cy="14224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49115" y="3536586"/>
            <a:ext cx="6453932" cy="1174178"/>
          </a:xfrm>
        </p:spPr>
        <p:txBody>
          <a:bodyPr/>
          <a:lstStyle/>
          <a:p>
            <a:r>
              <a:rPr lang="en-US" sz="2000" b="1" dirty="0">
                <a:solidFill>
                  <a:srgbClr val="000090"/>
                </a:solidFill>
              </a:rPr>
              <a:t>DGIST</a:t>
            </a:r>
          </a:p>
          <a:p>
            <a:endParaRPr lang="en-US" sz="500" dirty="0"/>
          </a:p>
          <a:p>
            <a:r>
              <a:rPr lang="en-US" dirty="0">
                <a:solidFill>
                  <a:srgbClr val="000000"/>
                </a:solidFill>
              </a:rPr>
              <a:t>BongSang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Kim</a:t>
            </a:r>
          </a:p>
          <a:p>
            <a:r>
              <a:rPr lang="en-US" dirty="0" err="1">
                <a:solidFill>
                  <a:srgbClr val="000000"/>
                </a:solidFill>
              </a:rPr>
              <a:t>JaeHyun</a:t>
            </a:r>
            <a:r>
              <a:rPr lang="en-US" dirty="0">
                <a:solidFill>
                  <a:srgbClr val="000000"/>
                </a:solidFill>
              </a:rPr>
              <a:t> Lee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9292" y="5057641"/>
            <a:ext cx="21222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</a:rPr>
              <a:t>05/July/2019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</a:rPr>
              <a:t>UGRP Meeting</a:t>
            </a:r>
          </a:p>
        </p:txBody>
      </p:sp>
    </p:spTree>
    <p:extLst>
      <p:ext uri="{BB962C8B-B14F-4D97-AF65-F5344CB8AC3E}">
        <p14:creationId xmlns:p14="http://schemas.microsoft.com/office/powerpoint/2010/main" val="143634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b="0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Any Questions? 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50888" y="4005263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4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Things to-do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Setup python development env. for Linux/Windows</a:t>
            </a:r>
          </a:p>
          <a:p>
            <a:r>
              <a:rPr lang="en-US" altLang="ko-KR" b="1" dirty="0"/>
              <a:t>Study RL</a:t>
            </a:r>
          </a:p>
          <a:p>
            <a:r>
              <a:rPr lang="en-US" altLang="ko-KR" b="1" dirty="0"/>
              <a:t>Study gym, </a:t>
            </a:r>
            <a:r>
              <a:rPr lang="en-US" altLang="ko-KR" b="1" dirty="0" err="1"/>
              <a:t>tensorflow</a:t>
            </a:r>
            <a:r>
              <a:rPr lang="en-US" altLang="ko-KR" b="1" dirty="0"/>
              <a:t>, </a:t>
            </a:r>
            <a:r>
              <a:rPr lang="en-US" altLang="ko-KR" b="1" dirty="0" err="1"/>
              <a:t>pytorch</a:t>
            </a:r>
            <a:r>
              <a:rPr lang="en-US" altLang="ko-KR" b="1" dirty="0"/>
              <a:t> in </a:t>
            </a:r>
            <a:r>
              <a:rPr lang="en-US" altLang="ko-KR" b="1" dirty="0" err="1"/>
              <a:t>github</a:t>
            </a:r>
            <a:endParaRPr lang="en-US" altLang="ko-KR" b="1" dirty="0"/>
          </a:p>
          <a:p>
            <a:r>
              <a:rPr lang="en-US" altLang="ko-KR" b="1" dirty="0"/>
              <a:t>Divide Objective into RL/Env code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Design RL code – MCTS</a:t>
            </a:r>
          </a:p>
          <a:p>
            <a:r>
              <a:rPr lang="en-US" altLang="ko-KR" b="1" dirty="0"/>
              <a:t>Design Env code – Develop UDN and so on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68B4991D-9E70-4B7E-B0BC-6D7F6F1176C3}"/>
              </a:ext>
            </a:extLst>
          </p:cNvPr>
          <p:cNvSpPr/>
          <p:nvPr/>
        </p:nvSpPr>
        <p:spPr>
          <a:xfrm>
            <a:off x="7059866" y="1237022"/>
            <a:ext cx="153908" cy="1469108"/>
          </a:xfrm>
          <a:prstGeom prst="rightBrac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FB5A5-EBAE-4065-A256-1D3E9E404C4B}"/>
              </a:ext>
            </a:extLst>
          </p:cNvPr>
          <p:cNvSpPr txBox="1"/>
          <p:nvPr/>
        </p:nvSpPr>
        <p:spPr>
          <a:xfrm>
            <a:off x="7327556" y="1786910"/>
            <a:ext cx="181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What have done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52153FEE-BB22-432F-B525-6BEBB265316A}"/>
              </a:ext>
            </a:extLst>
          </p:cNvPr>
          <p:cNvSpPr/>
          <p:nvPr/>
        </p:nvSpPr>
        <p:spPr>
          <a:xfrm>
            <a:off x="7059866" y="3656194"/>
            <a:ext cx="153908" cy="758828"/>
          </a:xfrm>
          <a:prstGeom prst="rightBrac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A2EC5-C07E-4EE8-A7B2-758FB63FB923}"/>
              </a:ext>
            </a:extLst>
          </p:cNvPr>
          <p:cNvSpPr txBox="1"/>
          <p:nvPr/>
        </p:nvSpPr>
        <p:spPr>
          <a:xfrm>
            <a:off x="7327556" y="3850942"/>
            <a:ext cx="181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should be done</a:t>
            </a:r>
          </a:p>
        </p:txBody>
      </p:sp>
    </p:spTree>
    <p:extLst>
      <p:ext uri="{BB962C8B-B14F-4D97-AF65-F5344CB8AC3E}">
        <p14:creationId xmlns:p14="http://schemas.microsoft.com/office/powerpoint/2010/main" val="4778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Study RL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DQN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Approximate action-value(Q) function</a:t>
            </a:r>
            <a:r>
              <a:rPr lang="en-US" altLang="ko-KR" b="1" dirty="0">
                <a:solidFill>
                  <a:schemeClr val="tx1"/>
                </a:solidFill>
              </a:rPr>
              <a:t> by deep neural network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Update by the </a:t>
            </a:r>
            <a:r>
              <a:rPr lang="en-US" altLang="ko-KR" b="1" dirty="0">
                <a:solidFill>
                  <a:srgbClr val="0000FF"/>
                </a:solidFill>
              </a:rPr>
              <a:t>gradient of loss function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62CABB-4DF0-4913-BF9B-A58BB61C6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863" y="3004108"/>
            <a:ext cx="6248365" cy="318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8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Study RL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Actor-Critic</a:t>
                </a:r>
              </a:p>
              <a:p>
                <a:pPr lvl="1"/>
                <a:r>
                  <a:rPr lang="en-US" altLang="ko-KR" b="1" dirty="0">
                    <a:solidFill>
                      <a:srgbClr val="0000FF"/>
                    </a:solidFill>
                  </a:rPr>
                  <a:t>Actor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update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which approximate policy</a:t>
                </a:r>
              </a:p>
              <a:p>
                <a:pPr lvl="1"/>
                <a:r>
                  <a:rPr lang="en-US" altLang="ko-KR" b="1" dirty="0">
                    <a:solidFill>
                      <a:srgbClr val="FF0000"/>
                    </a:solidFill>
                  </a:rPr>
                  <a:t>Critic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update w which approximate action-value function q(</a:t>
                </a:r>
                <a:r>
                  <a:rPr lang="en-US" altLang="ko-KR" b="1" dirty="0" err="1">
                    <a:solidFill>
                      <a:schemeClr val="tx1"/>
                    </a:solidFill>
                  </a:rPr>
                  <a:t>s,a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altLang="ko-KR" b="1" dirty="0">
                    <a:solidFill>
                      <a:schemeClr val="tx1"/>
                    </a:solidFill>
                  </a:rPr>
                  <a:t>Could reduce learning time by approximating q function</a:t>
                </a:r>
              </a:p>
              <a:p>
                <a:pPr lvl="1"/>
                <a:r>
                  <a:rPr lang="en-US" altLang="ko-KR" b="1" dirty="0">
                    <a:solidFill>
                      <a:schemeClr val="tx1"/>
                    </a:solidFill>
                  </a:rPr>
                  <a:t>Actor-Critic follows an </a:t>
                </a:r>
                <a:r>
                  <a:rPr lang="en-US" altLang="ko-KR" b="1" u="sng" dirty="0">
                    <a:solidFill>
                      <a:schemeClr val="tx1"/>
                    </a:solidFill>
                  </a:rPr>
                  <a:t>approximate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 policy gradient</a:t>
                </a:r>
              </a:p>
              <a:p>
                <a:pPr lvl="1"/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t="-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529555D-ECA8-4926-AAD2-6F83DAB35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466" y="3219236"/>
            <a:ext cx="4007068" cy="28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5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RL design - MCTS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Monte-Carlo Tree Search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State, node visit count, value 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Why MCTS?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Easy to come up with RL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model with our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environment model</a:t>
            </a:r>
          </a:p>
        </p:txBody>
      </p:sp>
      <p:pic>
        <p:nvPicPr>
          <p:cNvPr id="1026" name="Picture 2" descr="mctsì ëí ì´ë¯¸ì§ ê²ìê²°ê³¼">
            <a:extLst>
              <a:ext uri="{FF2B5EF4-FFF2-40B4-BE49-F238E27FC236}">
                <a16:creationId xmlns:a16="http://schemas.microsoft.com/office/drawing/2014/main" id="{50C10B8A-F2EF-4397-86A7-283700D2D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46" y="2414425"/>
            <a:ext cx="76962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0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Initial RL design – MCTS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Pseudo code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A527C7-DEA5-471E-8E85-593A42CC8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690" y="1733006"/>
            <a:ext cx="5740712" cy="370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2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Future Plan(next week)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MCTS design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n BS, m UE, distributed in random.</a:t>
                </a:r>
              </a:p>
              <a:p>
                <a:r>
                  <a:rPr lang="en-US" altLang="ko-KR" dirty="0">
                    <a:solidFill>
                      <a:srgbClr val="0000FF"/>
                    </a:solidFill>
                  </a:rPr>
                  <a:t>State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Matrix of BS on/off [discrete,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ko-KR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  <m:r>
                      <a:rPr lang="en-US" altLang="ko-KR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BS</m:t>
                    </m:r>
                    <m:r>
                      <a:rPr lang="en-US" altLang="ko-KR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on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2, …,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]</a:t>
                </a:r>
              </a:p>
              <a:p>
                <a:r>
                  <a:rPr lang="en-US" altLang="ko-KR" dirty="0">
                    <a:solidFill>
                      <a:srgbClr val="0000FF"/>
                    </a:solidFill>
                  </a:rPr>
                  <a:t>Action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Matrix of change BS on/off state [discrete]</a:t>
                </a:r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Reward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SNR,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[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=−4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(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NLoS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 ]</a:t>
                </a:r>
              </a:p>
              <a:p>
                <a:r>
                  <a:rPr lang="en-US" altLang="ko-KR" dirty="0"/>
                  <a:t>User-BS association rule: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nearest association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: Distance between User and BS matrix </a:t>
                </a:r>
              </a:p>
              <a:p>
                <a:pPr lvl="1"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𝑖𝑥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𝑗𝑥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𝑖𝑦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𝑗𝑦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 algn="l"/>
                <a:r>
                  <a:rPr lang="en-US" altLang="ko-KR" dirty="0">
                    <a:solidFill>
                      <a:schemeClr val="tx1"/>
                    </a:solidFill>
                  </a:rPr>
                  <a:t>[BS, UE is location matrix of BS and User]</a:t>
                </a:r>
              </a:p>
              <a:p>
                <a:pPr algn="l"/>
                <a:r>
                  <a:rPr lang="en-US" altLang="ko-KR" dirty="0"/>
                  <a:t>Initial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l"/>
                <a:r>
                  <a:rPr lang="en-US" altLang="ko-KR" dirty="0">
                    <a:solidFill>
                      <a:schemeClr val="tx1"/>
                    </a:solidFill>
                  </a:rPr>
                  <a:t>Node: initialize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BS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Constraint: one action, one BS condition change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Optimize policy – update by backpropagation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t="-6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25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Future Plan(next week)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10C0BC41-E8F1-4660-8C3A-FE406D719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546" y="2300498"/>
            <a:ext cx="57150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23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9E31B-A679-4AE2-A74F-D35A39E8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0"/>
            <a:ext cx="8910637" cy="987425"/>
          </a:xfrm>
        </p:spPr>
        <p:txBody>
          <a:bodyPr/>
          <a:lstStyle/>
          <a:p>
            <a:r>
              <a:rPr lang="en-US" altLang="ko-KR" dirty="0"/>
              <a:t>Future plan(one month)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2C441-517F-450A-A437-5A34F2F7B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Program RL code by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Tensorflow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Library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Apply UDN at our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Environment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Consider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LoS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NLoS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Interference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Set BS density for UDN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Consider all BS state change concurrently 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Update reward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consider Energy Consumption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SNR 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Terminal condition - reach at Terminal Node or SNR &lt;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Update RL code for programmed env code</a:t>
                </a: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2C441-517F-450A-A437-5A34F2F7B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7339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EMIN@W89100Y57WZT3PP7" val="4142"/>
</p:tagLst>
</file>

<file path=ppt/theme/theme1.xml><?xml version="1.0" encoding="utf-8"?>
<a:theme xmlns:a="http://schemas.openxmlformats.org/drawingml/2006/main" name="wgroup-release-04-2011-12-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51689</TotalTime>
  <Words>377</Words>
  <Application>Microsoft Office PowerPoint</Application>
  <PresentationFormat>화면 슬라이드 쇼(4:3)</PresentationFormat>
  <Paragraphs>83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Lucida Grande</vt:lpstr>
      <vt:lpstr>Arial</vt:lpstr>
      <vt:lpstr>Calibri</vt:lpstr>
      <vt:lpstr>Cambria Math</vt:lpstr>
      <vt:lpstr>wgroup-release-04-2011-12-14</vt:lpstr>
      <vt:lpstr>Energy efficient UDN design using reinforcement learning</vt:lpstr>
      <vt:lpstr>Things to-do</vt:lpstr>
      <vt:lpstr>Study RL</vt:lpstr>
      <vt:lpstr>Study RL</vt:lpstr>
      <vt:lpstr>RL design - MCTS</vt:lpstr>
      <vt:lpstr>Initial RL design – MCTS</vt:lpstr>
      <vt:lpstr>Future Plan(next week)</vt:lpstr>
      <vt:lpstr>Future Plan(next week)</vt:lpstr>
      <vt:lpstr>Future plan(one month)</vt:lpstr>
      <vt:lpstr>Thank you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Watcharapan Suwansantisuk</dc:creator>
  <cp:lastModifiedBy>ISC</cp:lastModifiedBy>
  <cp:revision>3534</cp:revision>
  <cp:lastPrinted>2018-05-16T01:40:32Z</cp:lastPrinted>
  <dcterms:created xsi:type="dcterms:W3CDTF">2011-06-22T20:54:45Z</dcterms:created>
  <dcterms:modified xsi:type="dcterms:W3CDTF">2019-07-05T02:39:49Z</dcterms:modified>
</cp:coreProperties>
</file>