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2" r:id="rId3"/>
    <p:sldId id="259" r:id="rId4"/>
    <p:sldId id="264" r:id="rId5"/>
    <p:sldId id="263" r:id="rId6"/>
    <p:sldId id="265" r:id="rId7"/>
    <p:sldId id="266" r:id="rId8"/>
    <p:sldId id="267" r:id="rId9"/>
    <p:sldId id="268" r:id="rId10"/>
    <p:sldId id="269" r:id="rId11"/>
    <p:sldId id="270"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E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94"/>
  </p:normalViewPr>
  <p:slideViewPr>
    <p:cSldViewPr snapToGrid="0" showGuides="1">
      <p:cViewPr varScale="1">
        <p:scale>
          <a:sx n="68" d="100"/>
          <a:sy n="68" d="100"/>
        </p:scale>
        <p:origin x="82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A395B5-733F-4BF1-BF1E-AA379116A754}" type="datetimeFigureOut">
              <a:rPr lang="en-ZA" smtClean="0"/>
              <a:t>2025/06/17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9768C-E341-4B04-A40C-39AE846226A6}" type="slidenum">
              <a:rPr lang="en-ZA" smtClean="0"/>
              <a:t>‹#›</a:t>
            </a:fld>
            <a:endParaRPr lang="en-ZA"/>
          </a:p>
        </p:txBody>
      </p:sp>
    </p:spTree>
    <p:extLst>
      <p:ext uri="{BB962C8B-B14F-4D97-AF65-F5344CB8AC3E}">
        <p14:creationId xmlns:p14="http://schemas.microsoft.com/office/powerpoint/2010/main" val="248738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D829768C-E341-4B04-A40C-39AE846226A6}" type="slidenum">
              <a:rPr lang="en-ZA" smtClean="0"/>
              <a:t>7</a:t>
            </a:fld>
            <a:endParaRPr lang="en-ZA"/>
          </a:p>
        </p:txBody>
      </p:sp>
    </p:spTree>
    <p:extLst>
      <p:ext uri="{BB962C8B-B14F-4D97-AF65-F5344CB8AC3E}">
        <p14:creationId xmlns:p14="http://schemas.microsoft.com/office/powerpoint/2010/main" val="1028499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AFFFC-4DE9-4641-0BE5-D84410609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C56707-B1D3-0A30-24CA-C6E59117B8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CD7DE6-C2E3-F6FC-5ECA-1DC112573AC2}"/>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0674CB2C-74EC-231C-C905-21A1B229F86E}"/>
              </a:ext>
            </a:extLst>
          </p:cNvPr>
          <p:cNvSpPr>
            <a:spLocks noGrp="1"/>
          </p:cNvSpPr>
          <p:nvPr>
            <p:ph type="sldNum" sz="quarter" idx="5"/>
          </p:nvPr>
        </p:nvSpPr>
        <p:spPr/>
        <p:txBody>
          <a:bodyPr/>
          <a:lstStyle/>
          <a:p>
            <a:fld id="{D829768C-E341-4B04-A40C-39AE846226A6}" type="slidenum">
              <a:rPr lang="en-ZA" smtClean="0"/>
              <a:t>8</a:t>
            </a:fld>
            <a:endParaRPr lang="en-ZA"/>
          </a:p>
        </p:txBody>
      </p:sp>
    </p:spTree>
    <p:extLst>
      <p:ext uri="{BB962C8B-B14F-4D97-AF65-F5344CB8AC3E}">
        <p14:creationId xmlns:p14="http://schemas.microsoft.com/office/powerpoint/2010/main" val="187734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96D01-E33E-7671-AEAA-4B355A21A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BDC7C0-C1D9-E033-0160-E1D4D9CDE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A8CF5-2749-16CE-BFE7-924D8AE77EDC}"/>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BBECA7BF-9F21-E43C-EA92-6694884F1907}"/>
              </a:ext>
            </a:extLst>
          </p:cNvPr>
          <p:cNvSpPr>
            <a:spLocks noGrp="1"/>
          </p:cNvSpPr>
          <p:nvPr>
            <p:ph type="sldNum" sz="quarter" idx="5"/>
          </p:nvPr>
        </p:nvSpPr>
        <p:spPr/>
        <p:txBody>
          <a:bodyPr/>
          <a:lstStyle/>
          <a:p>
            <a:fld id="{D829768C-E341-4B04-A40C-39AE846226A6}" type="slidenum">
              <a:rPr lang="en-ZA" smtClean="0"/>
              <a:t>10</a:t>
            </a:fld>
            <a:endParaRPr lang="en-ZA"/>
          </a:p>
        </p:txBody>
      </p:sp>
    </p:spTree>
    <p:extLst>
      <p:ext uri="{BB962C8B-B14F-4D97-AF65-F5344CB8AC3E}">
        <p14:creationId xmlns:p14="http://schemas.microsoft.com/office/powerpoint/2010/main" val="426130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CC0C7-AB87-6BC8-42D2-087290D18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F9CB26-7AE9-7CC9-2D93-F8F279F5D6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07D57-F83E-AE4E-0D71-F7B9360215ED}"/>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BB264B9A-352E-4278-8D95-1759CF975502}"/>
              </a:ext>
            </a:extLst>
          </p:cNvPr>
          <p:cNvSpPr>
            <a:spLocks noGrp="1"/>
          </p:cNvSpPr>
          <p:nvPr>
            <p:ph type="sldNum" sz="quarter" idx="5"/>
          </p:nvPr>
        </p:nvSpPr>
        <p:spPr/>
        <p:txBody>
          <a:bodyPr/>
          <a:lstStyle/>
          <a:p>
            <a:fld id="{D829768C-E341-4B04-A40C-39AE846226A6}" type="slidenum">
              <a:rPr lang="en-ZA" smtClean="0"/>
              <a:t>11</a:t>
            </a:fld>
            <a:endParaRPr lang="en-ZA"/>
          </a:p>
        </p:txBody>
      </p:sp>
    </p:spTree>
    <p:extLst>
      <p:ext uri="{BB962C8B-B14F-4D97-AF65-F5344CB8AC3E}">
        <p14:creationId xmlns:p14="http://schemas.microsoft.com/office/powerpoint/2010/main" val="1391245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108AB1-63E1-2907-C376-81B7AF891AE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pic>
        <p:nvPicPr>
          <p:cNvPr id="5" name="Graphic 4">
            <a:extLst>
              <a:ext uri="{FF2B5EF4-FFF2-40B4-BE49-F238E27FC236}">
                <a16:creationId xmlns:a16="http://schemas.microsoft.com/office/drawing/2014/main" id="{356F2915-CF29-9794-1B0B-7BD884BFEE4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92026" y="2787123"/>
            <a:ext cx="3572243" cy="1543490"/>
          </a:xfrm>
          <a:prstGeom prst="rect">
            <a:avLst/>
          </a:prstGeom>
        </p:spPr>
      </p:pic>
      <p:sp>
        <p:nvSpPr>
          <p:cNvPr id="2" name="Title 1">
            <a:extLst>
              <a:ext uri="{FF2B5EF4-FFF2-40B4-BE49-F238E27FC236}">
                <a16:creationId xmlns:a16="http://schemas.microsoft.com/office/drawing/2014/main" id="{2D6CC1A5-71C6-5045-C245-FB6F759FF72F}"/>
              </a:ext>
            </a:extLst>
          </p:cNvPr>
          <p:cNvSpPr>
            <a:spLocks noGrp="1"/>
          </p:cNvSpPr>
          <p:nvPr>
            <p:ph type="ctrTitle" hasCustomPrompt="1"/>
          </p:nvPr>
        </p:nvSpPr>
        <p:spPr>
          <a:xfrm>
            <a:off x="4651130" y="3640015"/>
            <a:ext cx="6491654" cy="1127248"/>
          </a:xfrm>
        </p:spPr>
        <p:txBody>
          <a:bodyPr anchor="b">
            <a:noAutofit/>
          </a:bodyPr>
          <a:lstStyle>
            <a:lvl1pPr algn="ctr">
              <a:defRPr sz="5400">
                <a:solidFill>
                  <a:schemeClr val="bg1"/>
                </a:solidFill>
              </a:defRPr>
            </a:lvl1pPr>
          </a:lstStyle>
          <a:p>
            <a:r>
              <a:rPr lang="en-US" dirty="0"/>
              <a:t>      title style</a:t>
            </a:r>
            <a:endParaRPr lang="en-ZA" dirty="0"/>
          </a:p>
        </p:txBody>
      </p:sp>
      <p:sp>
        <p:nvSpPr>
          <p:cNvPr id="3" name="Subtitle 2">
            <a:extLst>
              <a:ext uri="{FF2B5EF4-FFF2-40B4-BE49-F238E27FC236}">
                <a16:creationId xmlns:a16="http://schemas.microsoft.com/office/drawing/2014/main" id="{BDD944AF-BC25-8CA9-5F9E-FAC5698B430F}"/>
              </a:ext>
            </a:extLst>
          </p:cNvPr>
          <p:cNvSpPr>
            <a:spLocks noGrp="1"/>
          </p:cNvSpPr>
          <p:nvPr>
            <p:ph type="subTitle" idx="1"/>
          </p:nvPr>
        </p:nvSpPr>
        <p:spPr>
          <a:xfrm>
            <a:off x="4651130" y="5179457"/>
            <a:ext cx="6491654" cy="78172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ZA" dirty="0"/>
          </a:p>
        </p:txBody>
      </p:sp>
      <p:grpSp>
        <p:nvGrpSpPr>
          <p:cNvPr id="25" name="Group 24">
            <a:extLst>
              <a:ext uri="{FF2B5EF4-FFF2-40B4-BE49-F238E27FC236}">
                <a16:creationId xmlns:a16="http://schemas.microsoft.com/office/drawing/2014/main" id="{82B79CF9-FAA9-DFF1-93E2-CEDDA7DCDCB1}"/>
              </a:ext>
            </a:extLst>
          </p:cNvPr>
          <p:cNvGrpSpPr/>
          <p:nvPr userDrawn="1"/>
        </p:nvGrpSpPr>
        <p:grpSpPr>
          <a:xfrm>
            <a:off x="8664584" y="0"/>
            <a:ext cx="3527417" cy="1712686"/>
            <a:chOff x="8664584" y="0"/>
            <a:chExt cx="3527417" cy="1712686"/>
          </a:xfrm>
        </p:grpSpPr>
        <p:sp>
          <p:nvSpPr>
            <p:cNvPr id="19" name="Freeform: Shape 18">
              <a:extLst>
                <a:ext uri="{FF2B5EF4-FFF2-40B4-BE49-F238E27FC236}">
                  <a16:creationId xmlns:a16="http://schemas.microsoft.com/office/drawing/2014/main" id="{314260CB-8228-97BC-70CD-D2A43ACD3778}"/>
                </a:ext>
              </a:extLst>
            </p:cNvPr>
            <p:cNvSpPr/>
            <p:nvPr userDrawn="1"/>
          </p:nvSpPr>
          <p:spPr>
            <a:xfrm>
              <a:off x="8664584" y="0"/>
              <a:ext cx="3527417" cy="1712686"/>
            </a:xfrm>
            <a:custGeom>
              <a:avLst/>
              <a:gdLst>
                <a:gd name="connsiteX0" fmla="*/ 0 w 3527417"/>
                <a:gd name="connsiteY0" fmla="*/ 0 h 1712686"/>
                <a:gd name="connsiteX1" fmla="*/ 3527417 w 3527417"/>
                <a:gd name="connsiteY1" fmla="*/ 0 h 1712686"/>
                <a:gd name="connsiteX2" fmla="*/ 3527417 w 3527417"/>
                <a:gd name="connsiteY2" fmla="*/ 954230 h 1712686"/>
                <a:gd name="connsiteX3" fmla="*/ 3470698 w 3527417"/>
                <a:gd name="connsiteY3" fmla="*/ 1025526 h 1712686"/>
                <a:gd name="connsiteX4" fmla="*/ 1967132 w 3527417"/>
                <a:gd name="connsiteY4" fmla="*/ 1712686 h 1712686"/>
                <a:gd name="connsiteX5" fmla="*/ 19073 w 3527417"/>
                <a:gd name="connsiteY5" fmla="*/ 124972 h 171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27417" h="1712686">
                  <a:moveTo>
                    <a:pt x="0" y="0"/>
                  </a:moveTo>
                  <a:lnTo>
                    <a:pt x="3527417" y="0"/>
                  </a:lnTo>
                  <a:lnTo>
                    <a:pt x="3527417" y="954230"/>
                  </a:lnTo>
                  <a:lnTo>
                    <a:pt x="3470698" y="1025526"/>
                  </a:lnTo>
                  <a:cubicBezTo>
                    <a:pt x="3106095" y="1446433"/>
                    <a:pt x="2567707" y="1712686"/>
                    <a:pt x="1967132" y="1712686"/>
                  </a:cubicBezTo>
                  <a:cubicBezTo>
                    <a:pt x="1006212" y="1712686"/>
                    <a:pt x="204490" y="1031078"/>
                    <a:pt x="19073" y="124972"/>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ZA"/>
            </a:p>
          </p:txBody>
        </p:sp>
        <p:pic>
          <p:nvPicPr>
            <p:cNvPr id="21" name="Picture 20" descr="A blue and black logo&#10;&#10;AI-generated content may be incorrect.">
              <a:extLst>
                <a:ext uri="{FF2B5EF4-FFF2-40B4-BE49-F238E27FC236}">
                  <a16:creationId xmlns:a16="http://schemas.microsoft.com/office/drawing/2014/main" id="{D28A28AA-2646-1C9B-D886-1CA1B67FFCA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02597" y="1030973"/>
              <a:ext cx="1625159" cy="341283"/>
            </a:xfrm>
            <a:prstGeom prst="rect">
              <a:avLst/>
            </a:prstGeom>
          </p:spPr>
        </p:pic>
        <p:pic>
          <p:nvPicPr>
            <p:cNvPr id="23" name="Picture 22" descr="A close up of a logo&#10;&#10;AI-generated content may be incorrect.">
              <a:extLst>
                <a:ext uri="{FF2B5EF4-FFF2-40B4-BE49-F238E27FC236}">
                  <a16:creationId xmlns:a16="http://schemas.microsoft.com/office/drawing/2014/main" id="{8F8AFA75-FA66-A831-B7D6-E96872DDB9B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696870" y="329168"/>
              <a:ext cx="1551744" cy="579222"/>
            </a:xfrm>
            <a:prstGeom prst="rect">
              <a:avLst/>
            </a:prstGeom>
          </p:spPr>
        </p:pic>
        <p:sp>
          <p:nvSpPr>
            <p:cNvPr id="24" name="TextBox 23">
              <a:extLst>
                <a:ext uri="{FF2B5EF4-FFF2-40B4-BE49-F238E27FC236}">
                  <a16:creationId xmlns:a16="http://schemas.microsoft.com/office/drawing/2014/main" id="{2D40B956-4B29-F195-C17D-DCDC1FB7664F}"/>
                </a:ext>
              </a:extLst>
            </p:cNvPr>
            <p:cNvSpPr txBox="1"/>
            <p:nvPr userDrawn="1"/>
          </p:nvSpPr>
          <p:spPr>
            <a:xfrm>
              <a:off x="10102850" y="95370"/>
              <a:ext cx="1536700" cy="215444"/>
            </a:xfrm>
            <a:prstGeom prst="rect">
              <a:avLst/>
            </a:prstGeom>
            <a:noFill/>
          </p:spPr>
          <p:txBody>
            <a:bodyPr wrap="square" rtlCol="0">
              <a:spAutoFit/>
            </a:bodyPr>
            <a:lstStyle/>
            <a:p>
              <a:r>
                <a:rPr lang="en-ZA" sz="800" dirty="0">
                  <a:solidFill>
                    <a:schemeClr val="bg1">
                      <a:lumMod val="50000"/>
                    </a:schemeClr>
                  </a:solidFill>
                </a:rPr>
                <a:t>AN INITIATIVE OF:</a:t>
              </a:r>
            </a:p>
          </p:txBody>
        </p:sp>
      </p:grpSp>
    </p:spTree>
    <p:extLst>
      <p:ext uri="{BB962C8B-B14F-4D97-AF65-F5344CB8AC3E}">
        <p14:creationId xmlns:p14="http://schemas.microsoft.com/office/powerpoint/2010/main" val="2561718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2AE7-DBC9-D252-BB7B-ED929A2E846D}"/>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90A0ACE-EBD7-C93E-B2DC-4967F5C19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BE2E4CF-2D6B-CE39-B1E2-CD80ADD13241}"/>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5" name="Footer Placeholder 4">
            <a:extLst>
              <a:ext uri="{FF2B5EF4-FFF2-40B4-BE49-F238E27FC236}">
                <a16:creationId xmlns:a16="http://schemas.microsoft.com/office/drawing/2014/main" id="{1BF00220-85D4-2ADB-96DD-F09C4084D24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94F0CEF-A066-2C71-1A03-98341A522B62}"/>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2580275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8112C-867B-9E75-B884-6EB845C6F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DEF5A426-29CC-9729-7E09-4BCEB23CB1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69617B8-6865-4C57-1FF1-451E3CED37BA}"/>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5" name="Footer Placeholder 4">
            <a:extLst>
              <a:ext uri="{FF2B5EF4-FFF2-40B4-BE49-F238E27FC236}">
                <a16:creationId xmlns:a16="http://schemas.microsoft.com/office/drawing/2014/main" id="{1DA750DA-F736-3715-FFAC-AD3010E6B2B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DB76FD7-9A5A-0F33-4BF0-23CF9F877057}"/>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87342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A blue and orange background with a white circle and a rectangle&#10;&#10;AI-generated content may be incorrect.">
            <a:extLst>
              <a:ext uri="{FF2B5EF4-FFF2-40B4-BE49-F238E27FC236}">
                <a16:creationId xmlns:a16="http://schemas.microsoft.com/office/drawing/2014/main" id="{AC6D3E20-6C16-7CA9-97F7-9199129A4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34F2D6C-C4CE-6275-F899-2C7F04F88C85}"/>
              </a:ext>
            </a:extLst>
          </p:cNvPr>
          <p:cNvSpPr>
            <a:spLocks noGrp="1"/>
          </p:cNvSpPr>
          <p:nvPr>
            <p:ph type="title"/>
          </p:nvPr>
        </p:nvSpPr>
        <p:spPr>
          <a:xfrm>
            <a:off x="3704492" y="3270738"/>
            <a:ext cx="7620000" cy="2157047"/>
          </a:xfrm>
        </p:spPr>
        <p:txBody>
          <a:bodyPr anchor="ctr">
            <a:normAutofit/>
          </a:bodyPr>
          <a:lstStyle>
            <a:lvl1pPr>
              <a:defRPr sz="4800">
                <a:solidFill>
                  <a:schemeClr val="bg1"/>
                </a:solidFill>
              </a:defRPr>
            </a:lvl1pPr>
          </a:lstStyle>
          <a:p>
            <a:r>
              <a:rPr lang="en-US" dirty="0"/>
              <a:t>Click to edit Master title style</a:t>
            </a:r>
            <a:endParaRPr lang="en-ZA" dirty="0"/>
          </a:p>
        </p:txBody>
      </p:sp>
      <p:sp>
        <p:nvSpPr>
          <p:cNvPr id="10" name="Text Placeholder 9">
            <a:extLst>
              <a:ext uri="{FF2B5EF4-FFF2-40B4-BE49-F238E27FC236}">
                <a16:creationId xmlns:a16="http://schemas.microsoft.com/office/drawing/2014/main" id="{74A6E675-F0F2-08BD-BD8F-CCABD260E3FB}"/>
              </a:ext>
            </a:extLst>
          </p:cNvPr>
          <p:cNvSpPr>
            <a:spLocks noGrp="1"/>
          </p:cNvSpPr>
          <p:nvPr>
            <p:ph type="body" sz="quarter" idx="10" hasCustomPrompt="1"/>
          </p:nvPr>
        </p:nvSpPr>
        <p:spPr>
          <a:xfrm>
            <a:off x="1113632" y="2743444"/>
            <a:ext cx="1430337" cy="1547813"/>
          </a:xfrm>
        </p:spPr>
        <p:txBody>
          <a:bodyPr anchor="ctr">
            <a:noAutofit/>
          </a:bodyPr>
          <a:lstStyle>
            <a:lvl1pPr marL="0" indent="0" algn="ctr">
              <a:buFontTx/>
              <a:buNone/>
              <a:defRPr sz="8800" b="1">
                <a:solidFill>
                  <a:srgbClr val="EE8E41"/>
                </a:solidFill>
              </a:defRPr>
            </a:lvl1pPr>
            <a:lvl5pPr>
              <a:defRPr/>
            </a:lvl5pPr>
          </a:lstStyle>
          <a:p>
            <a:pPr lvl="0"/>
            <a:r>
              <a:rPr lang="en-US" dirty="0"/>
              <a:t>01</a:t>
            </a:r>
            <a:endParaRPr lang="en-ZA" dirty="0"/>
          </a:p>
        </p:txBody>
      </p:sp>
    </p:spTree>
    <p:extLst>
      <p:ext uri="{BB962C8B-B14F-4D97-AF65-F5344CB8AC3E}">
        <p14:creationId xmlns:p14="http://schemas.microsoft.com/office/powerpoint/2010/main" val="20743036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A white rectangular object with numbers&#10;&#10;AI-generated content may be incorrect.">
            <a:extLst>
              <a:ext uri="{FF2B5EF4-FFF2-40B4-BE49-F238E27FC236}">
                <a16:creationId xmlns:a16="http://schemas.microsoft.com/office/drawing/2014/main" id="{C68E1C59-F758-06F1-16ED-FEBA998B49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9AA45BC-15DB-700C-26F2-C7F9DF30BFA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93E38C6-0720-1CD9-67AD-4DC20A38AD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extLst>
      <p:ext uri="{BB962C8B-B14F-4D97-AF65-F5344CB8AC3E}">
        <p14:creationId xmlns:p14="http://schemas.microsoft.com/office/powerpoint/2010/main" val="34444486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C48EA9E-0143-0A90-3569-3F620CF8059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pic>
        <p:nvPicPr>
          <p:cNvPr id="3" name="Graphic 2">
            <a:extLst>
              <a:ext uri="{FF2B5EF4-FFF2-40B4-BE49-F238E27FC236}">
                <a16:creationId xmlns:a16="http://schemas.microsoft.com/office/drawing/2014/main" id="{27597495-AD79-0E2C-4E5F-030E3D9D630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729145" y="5370474"/>
            <a:ext cx="2815155" cy="1216368"/>
          </a:xfrm>
          <a:prstGeom prst="rect">
            <a:avLst/>
          </a:prstGeom>
        </p:spPr>
      </p:pic>
      <p:sp>
        <p:nvSpPr>
          <p:cNvPr id="2" name="Title 1">
            <a:extLst>
              <a:ext uri="{FF2B5EF4-FFF2-40B4-BE49-F238E27FC236}">
                <a16:creationId xmlns:a16="http://schemas.microsoft.com/office/drawing/2014/main" id="{D56B9E05-F36F-7204-E7B4-F78C8D234F59}"/>
              </a:ext>
            </a:extLst>
          </p:cNvPr>
          <p:cNvSpPr>
            <a:spLocks noGrp="1"/>
          </p:cNvSpPr>
          <p:nvPr>
            <p:ph type="title" hasCustomPrompt="1"/>
          </p:nvPr>
        </p:nvSpPr>
        <p:spPr>
          <a:xfrm>
            <a:off x="838200" y="3882049"/>
            <a:ext cx="6922477" cy="1325563"/>
          </a:xfrm>
        </p:spPr>
        <p:txBody>
          <a:bodyPr>
            <a:normAutofit/>
          </a:bodyPr>
          <a:lstStyle>
            <a:lvl1pPr>
              <a:defRPr sz="5400">
                <a:solidFill>
                  <a:schemeClr val="bg1"/>
                </a:solidFill>
              </a:defRPr>
            </a:lvl1pPr>
          </a:lstStyle>
          <a:p>
            <a:r>
              <a:rPr lang="en-US" dirty="0"/>
              <a:t>Click to edit </a:t>
            </a:r>
            <a:br>
              <a:rPr lang="en-US" dirty="0"/>
            </a:br>
            <a:r>
              <a:rPr lang="en-US" dirty="0"/>
              <a:t>Master title style</a:t>
            </a:r>
            <a:endParaRPr lang="en-ZA" dirty="0"/>
          </a:p>
        </p:txBody>
      </p:sp>
    </p:spTree>
    <p:extLst>
      <p:ext uri="{BB962C8B-B14F-4D97-AF65-F5344CB8AC3E}">
        <p14:creationId xmlns:p14="http://schemas.microsoft.com/office/powerpoint/2010/main" val="38077452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5C96-27AB-61DA-962E-7F0692F2E855}"/>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B2029097-B0D5-3D3E-383C-151E055D17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7F321-6038-5F3D-0D7C-DD4476300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9519B68C-9353-640D-8DE7-32B2AF4C0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B837FF-1395-E966-651E-820148FDCF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EFFFAE54-91F8-9939-049B-C9544338CEF5}"/>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8" name="Footer Placeholder 7">
            <a:extLst>
              <a:ext uri="{FF2B5EF4-FFF2-40B4-BE49-F238E27FC236}">
                <a16:creationId xmlns:a16="http://schemas.microsoft.com/office/drawing/2014/main" id="{247ECF39-A8DA-C508-3539-AC1824FC89E0}"/>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3185BA7-66B9-4EF2-2A97-149CA270750C}"/>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26674330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25DFE-545C-7A0B-6D2A-4EB6CA9B61C8}"/>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5AEC789D-5375-78AF-A08F-7645090EEAC8}"/>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4" name="Footer Placeholder 3">
            <a:extLst>
              <a:ext uri="{FF2B5EF4-FFF2-40B4-BE49-F238E27FC236}">
                <a16:creationId xmlns:a16="http://schemas.microsoft.com/office/drawing/2014/main" id="{1E8FEDFA-FED2-DA37-41BD-C6D3D0519DB7}"/>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644743F8-44DA-83C2-729D-15AB23B76C2E}"/>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212316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3AE010-F37C-35B9-D674-AC82223A8E35}"/>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3" name="Footer Placeholder 2">
            <a:extLst>
              <a:ext uri="{FF2B5EF4-FFF2-40B4-BE49-F238E27FC236}">
                <a16:creationId xmlns:a16="http://schemas.microsoft.com/office/drawing/2014/main" id="{A1FA0C95-99C5-297C-DDA4-20372443947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2A564CB-BA07-C60A-24B3-7E3713110C9C}"/>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3330095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09E7-0614-5696-54D9-96F8A601F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85AFE3E5-BAD3-1846-62A3-B73F75D82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C6AAFB52-241E-5754-76C0-811D001E8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77880-FF53-A279-D285-AB8806A750BE}"/>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6" name="Footer Placeholder 5">
            <a:extLst>
              <a:ext uri="{FF2B5EF4-FFF2-40B4-BE49-F238E27FC236}">
                <a16:creationId xmlns:a16="http://schemas.microsoft.com/office/drawing/2014/main" id="{87EAEA95-185F-7544-FF38-7F42BA250236}"/>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CCA917BC-4431-DF50-4928-C67483B4909F}"/>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97781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7F11-C5B2-7C1C-A90A-427035965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70B0D9E6-8E2B-BDEA-3825-5E736C32F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B79C8005-3CD1-4B14-BD1F-2BDF2B31E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4C941-CBC8-00DE-043D-02FA9039CB07}"/>
              </a:ext>
            </a:extLst>
          </p:cNvPr>
          <p:cNvSpPr>
            <a:spLocks noGrp="1"/>
          </p:cNvSpPr>
          <p:nvPr>
            <p:ph type="dt" sz="half" idx="10"/>
          </p:nvPr>
        </p:nvSpPr>
        <p:spPr/>
        <p:txBody>
          <a:bodyPr/>
          <a:lstStyle/>
          <a:p>
            <a:fld id="{D3173734-8A09-4BD0-9491-AD48947003AC}" type="datetimeFigureOut">
              <a:rPr lang="en-ZA" smtClean="0"/>
              <a:t>2025/06/17</a:t>
            </a:fld>
            <a:endParaRPr lang="en-ZA"/>
          </a:p>
        </p:txBody>
      </p:sp>
      <p:sp>
        <p:nvSpPr>
          <p:cNvPr id="6" name="Footer Placeholder 5">
            <a:extLst>
              <a:ext uri="{FF2B5EF4-FFF2-40B4-BE49-F238E27FC236}">
                <a16:creationId xmlns:a16="http://schemas.microsoft.com/office/drawing/2014/main" id="{C422531D-E712-E4DF-7821-95579395961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AA173838-D4B8-4322-9FD2-DC48EAA11F2E}"/>
              </a:ext>
            </a:extLst>
          </p:cNvPr>
          <p:cNvSpPr>
            <a:spLocks noGrp="1"/>
          </p:cNvSpPr>
          <p:nvPr>
            <p:ph type="sldNum" sz="quarter" idx="12"/>
          </p:nvPr>
        </p:nvSpPr>
        <p:spPr/>
        <p:txBody>
          <a:bodyPr/>
          <a:lstStyle/>
          <a:p>
            <a:fld id="{0588A6B5-BF0C-42C3-BA89-174E94A54685}" type="slidenum">
              <a:rPr lang="en-ZA" smtClean="0"/>
              <a:t>‹#›</a:t>
            </a:fld>
            <a:endParaRPr lang="en-ZA"/>
          </a:p>
        </p:txBody>
      </p:sp>
    </p:spTree>
    <p:extLst>
      <p:ext uri="{BB962C8B-B14F-4D97-AF65-F5344CB8AC3E}">
        <p14:creationId xmlns:p14="http://schemas.microsoft.com/office/powerpoint/2010/main" val="2224362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9A3942-2CE0-7FA7-29F9-C9ADBD4EE9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921B826-3869-5325-76DA-550358113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9B70A2F-79EE-51C0-8E45-85426AEF5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173734-8A09-4BD0-9491-AD48947003AC}" type="datetimeFigureOut">
              <a:rPr lang="en-ZA" smtClean="0"/>
              <a:t>2025/06/17</a:t>
            </a:fld>
            <a:endParaRPr lang="en-ZA"/>
          </a:p>
        </p:txBody>
      </p:sp>
      <p:sp>
        <p:nvSpPr>
          <p:cNvPr id="5" name="Footer Placeholder 4">
            <a:extLst>
              <a:ext uri="{FF2B5EF4-FFF2-40B4-BE49-F238E27FC236}">
                <a16:creationId xmlns:a16="http://schemas.microsoft.com/office/drawing/2014/main" id="{A50E522E-AF4A-88FD-C3ED-A47C1AAE8D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865FBE0E-0B64-3672-454A-CD155999E3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88A6B5-BF0C-42C3-BA89-174E94A54685}" type="slidenum">
              <a:rPr lang="en-ZA" smtClean="0"/>
              <a:t>‹#›</a:t>
            </a:fld>
            <a:endParaRPr lang="en-ZA"/>
          </a:p>
        </p:txBody>
      </p:sp>
    </p:spTree>
    <p:extLst>
      <p:ext uri="{BB962C8B-B14F-4D97-AF65-F5344CB8AC3E}">
        <p14:creationId xmlns:p14="http://schemas.microsoft.com/office/powerpoint/2010/main" val="264128893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youtu.be/91SGaK7_eeY?si=Ag-b3i1bpneURqz5" TargetMode="External"/><Relationship Id="rId4" Type="http://schemas.openxmlformats.org/officeDocument/2006/relationships/hyperlink" Target="https://www.python.org/ftp/python/3.9.0/python-3.9.0-amd64.ex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06E51-C563-7A96-A0F7-B37E1A692E38}"/>
              </a:ext>
            </a:extLst>
          </p:cNvPr>
          <p:cNvSpPr>
            <a:spLocks noGrp="1"/>
          </p:cNvSpPr>
          <p:nvPr>
            <p:ph type="ctrTitle"/>
          </p:nvPr>
        </p:nvSpPr>
        <p:spPr/>
        <p:txBody>
          <a:bodyPr/>
          <a:lstStyle/>
          <a:p>
            <a:r>
              <a:rPr lang="en-US" dirty="0"/>
              <a:t>Setting Up VSCode for Flask Development</a:t>
            </a:r>
            <a:endParaRPr lang="en-ZA" dirty="0"/>
          </a:p>
        </p:txBody>
      </p:sp>
      <p:sp>
        <p:nvSpPr>
          <p:cNvPr id="3" name="Subtitle 2">
            <a:extLst>
              <a:ext uri="{FF2B5EF4-FFF2-40B4-BE49-F238E27FC236}">
                <a16:creationId xmlns:a16="http://schemas.microsoft.com/office/drawing/2014/main" id="{6B5B05EF-1732-C9CA-5116-404E0EC3BCB5}"/>
              </a:ext>
            </a:extLst>
          </p:cNvPr>
          <p:cNvSpPr>
            <a:spLocks noGrp="1"/>
          </p:cNvSpPr>
          <p:nvPr>
            <p:ph type="subTitle" idx="1"/>
          </p:nvPr>
        </p:nvSpPr>
        <p:spPr>
          <a:xfrm>
            <a:off x="4397912" y="4767263"/>
            <a:ext cx="6491654" cy="781728"/>
          </a:xfrm>
        </p:spPr>
        <p:txBody>
          <a:bodyPr/>
          <a:lstStyle/>
          <a:p>
            <a:r>
              <a:rPr lang="en-ZA" dirty="0"/>
              <a:t>A Step-by-Step Guide</a:t>
            </a:r>
          </a:p>
        </p:txBody>
      </p:sp>
    </p:spTree>
    <p:extLst>
      <p:ext uri="{BB962C8B-B14F-4D97-AF65-F5344CB8AC3E}">
        <p14:creationId xmlns:p14="http://schemas.microsoft.com/office/powerpoint/2010/main" val="136023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A04FA-8EE1-3E40-85C1-C168667E5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7C6E9-E7A8-7556-C1C7-689C5D3FED4A}"/>
              </a:ext>
            </a:extLst>
          </p:cNvPr>
          <p:cNvSpPr>
            <a:spLocks noGrp="1"/>
          </p:cNvSpPr>
          <p:nvPr>
            <p:ph type="title"/>
          </p:nvPr>
        </p:nvSpPr>
        <p:spPr>
          <a:xfrm>
            <a:off x="838200" y="351057"/>
            <a:ext cx="10515600" cy="1325563"/>
          </a:xfrm>
        </p:spPr>
        <p:txBody>
          <a:bodyPr/>
          <a:lstStyle/>
          <a:p>
            <a:r>
              <a:rPr lang="en-US" dirty="0"/>
              <a:t>Flask app setup</a:t>
            </a:r>
          </a:p>
        </p:txBody>
      </p:sp>
      <p:sp>
        <p:nvSpPr>
          <p:cNvPr id="3" name="TextBox 2">
            <a:extLst>
              <a:ext uri="{FF2B5EF4-FFF2-40B4-BE49-F238E27FC236}">
                <a16:creationId xmlns:a16="http://schemas.microsoft.com/office/drawing/2014/main" id="{2913DC1A-5A8B-4D07-0312-3CA83459FCD3}"/>
              </a:ext>
            </a:extLst>
          </p:cNvPr>
          <p:cNvSpPr txBox="1"/>
          <p:nvPr/>
        </p:nvSpPr>
        <p:spPr>
          <a:xfrm>
            <a:off x="1087902" y="1690931"/>
            <a:ext cx="6485207" cy="1200329"/>
          </a:xfrm>
          <a:prstGeom prst="rect">
            <a:avLst/>
          </a:prstGeom>
          <a:noFill/>
        </p:spPr>
        <p:txBody>
          <a:bodyPr wrap="square" rtlCol="0">
            <a:spAutoFit/>
          </a:bodyPr>
          <a:lstStyle/>
          <a:p>
            <a:pPr marL="342900" indent="-342900">
              <a:buFont typeface="+mj-lt"/>
              <a:buAutoNum type="arabicPeriod"/>
            </a:pPr>
            <a:r>
              <a:rPr lang="en-US" dirty="0"/>
              <a:t>Create a folder on your desktop, name it anything</a:t>
            </a:r>
          </a:p>
          <a:p>
            <a:pPr marL="342900" indent="-342900">
              <a:buFont typeface="+mj-lt"/>
              <a:buAutoNum type="arabicPeriod"/>
            </a:pPr>
            <a:r>
              <a:rPr lang="en-US" dirty="0"/>
              <a:t>Right click on the folder and click on view with vscode</a:t>
            </a:r>
          </a:p>
          <a:p>
            <a:pPr marL="342900" indent="-342900">
              <a:buFont typeface="+mj-lt"/>
              <a:buAutoNum type="arabicPeriod"/>
            </a:pPr>
            <a:r>
              <a:rPr lang="en-US" dirty="0"/>
              <a:t>In vscode, open the terminal (shown in the previous step)</a:t>
            </a:r>
          </a:p>
          <a:p>
            <a:pPr marL="342900" indent="-342900">
              <a:buFont typeface="+mj-lt"/>
              <a:buAutoNum type="arabicPeriod"/>
            </a:pPr>
            <a:r>
              <a:rPr lang="en-US" dirty="0"/>
              <a:t>Create a virtual environment, follow the screenshots below.</a:t>
            </a:r>
            <a:endParaRPr lang="en-ZA" dirty="0"/>
          </a:p>
        </p:txBody>
      </p:sp>
      <p:pic>
        <p:nvPicPr>
          <p:cNvPr id="5" name="Picture 4">
            <a:extLst>
              <a:ext uri="{FF2B5EF4-FFF2-40B4-BE49-F238E27FC236}">
                <a16:creationId xmlns:a16="http://schemas.microsoft.com/office/drawing/2014/main" id="{3211A3F4-A7DA-1642-0BA0-E751AFFB2786}"/>
              </a:ext>
            </a:extLst>
          </p:cNvPr>
          <p:cNvPicPr>
            <a:picLocks noChangeAspect="1"/>
          </p:cNvPicPr>
          <p:nvPr/>
        </p:nvPicPr>
        <p:blipFill>
          <a:blip r:embed="rId3">
            <a:extLst>
              <a:ext uri="{28A0092B-C50C-407E-A947-70E740481C1C}">
                <a14:useLocalDpi xmlns:a14="http://schemas.microsoft.com/office/drawing/2010/main" val="0"/>
              </a:ext>
            </a:extLst>
          </a:blip>
          <a:srcRect l="16039" t="32196" r="44845" b="52001"/>
          <a:stretch>
            <a:fillRect/>
          </a:stretch>
        </p:blipFill>
        <p:spPr>
          <a:xfrm>
            <a:off x="590842" y="3341778"/>
            <a:ext cx="6485207" cy="1621301"/>
          </a:xfrm>
          <a:prstGeom prst="rect">
            <a:avLst/>
          </a:prstGeom>
        </p:spPr>
      </p:pic>
      <p:sp>
        <p:nvSpPr>
          <p:cNvPr id="6" name="TextBox 5">
            <a:extLst>
              <a:ext uri="{FF2B5EF4-FFF2-40B4-BE49-F238E27FC236}">
                <a16:creationId xmlns:a16="http://schemas.microsoft.com/office/drawing/2014/main" id="{6EECFE55-342A-1B53-CBE1-31F6706571EE}"/>
              </a:ext>
            </a:extLst>
          </p:cNvPr>
          <p:cNvSpPr txBox="1"/>
          <p:nvPr/>
        </p:nvSpPr>
        <p:spPr>
          <a:xfrm>
            <a:off x="7573109" y="3777985"/>
            <a:ext cx="3315286" cy="923330"/>
          </a:xfrm>
          <a:prstGeom prst="rect">
            <a:avLst/>
          </a:prstGeom>
          <a:noFill/>
        </p:spPr>
        <p:txBody>
          <a:bodyPr wrap="square" rtlCol="0">
            <a:spAutoFit/>
          </a:bodyPr>
          <a:lstStyle/>
          <a:p>
            <a:r>
              <a:rPr lang="en-US" dirty="0"/>
              <a:t>Commands </a:t>
            </a:r>
            <a:br>
              <a:rPr lang="en-US" dirty="0"/>
            </a:br>
            <a:r>
              <a:rPr lang="en-US" b="1" dirty="0">
                <a:solidFill>
                  <a:srgbClr val="FF0000"/>
                </a:solidFill>
              </a:rPr>
              <a:t>python –m </a:t>
            </a:r>
            <a:r>
              <a:rPr lang="en-US" b="1" dirty="0" err="1">
                <a:solidFill>
                  <a:srgbClr val="FF0000"/>
                </a:solidFill>
              </a:rPr>
              <a:t>venv</a:t>
            </a:r>
            <a:r>
              <a:rPr lang="en-US" b="1" dirty="0">
                <a:solidFill>
                  <a:srgbClr val="FF0000"/>
                </a:solidFill>
              </a:rPr>
              <a:t> environment</a:t>
            </a:r>
          </a:p>
          <a:p>
            <a:r>
              <a:rPr lang="en-US" b="1" dirty="0">
                <a:solidFill>
                  <a:srgbClr val="FF0000"/>
                </a:solidFill>
              </a:rPr>
              <a:t>Environment/Scripts/activate</a:t>
            </a:r>
            <a:endParaRPr lang="en-ZA" b="1" dirty="0">
              <a:solidFill>
                <a:srgbClr val="FF0000"/>
              </a:solidFill>
            </a:endParaRPr>
          </a:p>
        </p:txBody>
      </p:sp>
      <p:sp>
        <p:nvSpPr>
          <p:cNvPr id="7" name="TextBox 6">
            <a:extLst>
              <a:ext uri="{FF2B5EF4-FFF2-40B4-BE49-F238E27FC236}">
                <a16:creationId xmlns:a16="http://schemas.microsoft.com/office/drawing/2014/main" id="{E3225736-BC85-AA69-F80C-201FDFB01529}"/>
              </a:ext>
            </a:extLst>
          </p:cNvPr>
          <p:cNvSpPr txBox="1"/>
          <p:nvPr/>
        </p:nvSpPr>
        <p:spPr>
          <a:xfrm>
            <a:off x="3221502" y="5588040"/>
            <a:ext cx="4351607" cy="523220"/>
          </a:xfrm>
          <a:prstGeom prst="rect">
            <a:avLst/>
          </a:prstGeom>
          <a:noFill/>
        </p:spPr>
        <p:txBody>
          <a:bodyPr wrap="square" rtlCol="0">
            <a:spAutoFit/>
          </a:bodyPr>
          <a:lstStyle/>
          <a:p>
            <a:r>
              <a:rPr lang="en-US" dirty="0"/>
              <a:t>Finally do :</a:t>
            </a:r>
            <a:r>
              <a:rPr lang="en-US" sz="2800" b="1" dirty="0">
                <a:solidFill>
                  <a:srgbClr val="FF0000"/>
                </a:solidFill>
              </a:rPr>
              <a:t> pip install flask</a:t>
            </a:r>
            <a:endParaRPr lang="en-ZA" sz="2800" b="1" dirty="0">
              <a:solidFill>
                <a:srgbClr val="FF0000"/>
              </a:solidFill>
            </a:endParaRPr>
          </a:p>
        </p:txBody>
      </p:sp>
      <p:sp>
        <p:nvSpPr>
          <p:cNvPr id="8" name="Arrow: Right 7">
            <a:extLst>
              <a:ext uri="{FF2B5EF4-FFF2-40B4-BE49-F238E27FC236}">
                <a16:creationId xmlns:a16="http://schemas.microsoft.com/office/drawing/2014/main" id="{CE495772-1B14-6ED2-5293-12A82D03AE29}"/>
              </a:ext>
            </a:extLst>
          </p:cNvPr>
          <p:cNvSpPr/>
          <p:nvPr/>
        </p:nvSpPr>
        <p:spPr>
          <a:xfrm rot="16200000">
            <a:off x="4952913" y="4918388"/>
            <a:ext cx="888785" cy="45051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8815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45DB9-40C3-8381-E11B-8B1B91BCD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6478A-B988-D6C3-138E-71E1E72125D9}"/>
              </a:ext>
            </a:extLst>
          </p:cNvPr>
          <p:cNvSpPr>
            <a:spLocks noGrp="1"/>
          </p:cNvSpPr>
          <p:nvPr>
            <p:ph type="title"/>
          </p:nvPr>
        </p:nvSpPr>
        <p:spPr>
          <a:xfrm>
            <a:off x="838200" y="351057"/>
            <a:ext cx="10515600" cy="1325563"/>
          </a:xfrm>
        </p:spPr>
        <p:txBody>
          <a:bodyPr/>
          <a:lstStyle/>
          <a:p>
            <a:r>
              <a:rPr lang="en-US" dirty="0"/>
              <a:t>Create a web app and view on web</a:t>
            </a:r>
          </a:p>
        </p:txBody>
      </p:sp>
      <p:sp>
        <p:nvSpPr>
          <p:cNvPr id="4" name="TextBox 3">
            <a:extLst>
              <a:ext uri="{FF2B5EF4-FFF2-40B4-BE49-F238E27FC236}">
                <a16:creationId xmlns:a16="http://schemas.microsoft.com/office/drawing/2014/main" id="{C94F70D8-2254-98C0-88B9-CCDBA63D1788}"/>
              </a:ext>
            </a:extLst>
          </p:cNvPr>
          <p:cNvSpPr txBox="1"/>
          <p:nvPr/>
        </p:nvSpPr>
        <p:spPr>
          <a:xfrm>
            <a:off x="1336431" y="1676620"/>
            <a:ext cx="6428935" cy="369332"/>
          </a:xfrm>
          <a:prstGeom prst="rect">
            <a:avLst/>
          </a:prstGeom>
          <a:noFill/>
        </p:spPr>
        <p:txBody>
          <a:bodyPr wrap="square" rtlCol="0">
            <a:spAutoFit/>
          </a:bodyPr>
          <a:lstStyle/>
          <a:p>
            <a:pPr marL="342900" indent="-342900">
              <a:buFont typeface="+mj-lt"/>
              <a:buAutoNum type="arabicPeriod"/>
            </a:pPr>
            <a:r>
              <a:rPr lang="en-US" dirty="0"/>
              <a:t>Create a python file on your folder and name it run.py</a:t>
            </a:r>
          </a:p>
        </p:txBody>
      </p:sp>
      <p:sp>
        <p:nvSpPr>
          <p:cNvPr id="9" name="TextBox 8">
            <a:extLst>
              <a:ext uri="{FF2B5EF4-FFF2-40B4-BE49-F238E27FC236}">
                <a16:creationId xmlns:a16="http://schemas.microsoft.com/office/drawing/2014/main" id="{9D82E733-F386-C2AE-559D-F58A44B10F0D}"/>
              </a:ext>
            </a:extLst>
          </p:cNvPr>
          <p:cNvSpPr txBox="1"/>
          <p:nvPr/>
        </p:nvSpPr>
        <p:spPr>
          <a:xfrm>
            <a:off x="1641231" y="2056109"/>
            <a:ext cx="6428935" cy="1538883"/>
          </a:xfrm>
          <a:prstGeom prst="rect">
            <a:avLst/>
          </a:prstGeom>
          <a:noFill/>
        </p:spPr>
        <p:txBody>
          <a:bodyPr wrap="square" rtlCol="0">
            <a:spAutoFit/>
          </a:bodyPr>
          <a:lstStyle/>
          <a:p>
            <a:r>
              <a:rPr lang="en-US" dirty="0"/>
              <a:t>On vscode, on the EXPLORER, click on new file and type run.py</a:t>
            </a:r>
          </a:p>
          <a:p>
            <a:r>
              <a:rPr lang="en-US" dirty="0"/>
              <a:t>A python file will be opened to you, copy and paste the following code to it and save the file</a:t>
            </a:r>
          </a:p>
          <a:p>
            <a:r>
              <a:rPr lang="en-US" dirty="0"/>
              <a:t>On the terminal, type </a:t>
            </a:r>
            <a:r>
              <a:rPr lang="en-US" sz="2000" b="1" dirty="0">
                <a:solidFill>
                  <a:srgbClr val="FF0000"/>
                </a:solidFill>
              </a:rPr>
              <a:t>python run.py </a:t>
            </a:r>
          </a:p>
          <a:p>
            <a:r>
              <a:rPr lang="en-US" b="1" dirty="0">
                <a:solidFill>
                  <a:srgbClr val="FF0000"/>
                </a:solidFill>
              </a:rPr>
              <a:t>Click on the link on the terminal</a:t>
            </a:r>
          </a:p>
        </p:txBody>
      </p:sp>
      <p:sp>
        <p:nvSpPr>
          <p:cNvPr id="10" name="TextBox 9">
            <a:extLst>
              <a:ext uri="{FF2B5EF4-FFF2-40B4-BE49-F238E27FC236}">
                <a16:creationId xmlns:a16="http://schemas.microsoft.com/office/drawing/2014/main" id="{2C7B439E-7C90-3504-C254-C8269EB91007}"/>
              </a:ext>
            </a:extLst>
          </p:cNvPr>
          <p:cNvSpPr txBox="1"/>
          <p:nvPr/>
        </p:nvSpPr>
        <p:spPr>
          <a:xfrm>
            <a:off x="8693834" y="1676620"/>
            <a:ext cx="3263704" cy="4154984"/>
          </a:xfrm>
          <a:prstGeom prst="rect">
            <a:avLst/>
          </a:prstGeom>
          <a:solidFill>
            <a:schemeClr val="accent2"/>
          </a:solidFill>
        </p:spPr>
        <p:txBody>
          <a:bodyPr wrap="square" rtlCol="0">
            <a:spAutoFit/>
          </a:bodyPr>
          <a:lstStyle/>
          <a:p>
            <a:r>
              <a:rPr lang="en-US" sz="2400" b="1" dirty="0">
                <a:solidFill>
                  <a:schemeClr val="bg1"/>
                </a:solidFill>
              </a:rPr>
              <a:t>Code to copy</a:t>
            </a:r>
          </a:p>
          <a:p>
            <a:endParaRPr lang="en-US" sz="2400" b="1" dirty="0">
              <a:solidFill>
                <a:srgbClr val="FF0000"/>
              </a:solidFill>
            </a:endParaRPr>
          </a:p>
          <a:p>
            <a:r>
              <a:rPr lang="en-US" dirty="0"/>
              <a:t>from flask import Flask</a:t>
            </a:r>
          </a:p>
          <a:p>
            <a:endParaRPr lang="en-US" dirty="0"/>
          </a:p>
          <a:p>
            <a:r>
              <a:rPr lang="en-US" dirty="0"/>
              <a:t>app = Flask(__name__)</a:t>
            </a:r>
          </a:p>
          <a:p>
            <a:endParaRPr lang="en-US" dirty="0"/>
          </a:p>
          <a:p>
            <a:r>
              <a:rPr lang="en-US" dirty="0"/>
              <a:t>@app.route("/")</a:t>
            </a:r>
          </a:p>
          <a:p>
            <a:r>
              <a:rPr lang="en-US" dirty="0"/>
              <a:t>def home():</a:t>
            </a:r>
          </a:p>
          <a:p>
            <a:r>
              <a:rPr lang="en-US" dirty="0"/>
              <a:t>    return "I am happy to be here"</a:t>
            </a:r>
          </a:p>
          <a:p>
            <a:endParaRPr lang="en-US" dirty="0"/>
          </a:p>
          <a:p>
            <a:r>
              <a:rPr lang="en-US" dirty="0"/>
              <a:t>if __name__ == "__main__":</a:t>
            </a:r>
          </a:p>
          <a:p>
            <a:r>
              <a:rPr lang="en-US" dirty="0"/>
              <a:t>    app.run(debug=True)</a:t>
            </a:r>
          </a:p>
          <a:p>
            <a:endParaRPr lang="en-ZA" dirty="0"/>
          </a:p>
        </p:txBody>
      </p:sp>
      <p:pic>
        <p:nvPicPr>
          <p:cNvPr id="12" name="Picture 11">
            <a:extLst>
              <a:ext uri="{FF2B5EF4-FFF2-40B4-BE49-F238E27FC236}">
                <a16:creationId xmlns:a16="http://schemas.microsoft.com/office/drawing/2014/main" id="{4E749439-2CE3-4D4D-AE07-F02B8E02960F}"/>
              </a:ext>
            </a:extLst>
          </p:cNvPr>
          <p:cNvPicPr>
            <a:picLocks noChangeAspect="1"/>
          </p:cNvPicPr>
          <p:nvPr/>
        </p:nvPicPr>
        <p:blipFill>
          <a:blip r:embed="rId3">
            <a:extLst>
              <a:ext uri="{28A0092B-C50C-407E-A947-70E740481C1C}">
                <a14:useLocalDpi xmlns:a14="http://schemas.microsoft.com/office/drawing/2010/main" val="0"/>
              </a:ext>
            </a:extLst>
          </a:blip>
          <a:srcRect t="3464" r="20961" b="12802"/>
          <a:stretch>
            <a:fillRect/>
          </a:stretch>
        </p:blipFill>
        <p:spPr>
          <a:xfrm>
            <a:off x="838200" y="3711148"/>
            <a:ext cx="4693920" cy="2795795"/>
          </a:xfrm>
          <a:prstGeom prst="rect">
            <a:avLst/>
          </a:prstGeom>
        </p:spPr>
      </p:pic>
      <p:sp>
        <p:nvSpPr>
          <p:cNvPr id="13" name="TextBox 12">
            <a:extLst>
              <a:ext uri="{FF2B5EF4-FFF2-40B4-BE49-F238E27FC236}">
                <a16:creationId xmlns:a16="http://schemas.microsoft.com/office/drawing/2014/main" id="{660B66DC-5261-6FD3-EC98-0AD8B6497A20}"/>
              </a:ext>
            </a:extLst>
          </p:cNvPr>
          <p:cNvSpPr txBox="1"/>
          <p:nvPr/>
        </p:nvSpPr>
        <p:spPr>
          <a:xfrm>
            <a:off x="5717345" y="4258050"/>
            <a:ext cx="2352821" cy="923330"/>
          </a:xfrm>
          <a:prstGeom prst="rect">
            <a:avLst/>
          </a:prstGeom>
          <a:noFill/>
        </p:spPr>
        <p:txBody>
          <a:bodyPr wrap="square" rtlCol="0">
            <a:spAutoFit/>
          </a:bodyPr>
          <a:lstStyle/>
          <a:p>
            <a:r>
              <a:rPr lang="en-US" b="1" dirty="0">
                <a:solidFill>
                  <a:srgbClr val="C00000"/>
                </a:solidFill>
              </a:rPr>
              <a:t>App running on</a:t>
            </a:r>
          </a:p>
          <a:p>
            <a:r>
              <a:rPr lang="en-US" b="1" dirty="0">
                <a:solidFill>
                  <a:srgbClr val="C00000"/>
                </a:solidFill>
              </a:rPr>
              <a:t>http://127.0.0.1:5000</a:t>
            </a:r>
          </a:p>
          <a:p>
            <a:endParaRPr lang="en-US" b="1" dirty="0">
              <a:solidFill>
                <a:srgbClr val="C00000"/>
              </a:solidFill>
            </a:endParaRPr>
          </a:p>
        </p:txBody>
      </p:sp>
    </p:spTree>
    <p:extLst>
      <p:ext uri="{BB962C8B-B14F-4D97-AF65-F5344CB8AC3E}">
        <p14:creationId xmlns:p14="http://schemas.microsoft.com/office/powerpoint/2010/main" val="299846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88000-20B0-B25C-57B5-FBDCC5A5A604}"/>
              </a:ext>
            </a:extLst>
          </p:cNvPr>
          <p:cNvSpPr>
            <a:spLocks noGrp="1"/>
          </p:cNvSpPr>
          <p:nvPr>
            <p:ph type="title"/>
          </p:nvPr>
        </p:nvSpPr>
        <p:spPr/>
        <p:txBody>
          <a:bodyPr>
            <a:normAutofit fontScale="90000"/>
          </a:bodyPr>
          <a:lstStyle/>
          <a:p>
            <a:r>
              <a:rPr lang="en-US" dirty="0"/>
              <a:t>Well-done on getting started with flask development on vscode</a:t>
            </a:r>
          </a:p>
        </p:txBody>
      </p:sp>
    </p:spTree>
    <p:extLst>
      <p:ext uri="{BB962C8B-B14F-4D97-AF65-F5344CB8AC3E}">
        <p14:creationId xmlns:p14="http://schemas.microsoft.com/office/powerpoint/2010/main" val="418634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C15F-6382-C6D1-5B87-156605BCFF9F}"/>
              </a:ext>
            </a:extLst>
          </p:cNvPr>
          <p:cNvSpPr>
            <a:spLocks noGrp="1"/>
          </p:cNvSpPr>
          <p:nvPr>
            <p:ph type="title"/>
          </p:nvPr>
        </p:nvSpPr>
        <p:spPr/>
        <p:txBody>
          <a:bodyPr/>
          <a:lstStyle/>
          <a:p>
            <a:r>
              <a:rPr lang="en-ZA" dirty="0"/>
              <a:t>Introduction</a:t>
            </a:r>
            <a:endParaRPr lang="en-US" dirty="0"/>
          </a:p>
        </p:txBody>
      </p:sp>
      <p:sp>
        <p:nvSpPr>
          <p:cNvPr id="3" name="Text Placeholder 2">
            <a:extLst>
              <a:ext uri="{FF2B5EF4-FFF2-40B4-BE49-F238E27FC236}">
                <a16:creationId xmlns:a16="http://schemas.microsoft.com/office/drawing/2014/main" id="{B867BDE1-FC14-6D37-0724-F6264D7C8DAB}"/>
              </a:ext>
            </a:extLst>
          </p:cNvPr>
          <p:cNvSpPr>
            <a:spLocks noGrp="1"/>
          </p:cNvSpPr>
          <p:nvPr>
            <p:ph type="body" sz="quarter" idx="10"/>
          </p:nvPr>
        </p:nvSpPr>
        <p:spPr/>
        <p:txBody>
          <a:bodyPr/>
          <a:lstStyle/>
          <a:p>
            <a:r>
              <a:rPr lang="en-US" dirty="0"/>
              <a:t>01</a:t>
            </a:r>
          </a:p>
        </p:txBody>
      </p:sp>
    </p:spTree>
    <p:extLst>
      <p:ext uri="{BB962C8B-B14F-4D97-AF65-F5344CB8AC3E}">
        <p14:creationId xmlns:p14="http://schemas.microsoft.com/office/powerpoint/2010/main" val="85611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CD8C-F4A0-BF3E-9093-07A562F9A395}"/>
              </a:ext>
            </a:extLst>
          </p:cNvPr>
          <p:cNvSpPr>
            <a:spLocks noGrp="1"/>
          </p:cNvSpPr>
          <p:nvPr>
            <p:ph type="title"/>
          </p:nvPr>
        </p:nvSpPr>
        <p:spPr/>
        <p:txBody>
          <a:bodyPr/>
          <a:lstStyle/>
          <a:p>
            <a:r>
              <a:rPr lang="en-US" dirty="0"/>
              <a:t>Why vscode and flask?</a:t>
            </a:r>
          </a:p>
        </p:txBody>
      </p:sp>
      <p:sp>
        <p:nvSpPr>
          <p:cNvPr id="3" name="Content Placeholder 2">
            <a:extLst>
              <a:ext uri="{FF2B5EF4-FFF2-40B4-BE49-F238E27FC236}">
                <a16:creationId xmlns:a16="http://schemas.microsoft.com/office/drawing/2014/main" id="{4EE609D6-8139-C912-F519-02549828F28C}"/>
              </a:ext>
            </a:extLst>
          </p:cNvPr>
          <p:cNvSpPr>
            <a:spLocks noGrp="1"/>
          </p:cNvSpPr>
          <p:nvPr>
            <p:ph idx="1"/>
          </p:nvPr>
        </p:nvSpPr>
        <p:spPr>
          <a:xfrm>
            <a:off x="1097280" y="2236763"/>
            <a:ext cx="10256520" cy="3940200"/>
          </a:xfrm>
        </p:spPr>
        <p:txBody>
          <a:bodyPr/>
          <a:lstStyle/>
          <a:p>
            <a:pPr marL="0" indent="0">
              <a:buNone/>
            </a:pPr>
            <a:r>
              <a:rPr lang="en-ZA" dirty="0"/>
              <a:t>• Visual Studio Code (</a:t>
            </a:r>
            <a:r>
              <a:rPr lang="en-ZA" dirty="0" err="1"/>
              <a:t>VSCode</a:t>
            </a:r>
            <a:r>
              <a:rPr lang="en-ZA" dirty="0"/>
              <a:t>) is a powerful, lightweight code editor. </a:t>
            </a:r>
          </a:p>
          <a:p>
            <a:pPr marL="0" indent="0">
              <a:buNone/>
            </a:pPr>
            <a:r>
              <a:rPr lang="en-ZA" dirty="0"/>
              <a:t>• Flask is a lightweight Python web framework for building web applications. </a:t>
            </a:r>
          </a:p>
          <a:p>
            <a:pPr marL="0" indent="0">
              <a:buNone/>
            </a:pPr>
            <a:r>
              <a:rPr lang="en-ZA" dirty="0"/>
              <a:t>• This guide covers installing </a:t>
            </a:r>
            <a:r>
              <a:rPr lang="en-ZA" dirty="0" err="1"/>
              <a:t>VSCode</a:t>
            </a:r>
            <a:r>
              <a:rPr lang="en-ZA" dirty="0"/>
              <a:t>, setting up a Python environment, and running a Flask app.</a:t>
            </a:r>
            <a:endParaRPr lang="en-US" dirty="0"/>
          </a:p>
        </p:txBody>
      </p:sp>
    </p:spTree>
    <p:extLst>
      <p:ext uri="{BB962C8B-B14F-4D97-AF65-F5344CB8AC3E}">
        <p14:creationId xmlns:p14="http://schemas.microsoft.com/office/powerpoint/2010/main" val="78884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3CBBF-77AC-592B-E95D-E03264D8E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6D2B6-0441-431E-A351-181BB7C634C6}"/>
              </a:ext>
            </a:extLst>
          </p:cNvPr>
          <p:cNvSpPr>
            <a:spLocks noGrp="1"/>
          </p:cNvSpPr>
          <p:nvPr>
            <p:ph type="title"/>
          </p:nvPr>
        </p:nvSpPr>
        <p:spPr/>
        <p:txBody>
          <a:bodyPr/>
          <a:lstStyle/>
          <a:p>
            <a:r>
              <a:rPr lang="en-ZA" dirty="0"/>
              <a:t>Installing </a:t>
            </a:r>
            <a:r>
              <a:rPr lang="en-ZA" dirty="0" err="1"/>
              <a:t>VSCode</a:t>
            </a:r>
            <a:endParaRPr lang="en-US" dirty="0"/>
          </a:p>
        </p:txBody>
      </p:sp>
      <p:sp>
        <p:nvSpPr>
          <p:cNvPr id="3" name="Text Placeholder 2">
            <a:extLst>
              <a:ext uri="{FF2B5EF4-FFF2-40B4-BE49-F238E27FC236}">
                <a16:creationId xmlns:a16="http://schemas.microsoft.com/office/drawing/2014/main" id="{34A8CA71-E2D2-E574-17B6-A8E3589C4167}"/>
              </a:ext>
            </a:extLst>
          </p:cNvPr>
          <p:cNvSpPr>
            <a:spLocks noGrp="1"/>
          </p:cNvSpPr>
          <p:nvPr>
            <p:ph type="body" sz="quarter" idx="10"/>
          </p:nvPr>
        </p:nvSpPr>
        <p:spPr/>
        <p:txBody>
          <a:bodyPr/>
          <a:lstStyle/>
          <a:p>
            <a:r>
              <a:rPr lang="en-US" dirty="0"/>
              <a:t>02</a:t>
            </a:r>
          </a:p>
        </p:txBody>
      </p:sp>
    </p:spTree>
    <p:extLst>
      <p:ext uri="{BB962C8B-B14F-4D97-AF65-F5344CB8AC3E}">
        <p14:creationId xmlns:p14="http://schemas.microsoft.com/office/powerpoint/2010/main" val="2153805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C8707-E6BD-2432-92C3-FE69A99FF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92019-D4FD-EFA9-FD14-B561584C6807}"/>
              </a:ext>
            </a:extLst>
          </p:cNvPr>
          <p:cNvSpPr>
            <a:spLocks noGrp="1"/>
          </p:cNvSpPr>
          <p:nvPr>
            <p:ph type="title"/>
          </p:nvPr>
        </p:nvSpPr>
        <p:spPr/>
        <p:txBody>
          <a:bodyPr/>
          <a:lstStyle/>
          <a:p>
            <a:r>
              <a:rPr lang="en-US" dirty="0"/>
              <a:t>In a web browser e.g. Chrome or MS Edge</a:t>
            </a:r>
          </a:p>
        </p:txBody>
      </p:sp>
      <p:sp>
        <p:nvSpPr>
          <p:cNvPr id="3" name="Content Placeholder 2">
            <a:extLst>
              <a:ext uri="{FF2B5EF4-FFF2-40B4-BE49-F238E27FC236}">
                <a16:creationId xmlns:a16="http://schemas.microsoft.com/office/drawing/2014/main" id="{AA08191F-1EDD-33A0-65D7-739B77170FA4}"/>
              </a:ext>
            </a:extLst>
          </p:cNvPr>
          <p:cNvSpPr>
            <a:spLocks noGrp="1"/>
          </p:cNvSpPr>
          <p:nvPr>
            <p:ph idx="1"/>
          </p:nvPr>
        </p:nvSpPr>
        <p:spPr>
          <a:xfrm>
            <a:off x="1097280" y="2236763"/>
            <a:ext cx="10256520" cy="3940200"/>
          </a:xfrm>
        </p:spPr>
        <p:txBody>
          <a:bodyPr/>
          <a:lstStyle/>
          <a:p>
            <a:pPr marL="0" indent="0">
              <a:buNone/>
            </a:pPr>
            <a:r>
              <a:rPr lang="en-ZA" dirty="0"/>
              <a:t>• Download </a:t>
            </a:r>
            <a:r>
              <a:rPr lang="en-ZA" dirty="0" err="1"/>
              <a:t>VSCode</a:t>
            </a:r>
            <a:r>
              <a:rPr lang="en-ZA" dirty="0"/>
              <a:t> from </a:t>
            </a:r>
            <a:r>
              <a:rPr lang="it-IT" dirty="0">
                <a:hlinkClick r:id="rId2"/>
              </a:rPr>
              <a:t>Visual Studio Code - Code Editing. Redefined</a:t>
            </a:r>
            <a:endParaRPr lang="it-IT" dirty="0"/>
          </a:p>
          <a:p>
            <a:pPr marL="0" indent="0">
              <a:buNone/>
            </a:pPr>
            <a:r>
              <a:rPr lang="en-ZA" dirty="0"/>
              <a:t>• Choose the installer for your OS (Windows, macOS, Linux). </a:t>
            </a:r>
          </a:p>
          <a:p>
            <a:pPr marL="0" indent="0">
              <a:buNone/>
            </a:pPr>
            <a:r>
              <a:rPr lang="en-ZA" dirty="0"/>
              <a:t>• Follow the installation wizard:</a:t>
            </a:r>
          </a:p>
          <a:p>
            <a:pPr marL="0" indent="0">
              <a:buNone/>
            </a:pPr>
            <a:r>
              <a:rPr lang="en-ZA" dirty="0"/>
              <a:t>	• Accept the license agreement. </a:t>
            </a:r>
          </a:p>
          <a:p>
            <a:pPr marL="0" indent="0">
              <a:buNone/>
            </a:pPr>
            <a:r>
              <a:rPr lang="en-ZA" dirty="0"/>
              <a:t>	• Choose the installation directory. </a:t>
            </a:r>
          </a:p>
          <a:p>
            <a:pPr marL="0" indent="0">
              <a:buNone/>
            </a:pPr>
            <a:r>
              <a:rPr lang="en-ZA" dirty="0"/>
              <a:t>• Add </a:t>
            </a:r>
            <a:r>
              <a:rPr lang="en-ZA" dirty="0" err="1"/>
              <a:t>VSCode</a:t>
            </a:r>
            <a:r>
              <a:rPr lang="en-ZA" dirty="0"/>
              <a:t> to PATH (recommended for CLI access). </a:t>
            </a:r>
          </a:p>
          <a:p>
            <a:pPr marL="0" indent="0">
              <a:buNone/>
            </a:pPr>
            <a:r>
              <a:rPr lang="en-ZA" dirty="0"/>
              <a:t>• Launch </a:t>
            </a:r>
            <a:r>
              <a:rPr lang="en-ZA" dirty="0" err="1"/>
              <a:t>VSCode</a:t>
            </a:r>
            <a:r>
              <a:rPr lang="en-ZA" dirty="0"/>
              <a:t> after installation.</a:t>
            </a:r>
            <a:endParaRPr lang="en-US" dirty="0"/>
          </a:p>
        </p:txBody>
      </p:sp>
    </p:spTree>
    <p:extLst>
      <p:ext uri="{BB962C8B-B14F-4D97-AF65-F5344CB8AC3E}">
        <p14:creationId xmlns:p14="http://schemas.microsoft.com/office/powerpoint/2010/main" val="1332718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43B9B-D6EE-CAC9-F1D3-266892A72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2777BB-97B1-3087-47FD-AA5FB5281EC1}"/>
              </a:ext>
            </a:extLst>
          </p:cNvPr>
          <p:cNvSpPr>
            <a:spLocks noGrp="1"/>
          </p:cNvSpPr>
          <p:nvPr>
            <p:ph type="title"/>
          </p:nvPr>
        </p:nvSpPr>
        <p:spPr/>
        <p:txBody>
          <a:bodyPr/>
          <a:lstStyle/>
          <a:p>
            <a:r>
              <a:rPr lang="en-US" dirty="0"/>
              <a:t>Download Python 3.9 </a:t>
            </a:r>
            <a:endParaRPr lang="en-US" b="1" dirty="0"/>
          </a:p>
        </p:txBody>
      </p:sp>
      <p:sp>
        <p:nvSpPr>
          <p:cNvPr id="3" name="Text Placeholder 2">
            <a:extLst>
              <a:ext uri="{FF2B5EF4-FFF2-40B4-BE49-F238E27FC236}">
                <a16:creationId xmlns:a16="http://schemas.microsoft.com/office/drawing/2014/main" id="{A6A2748C-F84A-04E5-ED8A-5D8EFFBD8F04}"/>
              </a:ext>
            </a:extLst>
          </p:cNvPr>
          <p:cNvSpPr>
            <a:spLocks noGrp="1"/>
          </p:cNvSpPr>
          <p:nvPr>
            <p:ph type="body" sz="quarter" idx="10"/>
          </p:nvPr>
        </p:nvSpPr>
        <p:spPr/>
        <p:txBody>
          <a:bodyPr/>
          <a:lstStyle/>
          <a:p>
            <a:r>
              <a:rPr lang="en-US" dirty="0"/>
              <a:t>03</a:t>
            </a:r>
          </a:p>
        </p:txBody>
      </p:sp>
    </p:spTree>
    <p:extLst>
      <p:ext uri="{BB962C8B-B14F-4D97-AF65-F5344CB8AC3E}">
        <p14:creationId xmlns:p14="http://schemas.microsoft.com/office/powerpoint/2010/main" val="81699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66833-0F5D-9E4C-B704-AF84C19E9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28FC42-0346-9769-0AD4-ED847A7D148F}"/>
              </a:ext>
            </a:extLst>
          </p:cNvPr>
          <p:cNvSpPr>
            <a:spLocks noGrp="1"/>
          </p:cNvSpPr>
          <p:nvPr>
            <p:ph type="title"/>
          </p:nvPr>
        </p:nvSpPr>
        <p:spPr>
          <a:xfrm>
            <a:off x="838200" y="351057"/>
            <a:ext cx="10515600" cy="1325563"/>
          </a:xfrm>
        </p:spPr>
        <p:txBody>
          <a:bodyPr/>
          <a:lstStyle/>
          <a:p>
            <a:r>
              <a:rPr lang="en-US" dirty="0"/>
              <a:t>Microsoft store				 browser</a:t>
            </a:r>
          </a:p>
        </p:txBody>
      </p:sp>
      <p:pic>
        <p:nvPicPr>
          <p:cNvPr id="5" name="Content Placeholder 4">
            <a:extLst>
              <a:ext uri="{FF2B5EF4-FFF2-40B4-BE49-F238E27FC236}">
                <a16:creationId xmlns:a16="http://schemas.microsoft.com/office/drawing/2014/main" id="{0FAEA50B-0E3F-4B23-5978-5F2D078FB99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49936"/>
          <a:stretch>
            <a:fillRect/>
          </a:stretch>
        </p:blipFill>
        <p:spPr>
          <a:xfrm>
            <a:off x="838200" y="1491177"/>
            <a:ext cx="5955868" cy="4712675"/>
          </a:xfrm>
        </p:spPr>
      </p:pic>
      <p:sp>
        <p:nvSpPr>
          <p:cNvPr id="6" name="Rectangle 5">
            <a:extLst>
              <a:ext uri="{FF2B5EF4-FFF2-40B4-BE49-F238E27FC236}">
                <a16:creationId xmlns:a16="http://schemas.microsoft.com/office/drawing/2014/main" id="{499FE5B3-EA60-839C-3480-BC218644A7D5}"/>
              </a:ext>
            </a:extLst>
          </p:cNvPr>
          <p:cNvSpPr/>
          <p:nvPr/>
        </p:nvSpPr>
        <p:spPr>
          <a:xfrm>
            <a:off x="2616591" y="2799471"/>
            <a:ext cx="506437" cy="3798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ln>
                <a:solidFill>
                  <a:srgbClr val="FF0000"/>
                </a:solidFill>
              </a:ln>
              <a:noFill/>
            </a:endParaRPr>
          </a:p>
        </p:txBody>
      </p:sp>
      <p:sp>
        <p:nvSpPr>
          <p:cNvPr id="8" name="Rectangle 7">
            <a:extLst>
              <a:ext uri="{FF2B5EF4-FFF2-40B4-BE49-F238E27FC236}">
                <a16:creationId xmlns:a16="http://schemas.microsoft.com/office/drawing/2014/main" id="{7629EACA-B66A-8A16-F0D8-745D8E7B1D70}"/>
              </a:ext>
            </a:extLst>
          </p:cNvPr>
          <p:cNvSpPr/>
          <p:nvPr/>
        </p:nvSpPr>
        <p:spPr>
          <a:xfrm>
            <a:off x="2489982" y="1491177"/>
            <a:ext cx="633046" cy="37982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Arrow: Right 8">
            <a:extLst>
              <a:ext uri="{FF2B5EF4-FFF2-40B4-BE49-F238E27FC236}">
                <a16:creationId xmlns:a16="http://schemas.microsoft.com/office/drawing/2014/main" id="{E69A694B-B4A3-5406-91EA-07922E40654C}"/>
              </a:ext>
            </a:extLst>
          </p:cNvPr>
          <p:cNvSpPr/>
          <p:nvPr/>
        </p:nvSpPr>
        <p:spPr>
          <a:xfrm rot="9802721">
            <a:off x="3174925" y="2637393"/>
            <a:ext cx="506437" cy="140677"/>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Arrow: Right 9">
            <a:extLst>
              <a:ext uri="{FF2B5EF4-FFF2-40B4-BE49-F238E27FC236}">
                <a16:creationId xmlns:a16="http://schemas.microsoft.com/office/drawing/2014/main" id="{69A4459F-9AD9-4DE4-A86A-F94BE805C3DB}"/>
              </a:ext>
            </a:extLst>
          </p:cNvPr>
          <p:cNvSpPr/>
          <p:nvPr/>
        </p:nvSpPr>
        <p:spPr>
          <a:xfrm rot="9687250">
            <a:off x="3233224" y="1459056"/>
            <a:ext cx="506437" cy="140677"/>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TextBox 10">
            <a:extLst>
              <a:ext uri="{FF2B5EF4-FFF2-40B4-BE49-F238E27FC236}">
                <a16:creationId xmlns:a16="http://schemas.microsoft.com/office/drawing/2014/main" id="{05858EF3-37EE-46DA-416B-0EC4F6597FCD}"/>
              </a:ext>
            </a:extLst>
          </p:cNvPr>
          <p:cNvSpPr txBox="1"/>
          <p:nvPr/>
        </p:nvSpPr>
        <p:spPr>
          <a:xfrm>
            <a:off x="7357403" y="1491177"/>
            <a:ext cx="4628271" cy="3970318"/>
          </a:xfrm>
          <a:prstGeom prst="rect">
            <a:avLst/>
          </a:prstGeom>
          <a:noFill/>
        </p:spPr>
        <p:txBody>
          <a:bodyPr wrap="square" rtlCol="0">
            <a:spAutoFit/>
          </a:bodyPr>
          <a:lstStyle/>
          <a:p>
            <a:r>
              <a:rPr lang="en-US" dirty="0"/>
              <a:t>click : </a:t>
            </a:r>
            <a:r>
              <a:rPr lang="en-ZA" dirty="0">
                <a:hlinkClick r:id="rId4"/>
              </a:rPr>
              <a:t>https://www.python.org/ftp/python/3.9.0/python-3.9.0-amd64.exe</a:t>
            </a:r>
            <a:endParaRPr lang="en-ZA" dirty="0"/>
          </a:p>
          <a:p>
            <a:endParaRPr lang="en-ZA" dirty="0"/>
          </a:p>
          <a:p>
            <a:r>
              <a:rPr lang="en-ZA" dirty="0"/>
              <a:t>The file will be downloaded to your windows machine, install it and add its path to the system environment variables. Follow this YouTube tutorial to do so: </a:t>
            </a:r>
            <a:r>
              <a:rPr lang="en-ZA" dirty="0">
                <a:hlinkClick r:id="rId5"/>
              </a:rPr>
              <a:t>https://youtu.be/91SGaK7_eeY?si=Ag-b3i1bpneURqz5</a:t>
            </a:r>
            <a:endParaRPr lang="en-ZA" dirty="0"/>
          </a:p>
          <a:p>
            <a:endParaRPr lang="en-ZA" dirty="0"/>
          </a:p>
          <a:p>
            <a:r>
              <a:rPr lang="en-ZA" dirty="0"/>
              <a:t>Done? Open </a:t>
            </a:r>
            <a:r>
              <a:rPr lang="en-ZA" dirty="0" err="1"/>
              <a:t>VSCode</a:t>
            </a:r>
            <a:r>
              <a:rPr lang="en-ZA" dirty="0"/>
              <a:t> and navigate to the terminal, and verify python installation: see the next page</a:t>
            </a:r>
          </a:p>
        </p:txBody>
      </p:sp>
    </p:spTree>
    <p:extLst>
      <p:ext uri="{BB962C8B-B14F-4D97-AF65-F5344CB8AC3E}">
        <p14:creationId xmlns:p14="http://schemas.microsoft.com/office/powerpoint/2010/main" val="58811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EC9E4-7A2D-BC5C-B15E-6A5EC05A6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7922E-A515-8573-FA1F-1D8753B9477A}"/>
              </a:ext>
            </a:extLst>
          </p:cNvPr>
          <p:cNvSpPr>
            <a:spLocks noGrp="1"/>
          </p:cNvSpPr>
          <p:nvPr>
            <p:ph type="title"/>
          </p:nvPr>
        </p:nvSpPr>
        <p:spPr>
          <a:xfrm>
            <a:off x="838200" y="351057"/>
            <a:ext cx="10515600" cy="1325563"/>
          </a:xfrm>
        </p:spPr>
        <p:txBody>
          <a:bodyPr/>
          <a:lstStyle/>
          <a:p>
            <a:r>
              <a:rPr lang="en-US" dirty="0"/>
              <a:t>Confirm python installation on vscode</a:t>
            </a:r>
          </a:p>
        </p:txBody>
      </p:sp>
      <p:pic>
        <p:nvPicPr>
          <p:cNvPr id="14" name="Picture 13">
            <a:extLst>
              <a:ext uri="{FF2B5EF4-FFF2-40B4-BE49-F238E27FC236}">
                <a16:creationId xmlns:a16="http://schemas.microsoft.com/office/drawing/2014/main" id="{B42BFF12-6505-FC18-2915-33A0082F3AE1}"/>
              </a:ext>
            </a:extLst>
          </p:cNvPr>
          <p:cNvPicPr>
            <a:picLocks noChangeAspect="1"/>
          </p:cNvPicPr>
          <p:nvPr/>
        </p:nvPicPr>
        <p:blipFill>
          <a:blip r:embed="rId3">
            <a:extLst>
              <a:ext uri="{28A0092B-C50C-407E-A947-70E740481C1C}">
                <a14:useLocalDpi xmlns:a14="http://schemas.microsoft.com/office/drawing/2010/main" val="0"/>
              </a:ext>
            </a:extLst>
          </a:blip>
          <a:srcRect t="29245" r="59756" b="44489"/>
          <a:stretch>
            <a:fillRect/>
          </a:stretch>
        </p:blipFill>
        <p:spPr>
          <a:xfrm>
            <a:off x="6358442" y="3758497"/>
            <a:ext cx="5377422" cy="2345134"/>
          </a:xfrm>
          <a:prstGeom prst="rect">
            <a:avLst/>
          </a:prstGeom>
        </p:spPr>
      </p:pic>
      <p:pic>
        <p:nvPicPr>
          <p:cNvPr id="16" name="Picture 15">
            <a:extLst>
              <a:ext uri="{FF2B5EF4-FFF2-40B4-BE49-F238E27FC236}">
                <a16:creationId xmlns:a16="http://schemas.microsoft.com/office/drawing/2014/main" id="{E40AD862-E9C9-D889-7D38-C79D7D2562D4}"/>
              </a:ext>
            </a:extLst>
          </p:cNvPr>
          <p:cNvPicPr>
            <a:picLocks noChangeAspect="1"/>
          </p:cNvPicPr>
          <p:nvPr/>
        </p:nvPicPr>
        <p:blipFill>
          <a:blip r:embed="rId4">
            <a:extLst>
              <a:ext uri="{28A0092B-C50C-407E-A947-70E740481C1C}">
                <a14:useLocalDpi xmlns:a14="http://schemas.microsoft.com/office/drawing/2010/main" val="0"/>
              </a:ext>
            </a:extLst>
          </a:blip>
          <a:srcRect b="50000"/>
          <a:stretch>
            <a:fillRect/>
          </a:stretch>
        </p:blipFill>
        <p:spPr>
          <a:xfrm>
            <a:off x="402023" y="2150723"/>
            <a:ext cx="5377423" cy="1709224"/>
          </a:xfrm>
          <a:prstGeom prst="rect">
            <a:avLst/>
          </a:prstGeom>
        </p:spPr>
      </p:pic>
      <p:sp>
        <p:nvSpPr>
          <p:cNvPr id="10" name="Arrow: Right 9">
            <a:extLst>
              <a:ext uri="{FF2B5EF4-FFF2-40B4-BE49-F238E27FC236}">
                <a16:creationId xmlns:a16="http://schemas.microsoft.com/office/drawing/2014/main" id="{70151D57-4B3A-432D-D11F-C3297099F4E8}"/>
              </a:ext>
            </a:extLst>
          </p:cNvPr>
          <p:cNvSpPr/>
          <p:nvPr/>
        </p:nvSpPr>
        <p:spPr>
          <a:xfrm rot="5400000">
            <a:off x="4825531" y="1745793"/>
            <a:ext cx="506437" cy="140677"/>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TextBox 16">
            <a:extLst>
              <a:ext uri="{FF2B5EF4-FFF2-40B4-BE49-F238E27FC236}">
                <a16:creationId xmlns:a16="http://schemas.microsoft.com/office/drawing/2014/main" id="{5843B769-83E1-75D2-A516-09EB2B7CA18A}"/>
              </a:ext>
            </a:extLst>
          </p:cNvPr>
          <p:cNvSpPr txBox="1"/>
          <p:nvPr/>
        </p:nvSpPr>
        <p:spPr>
          <a:xfrm>
            <a:off x="5149088" y="1492965"/>
            <a:ext cx="4459459" cy="646331"/>
          </a:xfrm>
          <a:prstGeom prst="rect">
            <a:avLst/>
          </a:prstGeom>
          <a:noFill/>
        </p:spPr>
        <p:txBody>
          <a:bodyPr wrap="square" rtlCol="0">
            <a:spAutoFit/>
          </a:bodyPr>
          <a:lstStyle/>
          <a:p>
            <a:r>
              <a:rPr lang="en-US" dirty="0"/>
              <a:t>Third icon from the left, the terminal will show at the bottom of the screen</a:t>
            </a:r>
            <a:endParaRPr lang="en-ZA" dirty="0"/>
          </a:p>
        </p:txBody>
      </p:sp>
      <p:sp>
        <p:nvSpPr>
          <p:cNvPr id="20" name="TextBox 19">
            <a:extLst>
              <a:ext uri="{FF2B5EF4-FFF2-40B4-BE49-F238E27FC236}">
                <a16:creationId xmlns:a16="http://schemas.microsoft.com/office/drawing/2014/main" id="{1FCD4703-D16B-0453-93EC-75529D565769}"/>
              </a:ext>
            </a:extLst>
          </p:cNvPr>
          <p:cNvSpPr txBox="1"/>
          <p:nvPr/>
        </p:nvSpPr>
        <p:spPr>
          <a:xfrm>
            <a:off x="6747162" y="2405171"/>
            <a:ext cx="4459459" cy="1200329"/>
          </a:xfrm>
          <a:prstGeom prst="rect">
            <a:avLst/>
          </a:prstGeom>
          <a:noFill/>
        </p:spPr>
        <p:txBody>
          <a:bodyPr wrap="square" rtlCol="0">
            <a:spAutoFit/>
          </a:bodyPr>
          <a:lstStyle/>
          <a:p>
            <a:r>
              <a:rPr lang="en-US" dirty="0"/>
              <a:t>On the terminal, type: </a:t>
            </a:r>
            <a:r>
              <a:rPr lang="en-US" dirty="0">
                <a:solidFill>
                  <a:srgbClr val="FF0000"/>
                </a:solidFill>
              </a:rPr>
              <a:t>python - - version </a:t>
            </a:r>
          </a:p>
          <a:p>
            <a:r>
              <a:rPr lang="en-US" dirty="0"/>
              <a:t>And if it shows the version then it is successfully installed, mine is 3.8 and that is okay</a:t>
            </a:r>
            <a:endParaRPr lang="en-ZA" dirty="0"/>
          </a:p>
        </p:txBody>
      </p:sp>
      <p:sp>
        <p:nvSpPr>
          <p:cNvPr id="21" name="TextBox 20">
            <a:extLst>
              <a:ext uri="{FF2B5EF4-FFF2-40B4-BE49-F238E27FC236}">
                <a16:creationId xmlns:a16="http://schemas.microsoft.com/office/drawing/2014/main" id="{260EAB7F-6378-D2B3-B5A5-CEE463FCB4E8}"/>
              </a:ext>
            </a:extLst>
          </p:cNvPr>
          <p:cNvSpPr txBox="1"/>
          <p:nvPr/>
        </p:nvSpPr>
        <p:spPr>
          <a:xfrm>
            <a:off x="861006" y="4447757"/>
            <a:ext cx="4459459" cy="1754326"/>
          </a:xfrm>
          <a:prstGeom prst="rect">
            <a:avLst/>
          </a:prstGeom>
          <a:noFill/>
        </p:spPr>
        <p:txBody>
          <a:bodyPr wrap="square" rtlCol="0">
            <a:spAutoFit/>
          </a:bodyPr>
          <a:lstStyle/>
          <a:p>
            <a:r>
              <a:rPr lang="en-US" b="1" dirty="0"/>
              <a:t>Once you can see the version number, Congratulations you have made it through all the installations required for vscode and python, now lets look at how you can run flask app on your newly set environment</a:t>
            </a:r>
            <a:endParaRPr lang="en-ZA" b="1" dirty="0"/>
          </a:p>
        </p:txBody>
      </p:sp>
    </p:spTree>
    <p:extLst>
      <p:ext uri="{BB962C8B-B14F-4D97-AF65-F5344CB8AC3E}">
        <p14:creationId xmlns:p14="http://schemas.microsoft.com/office/powerpoint/2010/main" val="2235530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71944-53B1-CB57-4621-3D1F0A7F7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81505-2FDA-A629-B7B2-1E23463EC20A}"/>
              </a:ext>
            </a:extLst>
          </p:cNvPr>
          <p:cNvSpPr>
            <a:spLocks noGrp="1"/>
          </p:cNvSpPr>
          <p:nvPr>
            <p:ph type="title"/>
          </p:nvPr>
        </p:nvSpPr>
        <p:spPr/>
        <p:txBody>
          <a:bodyPr/>
          <a:lstStyle/>
          <a:p>
            <a:r>
              <a:rPr lang="en-US" dirty="0"/>
              <a:t>Build your first flask app</a:t>
            </a:r>
            <a:endParaRPr lang="en-US" b="1" dirty="0"/>
          </a:p>
        </p:txBody>
      </p:sp>
      <p:sp>
        <p:nvSpPr>
          <p:cNvPr id="3" name="Text Placeholder 2">
            <a:extLst>
              <a:ext uri="{FF2B5EF4-FFF2-40B4-BE49-F238E27FC236}">
                <a16:creationId xmlns:a16="http://schemas.microsoft.com/office/drawing/2014/main" id="{F04DD63E-0BD0-BE78-462E-74555989E53A}"/>
              </a:ext>
            </a:extLst>
          </p:cNvPr>
          <p:cNvSpPr>
            <a:spLocks noGrp="1"/>
          </p:cNvSpPr>
          <p:nvPr>
            <p:ph type="body" sz="quarter" idx="10"/>
          </p:nvPr>
        </p:nvSpPr>
        <p:spPr/>
        <p:txBody>
          <a:bodyPr/>
          <a:lstStyle/>
          <a:p>
            <a:r>
              <a:rPr lang="en-US" dirty="0"/>
              <a:t>03</a:t>
            </a:r>
          </a:p>
        </p:txBody>
      </p:sp>
    </p:spTree>
    <p:extLst>
      <p:ext uri="{BB962C8B-B14F-4D97-AF65-F5344CB8AC3E}">
        <p14:creationId xmlns:p14="http://schemas.microsoft.com/office/powerpoint/2010/main" val="2523804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534</Words>
  <Application>Microsoft Office PowerPoint</Application>
  <PresentationFormat>Widescreen</PresentationFormat>
  <Paragraphs>66</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Setting Up VSCode for Flask Development</vt:lpstr>
      <vt:lpstr>Introduction</vt:lpstr>
      <vt:lpstr>Why vscode and flask?</vt:lpstr>
      <vt:lpstr>Installing VSCode</vt:lpstr>
      <vt:lpstr>In a web browser e.g. Chrome or MS Edge</vt:lpstr>
      <vt:lpstr>Download Python 3.9 </vt:lpstr>
      <vt:lpstr>Microsoft store     browser</vt:lpstr>
      <vt:lpstr>Confirm python installation on vscode</vt:lpstr>
      <vt:lpstr>Build your first flask app</vt:lpstr>
      <vt:lpstr>Flask app setup</vt:lpstr>
      <vt:lpstr>Create a web app and view on web</vt:lpstr>
      <vt:lpstr>Well-done on getting started with flask development on vscode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Marina Mentz</dc:creator>
  <cp:lastModifiedBy>Lungile Mawila</cp:lastModifiedBy>
  <cp:revision>20</cp:revision>
  <dcterms:created xsi:type="dcterms:W3CDTF">2025-04-10T16:48:30Z</dcterms:created>
  <dcterms:modified xsi:type="dcterms:W3CDTF">2025-06-17T11:57:35Z</dcterms:modified>
</cp:coreProperties>
</file>