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4" r:id="rId3"/>
    <p:sldId id="295" r:id="rId4"/>
    <p:sldId id="296" r:id="rId5"/>
    <p:sldId id="303" r:id="rId6"/>
    <p:sldId id="304" r:id="rId7"/>
    <p:sldId id="305" r:id="rId8"/>
    <p:sldId id="306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94"/>
  </p:normalViewPr>
  <p:slideViewPr>
    <p:cSldViewPr snapToGrid="0" showGuides="1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1D964-C0E3-4FB9-AC90-033708A4939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46E4F-47FE-44CD-B24C-BC587F33E2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575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108AB1-63E1-2907-C376-81B7AF891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6F2915-CF29-9794-1B0B-7BD884BFEE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026" y="2787123"/>
            <a:ext cx="3572243" cy="15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6CC1A5-71C6-5045-C245-FB6F759FF7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1130" y="3640015"/>
            <a:ext cx="6491654" cy="1127248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    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944AF-BC25-8CA9-5F9E-FAC5698B4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130" y="5179457"/>
            <a:ext cx="6491654" cy="78172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ZA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B79CF9-FAA9-DFF1-93E2-CEDDA7DCDCB1}"/>
              </a:ext>
            </a:extLst>
          </p:cNvPr>
          <p:cNvGrpSpPr/>
          <p:nvPr userDrawn="1"/>
        </p:nvGrpSpPr>
        <p:grpSpPr>
          <a:xfrm>
            <a:off x="8664584" y="0"/>
            <a:ext cx="3527417" cy="1712686"/>
            <a:chOff x="8664584" y="0"/>
            <a:chExt cx="3527417" cy="171268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4260CB-8228-97BC-70CD-D2A43ACD3778}"/>
                </a:ext>
              </a:extLst>
            </p:cNvPr>
            <p:cNvSpPr/>
            <p:nvPr userDrawn="1"/>
          </p:nvSpPr>
          <p:spPr>
            <a:xfrm>
              <a:off x="8664584" y="0"/>
              <a:ext cx="3527417" cy="1712686"/>
            </a:xfrm>
            <a:custGeom>
              <a:avLst/>
              <a:gdLst>
                <a:gd name="connsiteX0" fmla="*/ 0 w 3527417"/>
                <a:gd name="connsiteY0" fmla="*/ 0 h 1712686"/>
                <a:gd name="connsiteX1" fmla="*/ 3527417 w 3527417"/>
                <a:gd name="connsiteY1" fmla="*/ 0 h 1712686"/>
                <a:gd name="connsiteX2" fmla="*/ 3527417 w 3527417"/>
                <a:gd name="connsiteY2" fmla="*/ 954230 h 1712686"/>
                <a:gd name="connsiteX3" fmla="*/ 3470698 w 3527417"/>
                <a:gd name="connsiteY3" fmla="*/ 1025526 h 1712686"/>
                <a:gd name="connsiteX4" fmla="*/ 1967132 w 3527417"/>
                <a:gd name="connsiteY4" fmla="*/ 1712686 h 1712686"/>
                <a:gd name="connsiteX5" fmla="*/ 19073 w 3527417"/>
                <a:gd name="connsiteY5" fmla="*/ 124972 h 171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7417" h="1712686">
                  <a:moveTo>
                    <a:pt x="0" y="0"/>
                  </a:moveTo>
                  <a:lnTo>
                    <a:pt x="3527417" y="0"/>
                  </a:lnTo>
                  <a:lnTo>
                    <a:pt x="3527417" y="954230"/>
                  </a:lnTo>
                  <a:lnTo>
                    <a:pt x="3470698" y="1025526"/>
                  </a:lnTo>
                  <a:cubicBezTo>
                    <a:pt x="3106095" y="1446433"/>
                    <a:pt x="2567707" y="1712686"/>
                    <a:pt x="1967132" y="1712686"/>
                  </a:cubicBezTo>
                  <a:cubicBezTo>
                    <a:pt x="1006212" y="1712686"/>
                    <a:pt x="204490" y="1031078"/>
                    <a:pt x="19073" y="12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pic>
          <p:nvPicPr>
            <p:cNvPr id="21" name="Picture 20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D28A28AA-2646-1C9B-D886-1CA1B67FFC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2597" y="1030973"/>
              <a:ext cx="1625159" cy="341283"/>
            </a:xfrm>
            <a:prstGeom prst="rect">
              <a:avLst/>
            </a:prstGeom>
          </p:spPr>
        </p:pic>
        <p:pic>
          <p:nvPicPr>
            <p:cNvPr id="23" name="Picture 22" descr="A close up of a logo&#10;&#10;AI-generated content may be incorrect.">
              <a:extLst>
                <a:ext uri="{FF2B5EF4-FFF2-40B4-BE49-F238E27FC236}">
                  <a16:creationId xmlns:a16="http://schemas.microsoft.com/office/drawing/2014/main" id="{8F8AFA75-FA66-A831-B7D6-E96872DDB9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870" y="329168"/>
              <a:ext cx="1551744" cy="57922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40B956-4B29-F195-C17D-DCDC1FB7664F}"/>
                </a:ext>
              </a:extLst>
            </p:cNvPr>
            <p:cNvSpPr txBox="1"/>
            <p:nvPr userDrawn="1"/>
          </p:nvSpPr>
          <p:spPr>
            <a:xfrm>
              <a:off x="10102850" y="95370"/>
              <a:ext cx="1536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800" dirty="0">
                  <a:solidFill>
                    <a:schemeClr val="bg1">
                      <a:lumMod val="50000"/>
                    </a:schemeClr>
                  </a:solidFill>
                </a:rPr>
                <a:t>AN INITIATIVE OF: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71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2AE7-DBC9-D252-BB7B-ED929A2E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A0ACE-EBD7-C93E-B2DC-4967F5C19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E4CF-2D6B-CE39-B1E2-CD80ADD1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0220-85D4-2ADB-96DD-F09C4084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0CEF-A066-2C71-1A03-98341A52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027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8112C-867B-9E75-B884-6EB845C6F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A426-29CC-9729-7E09-4BCEB23CB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17B8-6865-4C57-1FF1-451E3CED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50DA-F736-3715-FFAC-AD3010E6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6FD7-9A5A-0F33-4BF0-23CF9F87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342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orange background with a white circle and a rectangle&#10;&#10;AI-generated content may be incorrect.">
            <a:extLst>
              <a:ext uri="{FF2B5EF4-FFF2-40B4-BE49-F238E27FC236}">
                <a16:creationId xmlns:a16="http://schemas.microsoft.com/office/drawing/2014/main" id="{AC6D3E20-6C16-7CA9-97F7-9199129A4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F2D6C-C4CE-6275-F899-2C7F04F8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492" y="3270738"/>
            <a:ext cx="7620000" cy="215704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4A6E675-F0F2-08BD-BD8F-CCABD260E3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3632" y="2743444"/>
            <a:ext cx="1430337" cy="154781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800" b="1">
                <a:solidFill>
                  <a:srgbClr val="EE8E4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01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303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rectangular object with numbers&#10;&#10;AI-generated content may be incorrect.">
            <a:extLst>
              <a:ext uri="{FF2B5EF4-FFF2-40B4-BE49-F238E27FC236}">
                <a16:creationId xmlns:a16="http://schemas.microsoft.com/office/drawing/2014/main" id="{C68E1C59-F758-06F1-16ED-FEBA998B49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A45BC-15DB-700C-26F2-C7F9DF30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38C6-0720-1CD9-67AD-4DC20A38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4448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48EA9E-0143-0A90-3569-3F620CF805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7597495-AD79-0E2C-4E5F-030E3D9D63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145" y="5370474"/>
            <a:ext cx="2815155" cy="1216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6B9E05-F36F-7204-E7B4-F78C8D234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82049"/>
            <a:ext cx="6922477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7745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5C96-27AB-61DA-962E-7F0692F2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29097-B0D5-3D3E-383C-151E055D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7F321-6038-5F3D-0D7C-DD4476300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9B68C-9353-640D-8DE7-32B2AF4C0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837FF-1395-E966-651E-820148FDC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FAE54-91F8-9939-049B-C9544338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ECF39-A8DA-C508-3539-AC1824F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85BA7-66B9-4EF2-2A97-149CA270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7433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DFE-545C-7A0B-6D2A-4EB6CA9B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C789D-5375-78AF-A08F-7645090E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FEDFA-FED2-DA37-41BD-C6D3D051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743F8-44DA-83C2-729D-15AB23B7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31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AE010-F37C-35B9-D674-AC82223A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A0C95-99C5-297C-DDA4-20372443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564CB-BA07-C60A-24B3-7E371311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009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09E7-0614-5696-54D9-96F8A60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E3E5-BAD3-1846-62A3-B73F75D8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AFB52-241E-5754-76C0-811D001E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77880-FF53-A279-D285-AB8806A7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AEA95-185F-7544-FF38-7F42BA25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917BC-4431-DF50-4928-C67483B4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781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7F11-C5B2-7C1C-A90A-42703596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0D9E6-8E2B-BDEA-3825-5E736C32F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C8005-3CD1-4B14-BD1F-2BDF2B31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4C941-CBC8-00DE-043D-02FA9039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2531D-E712-E4DF-7821-95579395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73838-D4B8-4322-9FD2-DC48EAA1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43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A3942-2CE0-7FA7-29F9-C9ADBD4E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1B826-3869-5325-76DA-55035811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70A2F-79EE-51C0-8E45-85426AEF5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73734-8A09-4BD0-9491-AD48947003AC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522E-AF4A-88FD-C3ED-A47C1AAE8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BE0E-0B64-3672-454A-CD155999E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128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E51-C563-7A96-A0F7-B37E1A692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/>
              <a:t>Building ML Apps with </a:t>
            </a:r>
            <a:r>
              <a:rPr lang="en-US" sz="4000" b="1" dirty="0" err="1"/>
              <a:t>Streamlit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05EF-1732-C9CA-5116-404E0EC3B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130" y="5179457"/>
            <a:ext cx="7019760" cy="781728"/>
          </a:xfrm>
        </p:spPr>
        <p:txBody>
          <a:bodyPr/>
          <a:lstStyle/>
          <a:p>
            <a:pPr algn="l"/>
            <a:r>
              <a:rPr lang="en-ZA" dirty="0"/>
              <a:t>DIRISA </a:t>
            </a:r>
            <a:r>
              <a:rPr lang="en-ZA" dirty="0" err="1"/>
              <a:t>Datathon</a:t>
            </a:r>
            <a:r>
              <a:rPr lang="en-ZA" dirty="0"/>
              <a:t> | Instructor: Kgaugelo Mmakola</a:t>
            </a:r>
          </a:p>
        </p:txBody>
      </p:sp>
    </p:spTree>
    <p:extLst>
      <p:ext uri="{BB962C8B-B14F-4D97-AF65-F5344CB8AC3E}">
        <p14:creationId xmlns:p14="http://schemas.microsoft.com/office/powerpoint/2010/main" val="136023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70C47-F21D-AE20-8420-828CDD12D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6F94-5B03-E935-FDDE-E938B7D3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What is </a:t>
            </a:r>
            <a:r>
              <a:rPr lang="en-ZA" b="1" dirty="0" err="1"/>
              <a:t>Streamlit</a:t>
            </a:r>
            <a:r>
              <a:rPr lang="en-ZA" b="1" dirty="0"/>
              <a:t>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4FC518-9C7A-3F50-6D8E-BD709FBF3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51112"/>
            <a:ext cx="10067925" cy="151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Python framework</a:t>
            </a:r>
            <a:r>
              <a:rPr lang="en-US" dirty="0"/>
              <a:t> for building </a:t>
            </a:r>
            <a:r>
              <a:rPr lang="en-US" b="1" dirty="0"/>
              <a:t>interactive web apps</a:t>
            </a:r>
            <a:r>
              <a:rPr lang="en-US" dirty="0"/>
              <a:t> quickly</a:t>
            </a:r>
          </a:p>
          <a:p>
            <a:r>
              <a:rPr lang="en-US" dirty="0"/>
              <a:t>Ideal for </a:t>
            </a:r>
            <a:r>
              <a:rPr lang="en-US" b="1" dirty="0"/>
              <a:t>data science and machine learning</a:t>
            </a:r>
            <a:endParaRPr lang="en-US" dirty="0"/>
          </a:p>
          <a:p>
            <a:r>
              <a:rPr lang="en-US" dirty="0"/>
              <a:t>Runs in the browser with just a Python script</a:t>
            </a:r>
          </a:p>
        </p:txBody>
      </p:sp>
    </p:spTree>
    <p:extLst>
      <p:ext uri="{BB962C8B-B14F-4D97-AF65-F5344CB8AC3E}">
        <p14:creationId xmlns:p14="http://schemas.microsoft.com/office/powerpoint/2010/main" val="154831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C3824-A90C-9F77-6C3B-E98F15905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DD86-88CE-9562-C516-FCC2BCBB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Why Use </a:t>
            </a:r>
            <a:r>
              <a:rPr lang="en-ZA" b="1" dirty="0" err="1"/>
              <a:t>Streamlit</a:t>
            </a:r>
            <a:r>
              <a:rPr lang="en-ZA" b="1" dirty="0"/>
              <a:t>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1A9CD41-2F0A-46BD-5DDE-0744DE163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51111"/>
            <a:ext cx="10067925" cy="151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Turns Python scripts into apps with </a:t>
            </a:r>
            <a:r>
              <a:rPr lang="en-US" b="1" dirty="0"/>
              <a:t>no HTML/CSS/JS</a:t>
            </a:r>
            <a:endParaRPr lang="en-US" dirty="0"/>
          </a:p>
          <a:p>
            <a:r>
              <a:rPr lang="en-US" dirty="0"/>
              <a:t>Great for </a:t>
            </a:r>
            <a:r>
              <a:rPr lang="en-US" b="1" dirty="0"/>
              <a:t>sharing ML models</a:t>
            </a:r>
            <a:r>
              <a:rPr lang="en-US" dirty="0"/>
              <a:t> with users</a:t>
            </a:r>
          </a:p>
          <a:p>
            <a:r>
              <a:rPr lang="en-US" dirty="0"/>
              <a:t>Supports live inputs, charts, media, and file upload</a:t>
            </a:r>
          </a:p>
        </p:txBody>
      </p:sp>
    </p:spTree>
    <p:extLst>
      <p:ext uri="{BB962C8B-B14F-4D97-AF65-F5344CB8AC3E}">
        <p14:creationId xmlns:p14="http://schemas.microsoft.com/office/powerpoint/2010/main" val="51107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00385-22A2-DB8F-4920-DB3681C1F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34AD-ED15-B1F8-8CB6-DE333C1B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Basic </a:t>
            </a:r>
            <a:r>
              <a:rPr lang="en-ZA" b="1" dirty="0" err="1"/>
              <a:t>Streamlit</a:t>
            </a:r>
            <a:r>
              <a:rPr lang="en-ZA" b="1" dirty="0"/>
              <a:t> Workflow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348F17-5354-7739-5BCA-1A77C90EC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7275" y="1253570"/>
            <a:ext cx="7332457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required libraries</a:t>
            </a: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your trained model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joblib.load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input fields (text, numbers, etc.)</a:t>
            </a: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using the model</a:t>
            </a:r>
          </a:p>
          <a:p>
            <a:pPr marL="514350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the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94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8B8CE-E022-40EC-298A-924BAA666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8478-3FB8-934C-167C-BBFB7CD0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Example - Regression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F9B937-AE42-B1E4-58B3-93E3FECAD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14285" y="1803852"/>
            <a:ext cx="6753225" cy="406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86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743D-3352-9608-A63F-DB543811C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C6B-693D-2D9E-C0F6-975474EF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Example - Text Classification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FE8D8-6A50-CC6C-8AD2-923E279D3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72" y="2038769"/>
            <a:ext cx="9082856" cy="35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3CD89-1B27-12D3-2797-1B5B62C9A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9A27-F0B9-38D7-4BA9-093B1985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Deployment Tips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D8FBFA-E1BC-49E3-EEF4-C765855BC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7275" y="2223066"/>
            <a:ext cx="1043747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locally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run app.py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with platforms like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Heroku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your model and load it inside the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F85F-D2C7-8537-8D0E-B47F46CB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62FD-C28A-B125-868E-F4C6445E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Summary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C1DFA8-B6A0-5AF4-D47A-52181669C6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7275" y="2078038"/>
            <a:ext cx="8553450" cy="194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lets you create simple ML apps fast</a:t>
            </a:r>
          </a:p>
          <a:p>
            <a:r>
              <a:rPr lang="en-US" dirty="0"/>
              <a:t>Works well with Scikit-learn pipelines</a:t>
            </a:r>
          </a:p>
          <a:p>
            <a:r>
              <a:rPr lang="en-US" dirty="0"/>
              <a:t>Great for demoing and deploying your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0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8000-20B0-B25C-57B5-FBDCC5A5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58627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176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Calibri</vt:lpstr>
      <vt:lpstr>Office Theme</vt:lpstr>
      <vt:lpstr>Building ML Apps with Streamlit</vt:lpstr>
      <vt:lpstr>What is Streamlit?</vt:lpstr>
      <vt:lpstr>Why Use Streamlit?</vt:lpstr>
      <vt:lpstr>Basic Streamlit Workflow</vt:lpstr>
      <vt:lpstr>Example - Regression App</vt:lpstr>
      <vt:lpstr>Example - Text Classification App</vt:lpstr>
      <vt:lpstr>Deployment Tips</vt:lpstr>
      <vt:lpstr>Summary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</dc:title>
  <dc:creator>Marina Mentz</dc:creator>
  <cp:lastModifiedBy>Smiley Kgaugelo Mmakola</cp:lastModifiedBy>
  <cp:revision>53</cp:revision>
  <dcterms:created xsi:type="dcterms:W3CDTF">2025-04-10T16:48:30Z</dcterms:created>
  <dcterms:modified xsi:type="dcterms:W3CDTF">2025-06-26T17:25:52Z</dcterms:modified>
</cp:coreProperties>
</file>