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94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D964-C0E3-4FB9-AC90-033708A4939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E4F-47FE-44CD-B24C-BC587F33E2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575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108AB1-63E1-2907-C376-81B7AF891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6F2915-CF29-9794-1B0B-7BD884BFEE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026" y="2787123"/>
            <a:ext cx="3572243" cy="15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CC1A5-71C6-5045-C245-FB6F759FF7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1130" y="3640015"/>
            <a:ext cx="6491654" cy="1127248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44AF-BC25-8CA9-5F9E-FAC5698B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130" y="5179457"/>
            <a:ext cx="6491654" cy="7817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79CF9-FAA9-DFF1-93E2-CEDDA7DCDCB1}"/>
              </a:ext>
            </a:extLst>
          </p:cNvPr>
          <p:cNvGrpSpPr/>
          <p:nvPr userDrawn="1"/>
        </p:nvGrpSpPr>
        <p:grpSpPr>
          <a:xfrm>
            <a:off x="8664584" y="0"/>
            <a:ext cx="3527417" cy="1712686"/>
            <a:chOff x="8664584" y="0"/>
            <a:chExt cx="3527417" cy="171268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4260CB-8228-97BC-70CD-D2A43ACD3778}"/>
                </a:ext>
              </a:extLst>
            </p:cNvPr>
            <p:cNvSpPr/>
            <p:nvPr userDrawn="1"/>
          </p:nvSpPr>
          <p:spPr>
            <a:xfrm>
              <a:off x="8664584" y="0"/>
              <a:ext cx="3527417" cy="1712686"/>
            </a:xfrm>
            <a:custGeom>
              <a:avLst/>
              <a:gdLst>
                <a:gd name="connsiteX0" fmla="*/ 0 w 3527417"/>
                <a:gd name="connsiteY0" fmla="*/ 0 h 1712686"/>
                <a:gd name="connsiteX1" fmla="*/ 3527417 w 3527417"/>
                <a:gd name="connsiteY1" fmla="*/ 0 h 1712686"/>
                <a:gd name="connsiteX2" fmla="*/ 3527417 w 3527417"/>
                <a:gd name="connsiteY2" fmla="*/ 954230 h 1712686"/>
                <a:gd name="connsiteX3" fmla="*/ 3470698 w 3527417"/>
                <a:gd name="connsiteY3" fmla="*/ 1025526 h 1712686"/>
                <a:gd name="connsiteX4" fmla="*/ 1967132 w 3527417"/>
                <a:gd name="connsiteY4" fmla="*/ 1712686 h 1712686"/>
                <a:gd name="connsiteX5" fmla="*/ 19073 w 3527417"/>
                <a:gd name="connsiteY5" fmla="*/ 124972 h 171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7417" h="1712686">
                  <a:moveTo>
                    <a:pt x="0" y="0"/>
                  </a:moveTo>
                  <a:lnTo>
                    <a:pt x="3527417" y="0"/>
                  </a:lnTo>
                  <a:lnTo>
                    <a:pt x="3527417" y="954230"/>
                  </a:lnTo>
                  <a:lnTo>
                    <a:pt x="3470698" y="1025526"/>
                  </a:lnTo>
                  <a:cubicBezTo>
                    <a:pt x="3106095" y="1446433"/>
                    <a:pt x="2567707" y="1712686"/>
                    <a:pt x="1967132" y="1712686"/>
                  </a:cubicBezTo>
                  <a:cubicBezTo>
                    <a:pt x="1006212" y="1712686"/>
                    <a:pt x="204490" y="1031078"/>
                    <a:pt x="19073" y="12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pic>
          <p:nvPicPr>
            <p:cNvPr id="21" name="Picture 2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D28A28AA-2646-1C9B-D886-1CA1B67FFC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2597" y="1030973"/>
              <a:ext cx="1625159" cy="341283"/>
            </a:xfrm>
            <a:prstGeom prst="rect">
              <a:avLst/>
            </a:prstGeom>
          </p:spPr>
        </p:pic>
        <p:pic>
          <p:nvPicPr>
            <p:cNvPr id="23" name="Picture 22" descr="A close up of a logo&#10;&#10;AI-generated content may be incorrect.">
              <a:extLst>
                <a:ext uri="{FF2B5EF4-FFF2-40B4-BE49-F238E27FC236}">
                  <a16:creationId xmlns:a16="http://schemas.microsoft.com/office/drawing/2014/main" id="{8F8AFA75-FA66-A831-B7D6-E96872DDB9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70" y="329168"/>
              <a:ext cx="1551744" cy="5792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40B956-4B29-F195-C17D-DCDC1FB7664F}"/>
                </a:ext>
              </a:extLst>
            </p:cNvPr>
            <p:cNvSpPr txBox="1"/>
            <p:nvPr userDrawn="1"/>
          </p:nvSpPr>
          <p:spPr>
            <a:xfrm>
              <a:off x="10102850" y="95370"/>
              <a:ext cx="1536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1">
                      <a:lumMod val="50000"/>
                    </a:schemeClr>
                  </a:solidFill>
                </a:rPr>
                <a:t>AN INITIATIVE OF: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1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2AE7-DBC9-D252-BB7B-ED929A2E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0ACE-EBD7-C93E-B2DC-4967F5C1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E4CF-2D6B-CE39-B1E2-CD80ADD1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0220-85D4-2ADB-96DD-F09C4084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0CEF-A066-2C71-1A03-98341A5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2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8112C-867B-9E75-B884-6EB845C6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A426-29CC-9729-7E09-4BCEB23C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17B8-6865-4C57-1FF1-451E3CED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50DA-F736-3715-FFAC-AD3010E6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6FD7-9A5A-0F33-4BF0-23CF9F87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4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background with a white circle and a rectangle&#10;&#10;AI-generated content may be incorrect.">
            <a:extLst>
              <a:ext uri="{FF2B5EF4-FFF2-40B4-BE49-F238E27FC236}">
                <a16:creationId xmlns:a16="http://schemas.microsoft.com/office/drawing/2014/main" id="{AC6D3E20-6C16-7CA9-97F7-9199129A4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F2D6C-C4CE-6275-F899-2C7F04F8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92" y="3270738"/>
            <a:ext cx="7620000" cy="215704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A6E675-F0F2-08BD-BD8F-CCABD260E3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3632" y="2743444"/>
            <a:ext cx="1430337" cy="154781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800" b="1">
                <a:solidFill>
                  <a:srgbClr val="EE8E4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30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numbers&#10;&#10;AI-generated content may be incorrect.">
            <a:extLst>
              <a:ext uri="{FF2B5EF4-FFF2-40B4-BE49-F238E27FC236}">
                <a16:creationId xmlns:a16="http://schemas.microsoft.com/office/drawing/2014/main" id="{C68E1C59-F758-06F1-16ED-FEBA998B49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A45BC-15DB-700C-26F2-C7F9DF30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8C6-0720-1CD9-67AD-4DC20A38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48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48EA9E-0143-0A90-3569-3F620CF80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7597495-AD79-0E2C-4E5F-030E3D9D63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145" y="5370474"/>
            <a:ext cx="2815155" cy="121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B9E05-F36F-7204-E7B4-F78C8D234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82049"/>
            <a:ext cx="6922477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774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C96-27AB-61DA-962E-7F0692F2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9097-B0D5-3D3E-383C-151E055D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F321-6038-5F3D-0D7C-DD44763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B68C-9353-640D-8DE7-32B2AF4C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37FF-1395-E966-651E-820148FD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AE54-91F8-9939-049B-C9544338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ECF39-A8DA-C508-3539-AC1824F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5BA7-66B9-4EF2-2A97-149CA27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433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DFE-545C-7A0B-6D2A-4EB6CA9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C789D-5375-78AF-A08F-7645090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EDFA-FED2-DA37-41BD-C6D3D05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43F8-44DA-83C2-729D-15AB23B7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1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E010-F37C-35B9-D674-AC82223A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A0C95-99C5-297C-DDA4-2037244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64CB-BA07-C60A-24B3-7E3713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0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09E7-0614-5696-54D9-96F8A60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E3E5-BAD3-1846-62A3-B73F75D8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AFB52-241E-5754-76C0-811D001E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7880-FF53-A279-D285-AB8806A7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A95-185F-7544-FF38-7F42BA2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17BC-4431-DF50-4928-C67483B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78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7F11-C5B2-7C1C-A90A-42703596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0D9E6-8E2B-BDEA-3825-5E736C32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8005-3CD1-4B14-BD1F-2BDF2B31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C941-CBC8-00DE-043D-02FA9039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531D-E712-E4DF-7821-95579395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3838-D4B8-4322-9FD2-DC48EAA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3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A3942-2CE0-7FA7-29F9-C9ADBD4E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B826-3869-5325-76DA-55035811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0A2F-79EE-51C0-8E45-85426AEF5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22E-AF4A-88FD-C3ED-A47C1AAE8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BE0E-0B64-3672-454A-CD155999E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2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E51-C563-7A96-A0F7-B37E1A692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Simplifying Machine Learning with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05EF-1732-C9CA-5116-404E0EC3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130" y="5179457"/>
            <a:ext cx="7019760" cy="781728"/>
          </a:xfrm>
        </p:spPr>
        <p:txBody>
          <a:bodyPr/>
          <a:lstStyle/>
          <a:p>
            <a:pPr algn="l"/>
            <a:r>
              <a:rPr lang="en-ZA" dirty="0"/>
              <a:t>DIRISA </a:t>
            </a:r>
            <a:r>
              <a:rPr lang="en-ZA" dirty="0" err="1"/>
              <a:t>Datathon</a:t>
            </a:r>
            <a:r>
              <a:rPr lang="en-ZA" dirty="0"/>
              <a:t> | Instructor: Kgaugelo Mmakola</a:t>
            </a:r>
          </a:p>
        </p:txBody>
      </p:sp>
    </p:spTree>
    <p:extLst>
      <p:ext uri="{BB962C8B-B14F-4D97-AF65-F5344CB8AC3E}">
        <p14:creationId xmlns:p14="http://schemas.microsoft.com/office/powerpoint/2010/main" val="136023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E1998-78FE-F14D-ED89-97BB34DC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8C-8CFC-5648-9A6E-5AB11F39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Summary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4F0A55-2B3E-6723-B50B-40D31A842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4304"/>
            <a:ext cx="10067925" cy="206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Pipelines help organize ML code</a:t>
            </a:r>
          </a:p>
          <a:p>
            <a:r>
              <a:rPr lang="en-US" dirty="0"/>
              <a:t>Improve reproducibility &amp; deployment</a:t>
            </a:r>
          </a:p>
          <a:p>
            <a:r>
              <a:rPr lang="en-US" dirty="0"/>
              <a:t>Work with both regression and classification tasks</a:t>
            </a:r>
          </a:p>
          <a:p>
            <a:r>
              <a:rPr lang="en-US" dirty="0"/>
              <a:t>Recommended for all serious ML projects</a:t>
            </a:r>
          </a:p>
        </p:txBody>
      </p:sp>
    </p:spTree>
    <p:extLst>
      <p:ext uri="{BB962C8B-B14F-4D97-AF65-F5344CB8AC3E}">
        <p14:creationId xmlns:p14="http://schemas.microsoft.com/office/powerpoint/2010/main" val="392936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8000-20B0-B25C-57B5-FBDCC5A5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58627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0C47-F21D-AE20-8420-828CDD12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6F94-5B03-E935-FDDE-E938B7D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What is a Pipeline?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4FC518-9C7A-3F50-6D8E-BD709FBF3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30684"/>
            <a:ext cx="10067925" cy="235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Pipeline</a:t>
            </a:r>
            <a:r>
              <a:rPr lang="en-US" dirty="0"/>
              <a:t> is a way to </a:t>
            </a:r>
            <a:r>
              <a:rPr lang="en-US" b="1" dirty="0"/>
              <a:t>streamline the ML process</a:t>
            </a:r>
            <a:r>
              <a:rPr lang="en-US" dirty="0"/>
              <a:t>.</a:t>
            </a:r>
          </a:p>
          <a:p>
            <a:r>
              <a:rPr lang="en-US" dirty="0"/>
              <a:t>It connects multiple steps (like preprocessing and modeling) into </a:t>
            </a:r>
            <a:r>
              <a:rPr lang="en-US" b="1" dirty="0"/>
              <a:t>one single object</a:t>
            </a:r>
            <a:r>
              <a:rPr lang="en-US" dirty="0"/>
              <a:t>.</a:t>
            </a:r>
          </a:p>
          <a:p>
            <a:r>
              <a:rPr lang="en-US" dirty="0"/>
              <a:t>Helps to avoid repeating code and ensures </a:t>
            </a:r>
            <a:r>
              <a:rPr lang="en-US" b="1" dirty="0"/>
              <a:t>data consistency</a:t>
            </a:r>
            <a:r>
              <a:rPr lang="en-US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3824-A90C-9F77-6C3B-E98F15905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DD86-88CE-9562-C516-FCC2BCBB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Why Use Pipelines?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A9CD41-2F0A-46BD-5DDE-0744DE163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7212"/>
            <a:ext cx="10067925" cy="190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Ensures </a:t>
            </a:r>
            <a:r>
              <a:rPr lang="en-US" b="1" dirty="0"/>
              <a:t>preprocessing is applied consistently</a:t>
            </a:r>
            <a:r>
              <a:rPr lang="en-US" dirty="0"/>
              <a:t> (e.g., scaling, encoding).</a:t>
            </a:r>
          </a:p>
          <a:p>
            <a:r>
              <a:rPr lang="en-US" dirty="0"/>
              <a:t>Helps during </a:t>
            </a:r>
            <a:r>
              <a:rPr lang="en-US" b="1" dirty="0"/>
              <a:t>cross-validation and model tuning</a:t>
            </a:r>
            <a:r>
              <a:rPr lang="en-US" dirty="0"/>
              <a:t>.</a:t>
            </a:r>
          </a:p>
          <a:p>
            <a:r>
              <a:rPr lang="en-US" dirty="0"/>
              <a:t>Makes saving and deploying models easier.</a:t>
            </a:r>
          </a:p>
        </p:txBody>
      </p:sp>
    </p:spTree>
    <p:extLst>
      <p:ext uri="{BB962C8B-B14F-4D97-AF65-F5344CB8AC3E}">
        <p14:creationId xmlns:p14="http://schemas.microsoft.com/office/powerpoint/2010/main" val="5110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0385-22A2-DB8F-4920-DB3681C1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34AD-ED15-B1F8-8CB6-DE333C1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Components of a Pipeline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037EFB-C652-D27E-6211-71D3346F5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4304"/>
            <a:ext cx="10067925" cy="206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ZA" dirty="0"/>
              <a:t>Typical pipeline steps:</a:t>
            </a:r>
          </a:p>
          <a:p>
            <a:pPr lvl="1"/>
            <a:r>
              <a:rPr lang="en-ZA" b="1" dirty="0"/>
              <a:t>Imputer</a:t>
            </a:r>
            <a:r>
              <a:rPr lang="en-ZA" dirty="0"/>
              <a:t>: Fill missing values</a:t>
            </a:r>
          </a:p>
          <a:p>
            <a:pPr lvl="1"/>
            <a:r>
              <a:rPr lang="en-ZA" b="1" dirty="0"/>
              <a:t>Scaler</a:t>
            </a:r>
            <a:r>
              <a:rPr lang="en-ZA" dirty="0"/>
              <a:t>: Standardize or normalize</a:t>
            </a:r>
          </a:p>
          <a:p>
            <a:pPr lvl="1"/>
            <a:r>
              <a:rPr lang="en-ZA" b="1" dirty="0"/>
              <a:t>Vectorizer</a:t>
            </a:r>
            <a:r>
              <a:rPr lang="en-ZA" dirty="0"/>
              <a:t> (for text): Convert text to numbers</a:t>
            </a:r>
          </a:p>
          <a:p>
            <a:pPr lvl="1"/>
            <a:r>
              <a:rPr lang="en-ZA" b="1" dirty="0"/>
              <a:t>Model</a:t>
            </a:r>
            <a:r>
              <a:rPr lang="en-ZA" dirty="0"/>
              <a:t>: Train model on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15559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EF3B-AF28-5F33-3331-F20FEEEC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65DE-D159-51AC-EDF9-732CCB1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Pipeline Code Example (Regression)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90662-E360-1147-9052-1A30366B4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49630" y="1853945"/>
            <a:ext cx="7859495" cy="377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8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A96D-985A-8BEC-B659-2CBAF930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FD84-5C4A-E1D0-DEF0-BE57B9D5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Pipeline Code Example (</a:t>
            </a:r>
            <a:r>
              <a:rPr lang="fr-FR" b="1" dirty="0" err="1"/>
              <a:t>Text</a:t>
            </a:r>
            <a:r>
              <a:rPr lang="fr-FR" b="1" dirty="0"/>
              <a:t> Classification)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AD115E-A73D-EDB8-F506-828CAE334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357"/>
            <a:ext cx="10227952" cy="3753644"/>
          </a:xfrm>
        </p:spPr>
      </p:pic>
    </p:spTree>
    <p:extLst>
      <p:ext uri="{BB962C8B-B14F-4D97-AF65-F5344CB8AC3E}">
        <p14:creationId xmlns:p14="http://schemas.microsoft.com/office/powerpoint/2010/main" val="427491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A708-94E5-1C01-F918-64A10023E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DAE6-C68E-4E74-895F-D868508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Grid Search with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88BDD-86ED-066A-D0B1-7B05C92F3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357"/>
            <a:ext cx="10227952" cy="3753644"/>
          </a:xfrm>
        </p:spPr>
      </p:pic>
    </p:spTree>
    <p:extLst>
      <p:ext uri="{BB962C8B-B14F-4D97-AF65-F5344CB8AC3E}">
        <p14:creationId xmlns:p14="http://schemas.microsoft.com/office/powerpoint/2010/main" val="165356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9947B-07BF-A739-23E1-F9461E1E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A4A6-7325-5A14-6B77-75C0A545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Grid Search with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8D48B-CFD3-6393-6241-64089A64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8" y="1938337"/>
            <a:ext cx="10915874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FFF9-E8F7-3FE3-E4D5-A219060A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5A75-6F3D-079E-7226-B59FB312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Saving and Loading a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1B2DE-F4DF-B7DE-23D4-CE4F7512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59" y="1857794"/>
            <a:ext cx="10349082" cy="33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171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Simplifying Machine Learning with Pipelines</vt:lpstr>
      <vt:lpstr>What is a Pipeline?</vt:lpstr>
      <vt:lpstr>Why Use Pipelines?</vt:lpstr>
      <vt:lpstr>Components of a Pipeline</vt:lpstr>
      <vt:lpstr>Pipeline Code Example (Regression)</vt:lpstr>
      <vt:lpstr>Pipeline Code Example (Text Classification)</vt:lpstr>
      <vt:lpstr>Grid Search with Pipeline</vt:lpstr>
      <vt:lpstr>Grid Search with Pipeline</vt:lpstr>
      <vt:lpstr>Saving and Loading a Pipeline</vt:lpstr>
      <vt:lpstr>Summary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Marina Mentz</dc:creator>
  <cp:lastModifiedBy>Smiley Kgaugelo Mmakola</cp:lastModifiedBy>
  <cp:revision>52</cp:revision>
  <dcterms:created xsi:type="dcterms:W3CDTF">2025-04-10T16:48:30Z</dcterms:created>
  <dcterms:modified xsi:type="dcterms:W3CDTF">2025-06-26T17:17:50Z</dcterms:modified>
</cp:coreProperties>
</file>