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57" r:id="rId4"/>
    <p:sldId id="265" r:id="rId5"/>
    <p:sldId id="275" r:id="rId6"/>
    <p:sldId id="276" r:id="rId7"/>
    <p:sldId id="272" r:id="rId8"/>
    <p:sldId id="259" r:id="rId9"/>
    <p:sldId id="277" r:id="rId10"/>
    <p:sldId id="260" r:id="rId11"/>
    <p:sldId id="267" r:id="rId12"/>
    <p:sldId id="280" r:id="rId13"/>
    <p:sldId id="279" r:id="rId14"/>
    <p:sldId id="281" r:id="rId15"/>
    <p:sldId id="283" r:id="rId16"/>
    <p:sldId id="282" r:id="rId17"/>
    <p:sldId id="284" r:id="rId18"/>
    <p:sldId id="262" r:id="rId19"/>
    <p:sldId id="274" r:id="rId20"/>
    <p:sldId id="26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ABC1-F65B-4A71-929B-348677D720AD}" type="datetimeFigureOut">
              <a:rPr lang="en-ZA" smtClean="0"/>
              <a:t>2021/05/25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9C2D8-58F0-4010-8FA0-43A24C3C21A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989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9C2D8-58F0-4010-8FA0-43A24C3C21A8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146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ckwell Condensed" panose="020606030504050201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[click to add project title]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[click to add your name, student number, academic supervisor,</a:t>
            </a:r>
            <a:br>
              <a:rPr lang="en-US" dirty="0"/>
            </a:br>
            <a:r>
              <a:rPr lang="en-US" dirty="0"/>
              <a:t>company, company mentor]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51DF60-464C-4BD4-8D0A-3624F70F8F0E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AB4CA8-F650-4055-9541-1E017D8B8873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58597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CFF3A4F-CABF-4398-994B-8C345006B0B3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40092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0FC908-19E6-4536-8040-5F510F63B829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362955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262485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EA8D51-1E9B-4081-9BDD-D3361D3886B9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21101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E5B0A7-0E05-4A59-9704-66249F2DB4B6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407375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BDAA33-B745-4BC3-A7A4-D355A3B07D87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56392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166AD8-C202-41FF-A62D-A144727F6E0D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322388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65A318-0514-4A73-AF9E-6FD7E8DE28C5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75235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ckwell Condensed" panose="02060603050405020104" pitchFamily="18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E222A4-F6FA-4A8C-B835-174C86BB7792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8832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ckwell Condensed" panose="020606030504050201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0E48FF-BE5F-402F-88D0-0E42A85B39E9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6294437"/>
            <a:ext cx="1955800" cy="48895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</p:spTree>
    <p:extLst>
      <p:ext uri="{BB962C8B-B14F-4D97-AF65-F5344CB8AC3E}">
        <p14:creationId xmlns:p14="http://schemas.microsoft.com/office/powerpoint/2010/main" val="166275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242D48-62C4-4B3C-ABE0-5DCF990D9E2D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DC5D13-0321-4383-81EA-F2073319DF27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ZA" dirty="0"/>
          </a:p>
          <a:p>
            <a:r>
              <a:rPr lang="en-ZA" dirty="0"/>
              <a:t>Department of Mathematics &amp; Physics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6294437"/>
            <a:ext cx="1955800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well Condensed" panose="020606030504050201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OF MACHINE LEARNING/ DATA SCIENCE IN SUPPLY CHAIN ANALYSIS </a:t>
            </a:r>
            <a:endParaRPr lang="en-ZA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Elias Bongani Somba, academic supervisor: T. Farrar, Company Name: Company X, Company supervisor:  Audria Allies nee Issacs and </a:t>
            </a:r>
            <a:r>
              <a:rPr lang="en-US" dirty="0" err="1"/>
              <a:t>Yusrie</a:t>
            </a:r>
            <a:r>
              <a:rPr lang="en-US" dirty="0"/>
              <a:t> </a:t>
            </a:r>
            <a:r>
              <a:rPr lang="en-US" dirty="0" err="1"/>
              <a:t>Sadan</a:t>
            </a:r>
            <a:r>
              <a:rPr lang="en-US" dirty="0"/>
              <a:t> </a:t>
            </a:r>
            <a:endParaRPr lang="en-ZA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0AD1-B766-432B-BF86-45FD7A2A5449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4CA8-F650-4055-9541-1E017D8B8873}" type="slidenum">
              <a:rPr lang="en-ZA" smtClean="0"/>
              <a:pPr/>
              <a:t>1</a:t>
            </a:fld>
            <a:endParaRPr lang="en-Z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2D67DA-F328-41D6-8AF2-D232F9CD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18"/>
            <a:ext cx="2252870" cy="18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6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&amp; Discussion (data insight)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1C225F-996C-465B-93D9-85299A540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665" y="1520042"/>
            <a:ext cx="9345880" cy="483630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7FDE9-2142-479A-8B2C-27B5C64DB309}"/>
              </a:ext>
            </a:extLst>
          </p:cNvPr>
          <p:cNvSpPr/>
          <p:nvPr/>
        </p:nvSpPr>
        <p:spPr>
          <a:xfrm>
            <a:off x="4215740" y="1690688"/>
            <a:ext cx="4548250" cy="85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Ship date 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371647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&amp; Discussion (data insight)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A90A46-73FD-4926-926B-3D5134D0F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420" y="1876301"/>
            <a:ext cx="7647709" cy="42157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C4DD5BC-ABB9-4E4F-B3FF-0B5DA3F8E617}"/>
              </a:ext>
            </a:extLst>
          </p:cNvPr>
          <p:cNvSpPr/>
          <p:nvPr/>
        </p:nvSpPr>
        <p:spPr>
          <a:xfrm>
            <a:off x="3581400" y="2006930"/>
            <a:ext cx="4446319" cy="676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PIS Date 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134824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856B-785E-4BB9-9D0B-388E18F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(Cross-Validation 10 fold)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D2DA-1C3C-4FDE-9B5B-F2876D57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80382-DFF4-4765-A918-DDA76EB4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5BAF-023C-48BC-B498-4FADC5A2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F14361-B89F-4421-B9EF-1E962587DE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92" y="1990370"/>
            <a:ext cx="7823930" cy="28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74B7-1F69-403C-B92D-D35C822B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</a:t>
            </a:r>
            <a:r>
              <a:rPr lang="en-ZA" dirty="0"/>
              <a:t>misclassification error)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CA61-4328-4B87-88A0-CC6F517A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F8D08-0597-4E70-8387-6C815692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69094-455B-4F69-940A-6B5CB3A90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1F1F83-A804-4FAD-A641-5EC84F52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B2684E-395C-4BC9-B855-6665C39B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1524000"/>
            <a:ext cx="8600661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4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689-E4D5-4FB2-A680-54D3A5E7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(late or not)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8D9C-B575-417F-8AD8-6DA38289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6087A-1D2F-4761-BFCD-E07A4352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43216-E30B-4BEF-8A4A-D5FAB44C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C64E69E-9559-48FE-97A0-BB9B1C82F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157"/>
          <a:stretch/>
        </p:blipFill>
        <p:spPr>
          <a:xfrm>
            <a:off x="728870" y="1825625"/>
            <a:ext cx="10071652" cy="892408"/>
          </a:xfrm>
        </p:spPr>
      </p:pic>
    </p:spTree>
    <p:extLst>
      <p:ext uri="{BB962C8B-B14F-4D97-AF65-F5344CB8AC3E}">
        <p14:creationId xmlns:p14="http://schemas.microsoft.com/office/powerpoint/2010/main" val="39124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71F1-32C6-4522-9A53-7C8A7A98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 Late or Not)</a:t>
            </a:r>
            <a:endParaRPr lang="en-Z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9E0B74-A266-487E-B075-A0DA1C100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9"/>
            <a:ext cx="10081590" cy="39017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A557-2111-4D8F-B25D-01D86698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19B40-A06B-49A7-A822-7F68D578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A0BF0-CAEF-40ED-AFFB-D84C31FFF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1877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2C24-F210-4CBC-B331-5CBA00F4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(Cross-validation)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1558-F896-4C2D-B89C-D31A206B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2E2E-F497-4ABA-B7B3-5E765CDD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9A585-8C57-4F36-AAE8-2DFA069E9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4608523-AFDB-4049-8F9C-C8F9BC64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017" y="2149249"/>
            <a:ext cx="7186374" cy="1826403"/>
          </a:xfrm>
        </p:spPr>
      </p:pic>
    </p:spTree>
    <p:extLst>
      <p:ext uri="{BB962C8B-B14F-4D97-AF65-F5344CB8AC3E}">
        <p14:creationId xmlns:p14="http://schemas.microsoft.com/office/powerpoint/2010/main" val="414418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EA0E-A2F7-444D-A151-9AEDF290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(Decision Tree) </a:t>
            </a:r>
            <a:endParaRPr lang="en-Z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38D7EA-DA67-4AF0-B15A-C1A8DC06B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252"/>
            <a:ext cx="10515600" cy="45587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125B-B963-4D10-9706-6839A7F3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2A45D-B123-417E-89D6-4901DE88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17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B9A73-6174-4DD8-A03B-27B9C1E12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776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18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C0CEA9-7292-4F21-BDB9-3B86EBC4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Machine learning and Data Science can be a retro-fitted to the  supply chain. Various models could be applied throughout the investigation (Cross validation model)</a:t>
            </a:r>
          </a:p>
          <a:p>
            <a:r>
              <a:rPr lang="en-ZA" dirty="0"/>
              <a:t>Logistic Model is a good model to be used in Supply Chain (Company X)</a:t>
            </a:r>
          </a:p>
          <a:p>
            <a:r>
              <a:rPr lang="en-ZA" dirty="0"/>
              <a:t>It shows high accuracy of predicting a lead-time (on-time measurement) </a:t>
            </a:r>
          </a:p>
          <a:p>
            <a:r>
              <a:rPr lang="en-ZA" dirty="0"/>
              <a:t>R codes can be used to clean the Data and provides data insight. </a:t>
            </a:r>
          </a:p>
        </p:txBody>
      </p:sp>
    </p:spTree>
    <p:extLst>
      <p:ext uri="{BB962C8B-B14F-4D97-AF65-F5344CB8AC3E}">
        <p14:creationId xmlns:p14="http://schemas.microsoft.com/office/powerpoint/2010/main" val="61503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F415-5F8A-42DE-9568-DDF6E184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8B86-E638-4FB3-B111-D841CA76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the Logistic model is good, it can also be improved by feeding more data into the model.</a:t>
            </a:r>
          </a:p>
          <a:p>
            <a:r>
              <a:rPr lang="en-ZA" dirty="0"/>
              <a:t>Develop a model to provide a time series based on late indicator</a:t>
            </a:r>
            <a:endParaRPr lang="en-US" dirty="0"/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2CF7-6A2C-4CD0-88E2-FB07209B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56EF6-2AAC-496F-911D-A0B3F700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19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DD8DF-04F4-43BA-9EC0-621146F78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138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  <a:p>
            <a:r>
              <a:rPr lang="en-US" dirty="0"/>
              <a:t>Business Problem </a:t>
            </a:r>
            <a:endParaRPr lang="en-ZA" dirty="0"/>
          </a:p>
          <a:p>
            <a:r>
              <a:rPr lang="en-ZA" dirty="0"/>
              <a:t>Literature Review </a:t>
            </a:r>
          </a:p>
          <a:p>
            <a:r>
              <a:rPr lang="en-ZA" dirty="0"/>
              <a:t>Objective </a:t>
            </a:r>
          </a:p>
          <a:p>
            <a:r>
              <a:rPr lang="en-ZA" dirty="0"/>
              <a:t>Methodology</a:t>
            </a:r>
          </a:p>
          <a:p>
            <a:r>
              <a:rPr lang="en-ZA" dirty="0"/>
              <a:t>Results &amp; Discussion</a:t>
            </a:r>
          </a:p>
          <a:p>
            <a:r>
              <a:rPr lang="en-ZA" dirty="0"/>
              <a:t>Conclusion &amp; Recommendation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043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Carbonneau</a:t>
            </a:r>
            <a:r>
              <a:rPr lang="en-US" dirty="0"/>
              <a:t>, R., Laframboise, K. and </a:t>
            </a:r>
            <a:r>
              <a:rPr lang="en-US" dirty="0" err="1"/>
              <a:t>Vahidov</a:t>
            </a:r>
            <a:r>
              <a:rPr lang="en-US" dirty="0"/>
              <a:t>, R., 2008. Application of machine learning techniques for supply chain demand forecasting. European Journal of Operational Research, [online] 184(3), pp.1140-1154. Available at: &lt;https://reader.elsevier.com/reader/sd/pii/S1877050915028835?token=6D4AB0CBA173191381F835E221A7BED7A3F0DEE308B8B4385E2FDA73E035C9C1C7C839E29C39CE617C19772D6871DB8E&gt; [Accessed 28 December 2020].</a:t>
            </a:r>
            <a:endParaRPr lang="en-ZA" dirty="0"/>
          </a:p>
          <a:p>
            <a:r>
              <a:rPr lang="en-ZA" dirty="0"/>
              <a:t>Sasikumar, S., 2020. Data Science Vs. Data Analytics Vs. Machine Learning: Expert Talk. [online] Simplilearn.com. Available at: &lt;https://www.simplilearn.com/data-science-vs-data-analytics-vs-machine-learning-article#:~:text=Because%20data%20science%20is%20a,machine%20or%20a%20mechanical%20process.&gt; [Accessed 22 January 2021].</a:t>
            </a:r>
          </a:p>
          <a:p>
            <a:r>
              <a:rPr lang="en-US" dirty="0"/>
              <a:t>Ingle, Y., 2013. 2. [online] Research gate. Available at: &lt;https://www.researchgate.net/publication/342492990_Use_of_Linear_Regression_in_Machine_Learning_for_Ranking&gt; [Accessed 30 October 2020].</a:t>
            </a:r>
          </a:p>
          <a:p>
            <a:r>
              <a:rPr lang="en-US" dirty="0"/>
              <a:t>JORDAN, J., 2017. Evaluating A Machine Learning Model.. [online] Jeremy Jordan. Available at: &lt;https://www.jeremyjordan.me/evaluating-a-machine-learning-model/&gt; [Accessed 30 October 2020].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20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14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02FB-5073-43A4-94D2-EACC4F88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Thank YOU!!!!!!</a:t>
            </a:r>
            <a:endParaRPr lang="en-Z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FDE0FD-B2BE-4673-8F1E-53F5B8077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0B55-355B-4316-BF7C-AD7E428B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E5B55-1E22-410B-97B0-F8EEBCAB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21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C4C5-0046-4420-A06F-00F17735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A5BFFE-634D-471C-BC91-DAA17D7BE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434" y="-3175"/>
            <a:ext cx="3064566" cy="22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6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companies use insights gained from data to make decisions about their day to day operations and processes.</a:t>
            </a:r>
            <a:r>
              <a:rPr lang="en-ZA" b="0" i="0" dirty="0">
                <a:solidFill>
                  <a:srgbClr val="000000"/>
                </a:solidFill>
                <a:effectLst/>
                <a:latin typeface="Open Sans"/>
              </a:rPr>
              <a:t> (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Open Sans"/>
              </a:rPr>
              <a:t>Kościelniak</a:t>
            </a:r>
            <a:r>
              <a:rPr lang="en-ZA" b="0" i="0" dirty="0">
                <a:solidFill>
                  <a:srgbClr val="000000"/>
                </a:solidFill>
                <a:effectLst/>
                <a:latin typeface="Open Sans"/>
              </a:rPr>
              <a:t> and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Open Sans"/>
              </a:rPr>
              <a:t>Puto</a:t>
            </a:r>
            <a:r>
              <a:rPr lang="en-ZA" b="0" i="0" dirty="0">
                <a:solidFill>
                  <a:srgbClr val="000000"/>
                </a:solidFill>
                <a:effectLst/>
                <a:latin typeface="Open Sans"/>
              </a:rPr>
              <a:t>, 2015) </a:t>
            </a:r>
          </a:p>
          <a:p>
            <a:r>
              <a:rPr lang="en-US" dirty="0"/>
              <a:t>Company X, is no exception to the use of Data.</a:t>
            </a:r>
          </a:p>
          <a:p>
            <a:r>
              <a:rPr lang="en-US" dirty="0"/>
              <a:t>We can Introduce Data Science/ Machine learning to supply chain analysis.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2323-7ABC-4498-80E8-B6DCDA8BA80E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149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– “is a concept used to tackle big data and includes data cleansing, preparation, and analysis” </a:t>
            </a:r>
            <a:r>
              <a:rPr lang="en-ZA" b="0" i="0" dirty="0">
                <a:solidFill>
                  <a:srgbClr val="000000"/>
                </a:solidFill>
                <a:effectLst/>
                <a:latin typeface="Open Sans"/>
              </a:rPr>
              <a:t>(Sasikumar, 2020)</a:t>
            </a:r>
            <a:endParaRPr lang="en-US" dirty="0"/>
          </a:p>
          <a:p>
            <a:r>
              <a:rPr lang="en-US" dirty="0"/>
              <a:t>Machine learning – “can be defined as the practice of using algorithms to extract data, learn from it, and then forecast future trends for that topic.” </a:t>
            </a:r>
            <a:r>
              <a:rPr lang="en-ZA" b="0" i="0" dirty="0">
                <a:solidFill>
                  <a:srgbClr val="000000"/>
                </a:solidFill>
                <a:effectLst/>
                <a:latin typeface="Open Sans"/>
              </a:rPr>
              <a:t>(Sasikumar, 2020)</a:t>
            </a:r>
            <a:endParaRPr lang="en-US" dirty="0"/>
          </a:p>
          <a:p>
            <a:r>
              <a:rPr lang="en-US" dirty="0"/>
              <a:t>Supply chain – Supplying of goods from point A to B through supply pipeline.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2323-7ABC-4498-80E8-B6DCDA8BA80E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064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2FF-4F14-4B75-9081-3063B4E1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6D6-2486-407A-92FA-FC5F6A01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is done manual like data cleaning, analyzing and building of database. Which is time consuming.</a:t>
            </a:r>
          </a:p>
          <a:p>
            <a:r>
              <a:rPr lang="en-US" dirty="0"/>
              <a:t>Report is done by weekly bases.</a:t>
            </a:r>
          </a:p>
          <a:p>
            <a:r>
              <a:rPr lang="en-US" dirty="0"/>
              <a:t>Accuracy of estimated parameters is not always measured.</a:t>
            </a:r>
          </a:p>
          <a:p>
            <a:endParaRPr lang="en-US" dirty="0"/>
          </a:p>
          <a:p>
            <a:r>
              <a:rPr lang="en-US" b="1" dirty="0"/>
              <a:t>Proposed solution </a:t>
            </a:r>
          </a:p>
          <a:p>
            <a:pPr lvl="1"/>
            <a:r>
              <a:rPr lang="en-US" dirty="0"/>
              <a:t>Build a predictive model that will estimate lead-time.</a:t>
            </a:r>
          </a:p>
          <a:p>
            <a:pPr lvl="1"/>
            <a:r>
              <a:rPr lang="en-US" dirty="0"/>
              <a:t>Automate cleaning of data by use of R</a:t>
            </a:r>
          </a:p>
          <a:p>
            <a:pPr lvl="1"/>
            <a:r>
              <a:rPr lang="en-US" dirty="0"/>
              <a:t>Automated data insight using R.</a:t>
            </a:r>
          </a:p>
          <a:p>
            <a:endParaRPr lang="en-US" dirty="0"/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C1BB8-FE0C-4260-8390-DCC1B2BB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6ABB6-E158-4787-B2DA-74F6747D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2AA0-A21E-4240-927F-0DB4ADDF8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751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1E31-D148-40D3-8B59-56C173D2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6EB0-58BD-4437-B29B-2BC7D405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Application of machine learning techniques for supply chain demand forecasting 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/>
              </a:rPr>
              <a:t>(Carbonneau,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/>
              </a:rPr>
              <a:t>Laframboise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/>
              </a:rPr>
              <a:t> and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/>
              </a:rPr>
              <a:t>Vahidov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/>
              </a:rPr>
              <a:t>, 2008).</a:t>
            </a:r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Machine Learning( Linear Regression) </a:t>
            </a:r>
          </a:p>
          <a:p>
            <a:pPr lvl="1"/>
            <a:r>
              <a:rPr lang="en-US" dirty="0"/>
              <a:t>Forecasting (naïve Forecasting method)</a:t>
            </a:r>
          </a:p>
          <a:p>
            <a:r>
              <a:rPr lang="en-US" dirty="0"/>
              <a:t>Results </a:t>
            </a:r>
          </a:p>
          <a:p>
            <a:pPr lvl="1"/>
            <a:r>
              <a:rPr lang="en-US" dirty="0"/>
              <a:t>Forecasting was not statistically significant, unlike regression model.  Author classified naïve forecast as the worst to use due to lot of errors.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D253-FA8B-44C3-9031-FE4D14CF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3B18F-9C56-4E66-9981-85C0AC0E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D3C1D-41B3-4764-AAE9-B983F975E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469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9958-5AD6-48CD-9A61-002F90A9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9DEC-11B4-4B83-90D8-44A0D29F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a lead-time model using logistic Regression.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whether the Logistic regression model is the ideal model to improve lead-time accuracies within the supply chain.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C31AE-D086-45D3-A04C-076A5035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CBF85-F9BA-4931-AA2E-2676A29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6AE5-0957-4539-ACDD-B68C70DAD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486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Extracted base data from Company X source systems. </a:t>
            </a:r>
          </a:p>
          <a:p>
            <a:r>
              <a:rPr lang="en-US" dirty="0"/>
              <a:t>R programming language to cleanse data (imputation ppm).</a:t>
            </a:r>
          </a:p>
          <a:p>
            <a:r>
              <a:rPr lang="en-US" dirty="0"/>
              <a:t>Data visualization completed on R code to obtain data insights.</a:t>
            </a:r>
          </a:p>
          <a:p>
            <a:r>
              <a:rPr lang="en-US" dirty="0"/>
              <a:t>Ontime measurement used to estimate dependent variable where  y= late indicator.  </a:t>
            </a:r>
          </a:p>
          <a:p>
            <a:r>
              <a:rPr lang="en-US" dirty="0"/>
              <a:t>Independent variables measured against: Country of Origin, </a:t>
            </a:r>
            <a:r>
              <a:rPr lang="fr-FR" dirty="0" err="1"/>
              <a:t>Merch</a:t>
            </a:r>
            <a:r>
              <a:rPr lang="fr-FR" dirty="0"/>
              <a:t>  Type , Supplier Code and Transport Method(X= Independent variables)</a:t>
            </a:r>
          </a:p>
          <a:p>
            <a:endParaRPr lang="fr-FR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202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8361-9A41-47A9-8D84-044B108D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078F-E5DA-4DDA-B70E-970B29AD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Regression Model (Logistic Model)</a:t>
            </a:r>
          </a:p>
          <a:p>
            <a:r>
              <a:rPr lang="en-US" dirty="0"/>
              <a:t>Applied Lasso Methods as a Feature Selection.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Created a matrix with the variables(training of data)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 selection using ten-fold cross validation.</a:t>
            </a:r>
          </a:p>
          <a:p>
            <a:r>
              <a:rPr lang="en-US" dirty="0"/>
              <a:t>Fit our data to get accuracy of predictive score.</a:t>
            </a:r>
          </a:p>
          <a:p>
            <a:r>
              <a:rPr lang="en-US" dirty="0"/>
              <a:t>Use Decision Tree. </a:t>
            </a:r>
          </a:p>
          <a:p>
            <a:r>
              <a:rPr lang="en-US" dirty="0"/>
              <a:t>Confuse Matrix </a:t>
            </a:r>
          </a:p>
          <a:p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0741-5C5B-4F20-8F64-F8B29B33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94A7-1302-450B-95EB-FFC37E100C94}" type="datetime3">
              <a:rPr lang="en-ZA" smtClean="0"/>
              <a:t>25 May 2021</a:t>
            </a:fld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5A98C-266B-4BAB-BA08-7636518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5D13-0321-4383-81EA-F2073319DF27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AD89E-0CC8-4814-B609-715131179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ZA"/>
          </a:p>
          <a:p>
            <a:r>
              <a:rPr lang="en-ZA"/>
              <a:t>Department of Mathematics &amp; Physics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7363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ematical Sciences Workplace Project Presentation.potx" id="{1945E818-8882-4E83-B4C3-C62E851C3E17}" vid="{C847B70D-2F7E-41A7-8950-1A966A6A6F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Mathematical Sciences Workplace Project Presentation</Template>
  <TotalTime>2625</TotalTime>
  <Words>993</Words>
  <Application>Microsoft Office PowerPoint</Application>
  <PresentationFormat>Widescreen</PresentationFormat>
  <Paragraphs>168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Open Sans</vt:lpstr>
      <vt:lpstr>Rockwell Condensed</vt:lpstr>
      <vt:lpstr>Office Theme</vt:lpstr>
      <vt:lpstr>INTRODUCTION OF MACHINE LEARNING/ DATA SCIENCE IN SUPPLY CHAIN ANALYSIS </vt:lpstr>
      <vt:lpstr>Contents</vt:lpstr>
      <vt:lpstr>Introduction</vt:lpstr>
      <vt:lpstr>Introduction</vt:lpstr>
      <vt:lpstr>Business Problem </vt:lpstr>
      <vt:lpstr>Literature Review </vt:lpstr>
      <vt:lpstr>Objectives</vt:lpstr>
      <vt:lpstr>Methodology</vt:lpstr>
      <vt:lpstr>Methodology </vt:lpstr>
      <vt:lpstr>Results &amp; Discussion (data insight)</vt:lpstr>
      <vt:lpstr>Results &amp; Discussion (data insight)</vt:lpstr>
      <vt:lpstr>Results (Cross-Validation 10 fold)</vt:lpstr>
      <vt:lpstr>Results (misclassification error)</vt:lpstr>
      <vt:lpstr>Results (late or not)</vt:lpstr>
      <vt:lpstr>Results( Late or Not)</vt:lpstr>
      <vt:lpstr>Results (Cross-validation)</vt:lpstr>
      <vt:lpstr>Results (Decision Tree) </vt:lpstr>
      <vt:lpstr>Conclusion</vt:lpstr>
      <vt:lpstr>Recommendations</vt:lpstr>
      <vt:lpstr>References</vt:lpstr>
      <vt:lpstr>                  Thank YOU!!!!!!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 FOR SUPPLY CHAIN DATA</dc:title>
  <dc:creator>Bongani Somba</dc:creator>
  <cp:lastModifiedBy>Elias Somba</cp:lastModifiedBy>
  <cp:revision>46</cp:revision>
  <dcterms:created xsi:type="dcterms:W3CDTF">2021-01-22T07:28:04Z</dcterms:created>
  <dcterms:modified xsi:type="dcterms:W3CDTF">2021-05-25T10:24:51Z</dcterms:modified>
</cp:coreProperties>
</file>