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9" r:id="rId1"/>
  </p:sldMasterIdLst>
  <p:notesMasterIdLst>
    <p:notesMasterId r:id="rId22"/>
  </p:notesMasterIdLst>
  <p:sldIdLst>
    <p:sldId id="256" r:id="rId2"/>
    <p:sldId id="257" r:id="rId3"/>
    <p:sldId id="280" r:id="rId4"/>
    <p:sldId id="264" r:id="rId5"/>
    <p:sldId id="274" r:id="rId6"/>
    <p:sldId id="277" r:id="rId7"/>
    <p:sldId id="281" r:id="rId8"/>
    <p:sldId id="282" r:id="rId9"/>
    <p:sldId id="258" r:id="rId10"/>
    <p:sldId id="268" r:id="rId11"/>
    <p:sldId id="269" r:id="rId12"/>
    <p:sldId id="270" r:id="rId13"/>
    <p:sldId id="271" r:id="rId14"/>
    <p:sldId id="273" r:id="rId15"/>
    <p:sldId id="272" r:id="rId16"/>
    <p:sldId id="259" r:id="rId17"/>
    <p:sldId id="261" r:id="rId18"/>
    <p:sldId id="260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29"/>
  </p:normalViewPr>
  <p:slideViewPr>
    <p:cSldViewPr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31884-7801-5640-8A34-6506C35676E8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9291-F65C-9948-8DEB-4689CC2DE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9291-F65C-9948-8DEB-4689CC2DE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1987, 1993, 2003</a:t>
            </a:r>
          </a:p>
          <a:p>
            <a:pPr marL="228600" indent="-228600">
              <a:buAutoNum type="arabicPeriod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overall purpose of the message.</a:t>
            </a:r>
          </a:p>
          <a:p>
            <a:pPr marL="228600" indent="-228600">
              <a:buAutoNum type="arabicPeriod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message should flow within the system.</a:t>
            </a:r>
          </a:p>
          <a:p>
            <a:pPr marL="228600" indent="-228600">
              <a:buAutoNum type="arabicPeriod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of the message source within the payment chain.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9291-F65C-9948-8DEB-4689CC2DE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9291-F65C-9948-8DEB-4689CC2DE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78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081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85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5385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642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3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0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023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637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72083E2-2538-3F4A-B85F-1340E23EB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by </a:t>
            </a:r>
            <a:r>
              <a:rPr lang="en-US" err="1"/>
              <a:t>Bonggal</a:t>
            </a:r>
            <a:r>
              <a:rPr lang="en-US"/>
              <a:t> </a:t>
            </a:r>
            <a:r>
              <a:rPr lang="en-US" err="1"/>
              <a:t>Siahaan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D62BC-C6F6-BB4F-8BF7-2A9A81042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ATM MACHINE PROJECT</a:t>
            </a:r>
            <a:br>
              <a:rPr lang="en-US" dirty="0"/>
            </a:br>
            <a:r>
              <a:rPr lang="en-US" sz="4000" dirty="0"/>
              <a:t>(Java Spring Boot)</a:t>
            </a:r>
            <a:endParaRPr lang="en-US" dirty="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7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27398" cy="92926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/>
              <a:t>Tarik </a:t>
            </a:r>
            <a:r>
              <a:rPr lang="en-US" dirty="0" err="1"/>
              <a:t>Tunai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0F5FA-0A51-DD43-ACBB-2CCC601526A5}"/>
              </a:ext>
            </a:extLst>
          </p:cNvPr>
          <p:cNvSpPr/>
          <p:nvPr/>
        </p:nvSpPr>
        <p:spPr>
          <a:xfrm>
            <a:off x="3529747" y="1029415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E41B7-0C17-8041-AE91-1149D3DD5D91}"/>
              </a:ext>
            </a:extLst>
          </p:cNvPr>
          <p:cNvSpPr/>
          <p:nvPr/>
        </p:nvSpPr>
        <p:spPr>
          <a:xfrm>
            <a:off x="7151805" y="6006319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FE212-D2B9-C542-9771-6ED77C94EB6E}"/>
              </a:ext>
            </a:extLst>
          </p:cNvPr>
          <p:cNvSpPr/>
          <p:nvPr/>
        </p:nvSpPr>
        <p:spPr>
          <a:xfrm>
            <a:off x="5360428" y="5993619"/>
            <a:ext cx="1357654" cy="5049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Mengeluarkan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endParaRPr lang="en-US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7D1E658-5087-C747-B902-E4EAA6736F96}"/>
              </a:ext>
            </a:extLst>
          </p:cNvPr>
          <p:cNvSpPr/>
          <p:nvPr/>
        </p:nvSpPr>
        <p:spPr>
          <a:xfrm>
            <a:off x="3227968" y="1761617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B59162C-19F7-E44B-8485-D1BEB0547EB9}"/>
              </a:ext>
            </a:extLst>
          </p:cNvPr>
          <p:cNvSpPr/>
          <p:nvPr/>
        </p:nvSpPr>
        <p:spPr>
          <a:xfrm>
            <a:off x="3227969" y="2871491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ditarik</a:t>
            </a:r>
            <a:endParaRPr lang="en-US" sz="12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7D352C1-3044-0C4B-927C-2021ABBC5715}"/>
              </a:ext>
            </a:extLst>
          </p:cNvPr>
          <p:cNvSpPr/>
          <p:nvPr/>
        </p:nvSpPr>
        <p:spPr>
          <a:xfrm>
            <a:off x="3380944" y="4894030"/>
            <a:ext cx="1389028" cy="702504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DD349F-EB8C-7641-A71B-B72274B53C1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rot="16200000" flipH="1">
            <a:off x="3961829" y="1647984"/>
            <a:ext cx="2272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13AB43-A96A-4A49-989B-F158A3DAFF8E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16200000" flipH="1">
            <a:off x="3871787" y="2667816"/>
            <a:ext cx="4073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2EA7F-A647-E448-A714-54942D84C02C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 rot="5400000">
            <a:off x="3871787" y="3777690"/>
            <a:ext cx="40734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B46D46-AA53-BB42-974B-D5B4805E608C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rot="10800000">
            <a:off x="3365966" y="2112880"/>
            <a:ext cx="14979" cy="3132402"/>
          </a:xfrm>
          <a:prstGeom prst="bentConnector3">
            <a:avLst>
              <a:gd name="adj1" fmla="val 4012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3BCA4ACC-14A6-C34E-974C-48790C9FF211}"/>
              </a:ext>
            </a:extLst>
          </p:cNvPr>
          <p:cNvSpPr/>
          <p:nvPr/>
        </p:nvSpPr>
        <p:spPr>
          <a:xfrm>
            <a:off x="3219104" y="5894826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basis data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310C98-1C69-964F-BF05-1B43E1CECFF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3921882" y="5741250"/>
            <a:ext cx="298292" cy="8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C646CBB-F944-D245-A7F0-4BB398298308}"/>
              </a:ext>
            </a:extLst>
          </p:cNvPr>
          <p:cNvCxnSpPr>
            <a:cxnSpLocks/>
            <a:stCxn id="26" idx="2"/>
            <a:endCxn id="9" idx="1"/>
          </p:cNvCxnSpPr>
          <p:nvPr/>
        </p:nvCxnSpPr>
        <p:spPr>
          <a:xfrm>
            <a:off x="4776092" y="6246089"/>
            <a:ext cx="5843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D157248-931D-8346-9402-74380B91BE53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6718082" y="6246089"/>
            <a:ext cx="4337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FF4A1-6F37-8946-9505-75E151542796}"/>
              </a:ext>
            </a:extLst>
          </p:cNvPr>
          <p:cNvSpPr txBox="1"/>
          <p:nvPr/>
        </p:nvSpPr>
        <p:spPr>
          <a:xfrm>
            <a:off x="4314266" y="557934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22511-3D4F-9C40-9B8C-CE0969FC27B9}"/>
              </a:ext>
            </a:extLst>
          </p:cNvPr>
          <p:cNvSpPr txBox="1"/>
          <p:nvPr/>
        </p:nvSpPr>
        <p:spPr>
          <a:xfrm>
            <a:off x="1703512" y="3432860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2DCE7F-CA4F-6C42-8199-3454A8A2CA26}"/>
              </a:ext>
            </a:extLst>
          </p:cNvPr>
          <p:cNvSpPr/>
          <p:nvPr/>
        </p:nvSpPr>
        <p:spPr>
          <a:xfrm>
            <a:off x="3078768" y="3981365"/>
            <a:ext cx="1993381" cy="505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6862D8E-69C1-B942-B081-97953C2C954C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 rot="5400000">
            <a:off x="3871785" y="4690356"/>
            <a:ext cx="4073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069A40C-E07B-0F4B-9352-1DDEEE368499}"/>
              </a:ext>
            </a:extLst>
          </p:cNvPr>
          <p:cNvSpPr/>
          <p:nvPr/>
        </p:nvSpPr>
        <p:spPr>
          <a:xfrm>
            <a:off x="457200" y="1493214"/>
            <a:ext cx="4962293" cy="518636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0" y="609600"/>
            <a:ext cx="4195750" cy="101365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/>
              <a:t>Transfer (Internal)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0F5FA-0A51-DD43-ACBB-2CCC601526A5}"/>
              </a:ext>
            </a:extLst>
          </p:cNvPr>
          <p:cNvSpPr/>
          <p:nvPr/>
        </p:nvSpPr>
        <p:spPr>
          <a:xfrm>
            <a:off x="851112" y="2502766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E41B7-0C17-8041-AE91-1149D3DD5D91}"/>
              </a:ext>
            </a:extLst>
          </p:cNvPr>
          <p:cNvSpPr/>
          <p:nvPr/>
        </p:nvSpPr>
        <p:spPr>
          <a:xfrm>
            <a:off x="5963700" y="5466507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7D1E658-5087-C747-B902-E4EAA6736F96}"/>
              </a:ext>
            </a:extLst>
          </p:cNvPr>
          <p:cNvSpPr/>
          <p:nvPr/>
        </p:nvSpPr>
        <p:spPr>
          <a:xfrm>
            <a:off x="549333" y="3873482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B59162C-19F7-E44B-8485-D1BEB0547EB9}"/>
              </a:ext>
            </a:extLst>
          </p:cNvPr>
          <p:cNvSpPr/>
          <p:nvPr/>
        </p:nvSpPr>
        <p:spPr>
          <a:xfrm>
            <a:off x="549334" y="5155873"/>
            <a:ext cx="2265970" cy="108137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Menuliskan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rekening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dan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r>
              <a:rPr lang="en-US" sz="1200" dirty="0"/>
              <a:t> yang </a:t>
            </a:r>
            <a:r>
              <a:rPr lang="en-US" sz="1200" dirty="0" err="1"/>
              <a:t>ditransfer</a:t>
            </a:r>
            <a:endParaRPr lang="en-US" sz="12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7D352C1-3044-0C4B-927C-2021ABBC5715}"/>
              </a:ext>
            </a:extLst>
          </p:cNvPr>
          <p:cNvSpPr/>
          <p:nvPr/>
        </p:nvSpPr>
        <p:spPr>
          <a:xfrm>
            <a:off x="3300942" y="3934339"/>
            <a:ext cx="1444965" cy="580812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DD349F-EB8C-7641-A71B-B72274B53C1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rot="16200000" flipH="1">
            <a:off x="963937" y="3440592"/>
            <a:ext cx="8657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13AB43-A96A-4A49-989B-F158A3DAFF8E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16200000" flipH="1">
            <a:off x="1249640" y="4723193"/>
            <a:ext cx="579865" cy="285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2EA7F-A647-E448-A714-54942D84C02C}"/>
              </a:ext>
            </a:extLst>
          </p:cNvPr>
          <p:cNvCxnSpPr>
            <a:cxnSpLocks/>
            <a:stCxn id="12" idx="2"/>
            <a:endCxn id="34" idx="1"/>
          </p:cNvCxnSpPr>
          <p:nvPr/>
        </p:nvCxnSpPr>
        <p:spPr>
          <a:xfrm flipV="1">
            <a:off x="2602889" y="5680120"/>
            <a:ext cx="479949" cy="16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B46D46-AA53-BB42-974B-D5B4805E608C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2106322" y="4224745"/>
            <a:ext cx="119462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310C98-1C69-964F-BF05-1B43E1CECFF1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 rot="16200000" flipV="1">
            <a:off x="3657307" y="3568221"/>
            <a:ext cx="720913" cy="11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C646CBB-F944-D245-A7F0-4BB398298308}"/>
              </a:ext>
            </a:extLst>
          </p:cNvPr>
          <p:cNvCxnSpPr>
            <a:cxnSpLocks/>
            <a:stCxn id="24" idx="1"/>
            <a:endCxn id="10" idx="2"/>
          </p:cNvCxnSpPr>
          <p:nvPr/>
        </p:nvCxnSpPr>
        <p:spPr>
          <a:xfrm rot="10800000" flipV="1">
            <a:off x="2106321" y="1815751"/>
            <a:ext cx="1299246" cy="2408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D2AB68B1-CA0E-4E46-B9E8-0AD41B49CA5C}"/>
              </a:ext>
            </a:extLst>
          </p:cNvPr>
          <p:cNvSpPr/>
          <p:nvPr/>
        </p:nvSpPr>
        <p:spPr>
          <a:xfrm>
            <a:off x="3405567" y="1568492"/>
            <a:ext cx="1219273" cy="494519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97F29-849A-934B-ADF9-BD05594801DE}"/>
              </a:ext>
            </a:extLst>
          </p:cNvPr>
          <p:cNvSpPr txBox="1"/>
          <p:nvPr/>
        </p:nvSpPr>
        <p:spPr>
          <a:xfrm>
            <a:off x="3993540" y="354861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B069-5839-E744-A571-1E0403898239}"/>
              </a:ext>
            </a:extLst>
          </p:cNvPr>
          <p:cNvSpPr txBox="1"/>
          <p:nvPr/>
        </p:nvSpPr>
        <p:spPr>
          <a:xfrm>
            <a:off x="2151566" y="424373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9C5EB-B135-FF41-AA4B-34E2965A9A76}"/>
              </a:ext>
            </a:extLst>
          </p:cNvPr>
          <p:cNvSpPr/>
          <p:nvPr/>
        </p:nvSpPr>
        <p:spPr>
          <a:xfrm>
            <a:off x="5900811" y="1537549"/>
            <a:ext cx="1202347" cy="5373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Meminta</a:t>
            </a:r>
            <a:r>
              <a:rPr lang="en-US" sz="1200" dirty="0"/>
              <a:t> </a:t>
            </a:r>
            <a:r>
              <a:rPr lang="en-US" sz="1200" dirty="0" err="1"/>
              <a:t>Konfirmasi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43FD1-058A-4240-A269-D52338D52B27}"/>
              </a:ext>
            </a:extLst>
          </p:cNvPr>
          <p:cNvSpPr/>
          <p:nvPr/>
        </p:nvSpPr>
        <p:spPr>
          <a:xfrm>
            <a:off x="5572547" y="3775411"/>
            <a:ext cx="1881175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pada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pengirim</a:t>
            </a:r>
            <a:r>
              <a:rPr lang="en-US" sz="1200" dirty="0"/>
              <a:t> dan </a:t>
            </a:r>
            <a:r>
              <a:rPr lang="en-US" sz="1200" dirty="0" err="1"/>
              <a:t>penerima</a:t>
            </a:r>
            <a:r>
              <a:rPr lang="en-US" sz="12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46DA91-E10F-1A46-BC93-BBC4188BB0EA}"/>
              </a:ext>
            </a:extLst>
          </p:cNvPr>
          <p:cNvSpPr txBox="1"/>
          <p:nvPr/>
        </p:nvSpPr>
        <p:spPr>
          <a:xfrm>
            <a:off x="1942537" y="228660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endParaRPr lang="en-US" sz="1100" dirty="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3264BF7-E9CF-1E40-98E3-A2A4725DD86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24840" y="1806223"/>
            <a:ext cx="1275971" cy="9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055CBE5E-A70D-6140-A7C9-95A344F59885}"/>
              </a:ext>
            </a:extLst>
          </p:cNvPr>
          <p:cNvSpPr/>
          <p:nvPr/>
        </p:nvSpPr>
        <p:spPr>
          <a:xfrm>
            <a:off x="5812351" y="2526753"/>
            <a:ext cx="1379266" cy="553054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Setuju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0F89C4-A3B9-024D-AD90-D0C240A4157D}"/>
              </a:ext>
            </a:extLst>
          </p:cNvPr>
          <p:cNvSpPr/>
          <p:nvPr/>
        </p:nvSpPr>
        <p:spPr>
          <a:xfrm>
            <a:off x="8022100" y="3842465"/>
            <a:ext cx="1054992" cy="541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dibatalkan</a:t>
            </a:r>
            <a:endParaRPr lang="en-US" sz="12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66D9E8-F854-8E4A-B971-06DF4A964B00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rot="5400000">
            <a:off x="6276057" y="2300825"/>
            <a:ext cx="4518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017DF95-5992-254B-9E9B-A01692EAFF67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 rot="16200000" flipH="1">
            <a:off x="6159757" y="3422033"/>
            <a:ext cx="695604" cy="11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CB22745-034F-FB48-97A0-4C95AE0496C1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rot="5400000">
            <a:off x="6025991" y="4979363"/>
            <a:ext cx="970566" cy="3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B8C01C-1276-E24D-9268-1CA31304AC22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>
            <a:off x="7191617" y="2803280"/>
            <a:ext cx="1357979" cy="1039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1C1B86D-9F0F-8A49-85AB-E1E0E41C5A78}"/>
              </a:ext>
            </a:extLst>
          </p:cNvPr>
          <p:cNvCxnSpPr>
            <a:cxnSpLocks/>
            <a:stCxn id="46" idx="2"/>
            <a:endCxn id="8" idx="6"/>
          </p:cNvCxnSpPr>
          <p:nvPr/>
        </p:nvCxnSpPr>
        <p:spPr>
          <a:xfrm rot="5400000">
            <a:off x="7135014" y="4304395"/>
            <a:ext cx="1334694" cy="1494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E65E135-1A09-7B48-8E86-B92499A7CF4E}"/>
              </a:ext>
            </a:extLst>
          </p:cNvPr>
          <p:cNvSpPr txBox="1"/>
          <p:nvPr/>
        </p:nvSpPr>
        <p:spPr>
          <a:xfrm>
            <a:off x="6492883" y="327948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Ya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82EA17-187A-D14B-9019-ADB6E862421B}"/>
              </a:ext>
            </a:extLst>
          </p:cNvPr>
          <p:cNvSpPr txBox="1"/>
          <p:nvPr/>
        </p:nvSpPr>
        <p:spPr>
          <a:xfrm>
            <a:off x="7732008" y="2534212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Tidak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490FC-E9C5-0744-9BC6-F50FFBC6F1FD}"/>
              </a:ext>
            </a:extLst>
          </p:cNvPr>
          <p:cNvSpPr txBox="1"/>
          <p:nvPr/>
        </p:nvSpPr>
        <p:spPr>
          <a:xfrm>
            <a:off x="549333" y="1561400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Transfer Inquiry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C3B79-A395-C247-BAEE-3088DF379E6B}"/>
              </a:ext>
            </a:extLst>
          </p:cNvPr>
          <p:cNvSpPr/>
          <p:nvPr/>
        </p:nvSpPr>
        <p:spPr>
          <a:xfrm>
            <a:off x="3082838" y="5319855"/>
            <a:ext cx="1881175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2C4F779-EB11-9845-8303-4F89FCDDD253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rot="16200000" flipV="1">
            <a:off x="3621074" y="4917502"/>
            <a:ext cx="80470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DA2770E-0635-8B4E-BFCD-A0497B9454EE}"/>
              </a:ext>
            </a:extLst>
          </p:cNvPr>
          <p:cNvSpPr/>
          <p:nvPr/>
        </p:nvSpPr>
        <p:spPr>
          <a:xfrm>
            <a:off x="3071513" y="2492896"/>
            <a:ext cx="1881175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rekening</a:t>
            </a:r>
            <a:r>
              <a:rPr lang="en-US" sz="1200" dirty="0"/>
              <a:t> dan </a:t>
            </a:r>
            <a:r>
              <a:rPr lang="en-US" sz="1200" dirty="0" err="1"/>
              <a:t>ketersediaan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5087ED5-03C1-D143-B1E5-C4446D8969E6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rot="5400000" flipH="1" flipV="1">
            <a:off x="3798710" y="2276403"/>
            <a:ext cx="429885" cy="3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A14D4A1C-BDA3-1949-A4A2-5E3E184719CB}"/>
              </a:ext>
            </a:extLst>
          </p:cNvPr>
          <p:cNvSpPr/>
          <p:nvPr/>
        </p:nvSpPr>
        <p:spPr>
          <a:xfrm>
            <a:off x="4632851" y="1425440"/>
            <a:ext cx="3459127" cy="292276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A1247E8-6942-5B43-836F-D51DA725FAD3}"/>
              </a:ext>
            </a:extLst>
          </p:cNvPr>
          <p:cNvSpPr/>
          <p:nvPr/>
        </p:nvSpPr>
        <p:spPr>
          <a:xfrm>
            <a:off x="393071" y="1425440"/>
            <a:ext cx="4253878" cy="504382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0" y="439477"/>
            <a:ext cx="4195750" cy="1013658"/>
          </a:xfrm>
        </p:spPr>
        <p:txBody>
          <a:bodyPr>
            <a:normAutofit fontScale="90000"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/>
              <a:t>Transfer (</a:t>
            </a:r>
            <a:r>
              <a:rPr lang="en-US" dirty="0" err="1"/>
              <a:t>Eksternal</a:t>
            </a:r>
            <a:r>
              <a:rPr lang="en-US" dirty="0"/>
              <a:t>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977D03-6F1D-FD45-8FCF-603F45451ACB}"/>
              </a:ext>
            </a:extLst>
          </p:cNvPr>
          <p:cNvSpPr/>
          <p:nvPr/>
        </p:nvSpPr>
        <p:spPr>
          <a:xfrm>
            <a:off x="728143" y="2229060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E07E1-DD41-6E40-897F-0E228B22A91B}"/>
              </a:ext>
            </a:extLst>
          </p:cNvPr>
          <p:cNvSpPr/>
          <p:nvPr/>
        </p:nvSpPr>
        <p:spPr>
          <a:xfrm>
            <a:off x="4790865" y="5140172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1B5915-C9BA-E44B-AC7F-722DB9F104B0}"/>
              </a:ext>
            </a:extLst>
          </p:cNvPr>
          <p:cNvSpPr/>
          <p:nvPr/>
        </p:nvSpPr>
        <p:spPr>
          <a:xfrm>
            <a:off x="8165794" y="4726064"/>
            <a:ext cx="1673329" cy="940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pada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pengirim</a:t>
            </a:r>
            <a:r>
              <a:rPr lang="en-US" sz="1200" dirty="0"/>
              <a:t> dan </a:t>
            </a:r>
            <a:r>
              <a:rPr lang="en-US" sz="1200" dirty="0" err="1"/>
              <a:t>penerima</a:t>
            </a:r>
            <a:r>
              <a:rPr lang="en-US" sz="1200" dirty="0"/>
              <a:t> 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158ED06-1FBD-7345-BF0A-B417D7E88413}"/>
              </a:ext>
            </a:extLst>
          </p:cNvPr>
          <p:cNvSpPr/>
          <p:nvPr/>
        </p:nvSpPr>
        <p:spPr>
          <a:xfrm>
            <a:off x="426362" y="3947544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480354AD-B9E2-2843-9D50-3BE4AFCA6C4E}"/>
              </a:ext>
            </a:extLst>
          </p:cNvPr>
          <p:cNvSpPr/>
          <p:nvPr/>
        </p:nvSpPr>
        <p:spPr>
          <a:xfrm>
            <a:off x="441858" y="5196268"/>
            <a:ext cx="2195960" cy="1013658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Menuliskan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rekening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dan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r>
              <a:rPr lang="en-US" sz="1200" dirty="0"/>
              <a:t> yang </a:t>
            </a:r>
            <a:r>
              <a:rPr lang="en-US" sz="1200" dirty="0" err="1"/>
              <a:t>ditransfer</a:t>
            </a:r>
            <a:endParaRPr lang="en-US" sz="1200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5BB0ADA5-AE7E-8B48-9ED4-98982FA08AEF}"/>
              </a:ext>
            </a:extLst>
          </p:cNvPr>
          <p:cNvSpPr/>
          <p:nvPr/>
        </p:nvSpPr>
        <p:spPr>
          <a:xfrm>
            <a:off x="3096284" y="4070026"/>
            <a:ext cx="1162688" cy="457561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Sesuai</a:t>
            </a:r>
            <a:endParaRPr lang="en-US" sz="1050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2DD232E-2970-AC4B-9BCA-E8B9F4BBEB49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 rot="5400000">
            <a:off x="667084" y="3340771"/>
            <a:ext cx="12135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ABB8D0-25D4-E747-9B32-88FB883A455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rot="16200000" flipH="1">
            <a:off x="1133747" y="4790177"/>
            <a:ext cx="546198" cy="265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3A908F1-D888-B946-BB1F-779245DB8C4E}"/>
              </a:ext>
            </a:extLst>
          </p:cNvPr>
          <p:cNvCxnSpPr>
            <a:cxnSpLocks/>
            <a:stCxn id="38" idx="2"/>
            <a:endCxn id="41" idx="1"/>
          </p:cNvCxnSpPr>
          <p:nvPr/>
        </p:nvCxnSpPr>
        <p:spPr>
          <a:xfrm>
            <a:off x="2438705" y="5703097"/>
            <a:ext cx="5274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2DF0A1-1EBF-A649-B3AD-4489B1F2861E}"/>
              </a:ext>
            </a:extLst>
          </p:cNvPr>
          <p:cNvCxnSpPr>
            <a:cxnSpLocks/>
            <a:stCxn id="39" idx="1"/>
            <a:endCxn id="37" idx="2"/>
          </p:cNvCxnSpPr>
          <p:nvPr/>
        </p:nvCxnSpPr>
        <p:spPr>
          <a:xfrm rot="10800000">
            <a:off x="1983350" y="4298807"/>
            <a:ext cx="111293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A6BDD93-F4B2-C445-8221-6739073A002E}"/>
              </a:ext>
            </a:extLst>
          </p:cNvPr>
          <p:cNvCxnSpPr>
            <a:cxnSpLocks/>
            <a:stCxn id="39" idx="0"/>
            <a:endCxn id="71" idx="3"/>
          </p:cNvCxnSpPr>
          <p:nvPr/>
        </p:nvCxnSpPr>
        <p:spPr>
          <a:xfrm rot="16200000" flipV="1">
            <a:off x="3063893" y="3456290"/>
            <a:ext cx="857275" cy="370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C5E872F-4CA0-5A49-9761-65E74D7E3E38}"/>
              </a:ext>
            </a:extLst>
          </p:cNvPr>
          <p:cNvCxnSpPr>
            <a:cxnSpLocks/>
            <a:stCxn id="86" idx="2"/>
            <a:endCxn id="95" idx="0"/>
          </p:cNvCxnSpPr>
          <p:nvPr/>
        </p:nvCxnSpPr>
        <p:spPr>
          <a:xfrm rot="5400000">
            <a:off x="5873488" y="1775368"/>
            <a:ext cx="1127690" cy="2201507"/>
          </a:xfrm>
          <a:prstGeom prst="bentConnector3">
            <a:avLst>
              <a:gd name="adj1" fmla="val 5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E685B98-4E0A-014B-96D2-06A3060A2ABB}"/>
              </a:ext>
            </a:extLst>
          </p:cNvPr>
          <p:cNvCxnSpPr>
            <a:cxnSpLocks/>
            <a:stCxn id="36" idx="1"/>
            <a:endCxn id="35" idx="6"/>
          </p:cNvCxnSpPr>
          <p:nvPr/>
        </p:nvCxnSpPr>
        <p:spPr>
          <a:xfrm rot="10800000" flipV="1">
            <a:off x="5882290" y="5196268"/>
            <a:ext cx="2283504" cy="196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BA65D21-7D54-0B44-9057-ADEF6D10A006}"/>
              </a:ext>
            </a:extLst>
          </p:cNvPr>
          <p:cNvSpPr txBox="1"/>
          <p:nvPr/>
        </p:nvSpPr>
        <p:spPr>
          <a:xfrm>
            <a:off x="3095998" y="364582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F4405B-A6EF-644F-AC6E-D96FDA1AF387}"/>
              </a:ext>
            </a:extLst>
          </p:cNvPr>
          <p:cNvSpPr txBox="1"/>
          <p:nvPr/>
        </p:nvSpPr>
        <p:spPr>
          <a:xfrm>
            <a:off x="1954587" y="4348208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5413341F-A9A9-3643-8226-3A9D13EC6FB3}"/>
              </a:ext>
            </a:extLst>
          </p:cNvPr>
          <p:cNvSpPr/>
          <p:nvPr/>
        </p:nvSpPr>
        <p:spPr>
          <a:xfrm>
            <a:off x="3641597" y="1764691"/>
            <a:ext cx="1234750" cy="617466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984E02-9DE9-6D4F-88A1-F520C5C5B6F4}"/>
              </a:ext>
            </a:extLst>
          </p:cNvPr>
          <p:cNvSpPr/>
          <p:nvPr/>
        </p:nvSpPr>
        <p:spPr>
          <a:xfrm>
            <a:off x="2001193" y="2852486"/>
            <a:ext cx="1306238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Memberi</a:t>
            </a:r>
            <a:r>
              <a:rPr lang="en-US" sz="1200" dirty="0"/>
              <a:t> charge transfer oleh switching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06EAFE9-0D11-114F-BC90-84ACAA8DBC96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>
            <a:off x="3303893" y="2071428"/>
            <a:ext cx="337704" cy="1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73E5A39D-A0B5-8E46-895E-8AFBBF5426D8}"/>
              </a:ext>
            </a:extLst>
          </p:cNvPr>
          <p:cNvCxnSpPr>
            <a:cxnSpLocks/>
            <a:stCxn id="66" idx="2"/>
            <a:endCxn id="95" idx="1"/>
          </p:cNvCxnSpPr>
          <p:nvPr/>
        </p:nvCxnSpPr>
        <p:spPr>
          <a:xfrm rot="16200000" flipH="1">
            <a:off x="3835884" y="2805245"/>
            <a:ext cx="1341874" cy="49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85D874-9913-EC4C-A2FE-9C93A2A7D774}"/>
              </a:ext>
            </a:extLst>
          </p:cNvPr>
          <p:cNvSpPr txBox="1"/>
          <p:nvPr/>
        </p:nvSpPr>
        <p:spPr>
          <a:xfrm>
            <a:off x="4247404" y="2630596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7E31D728-B437-A346-B445-4DDB355660D8}"/>
              </a:ext>
            </a:extLst>
          </p:cNvPr>
          <p:cNvSpPr/>
          <p:nvPr/>
        </p:nvSpPr>
        <p:spPr>
          <a:xfrm>
            <a:off x="6924181" y="1942366"/>
            <a:ext cx="1227809" cy="36991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Sesuai</a:t>
            </a:r>
            <a:endParaRPr lang="en-US" sz="1050" dirty="0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2495C94C-8B5C-A24C-B950-367C35CDB89C}"/>
              </a:ext>
            </a:extLst>
          </p:cNvPr>
          <p:cNvCxnSpPr>
            <a:cxnSpLocks/>
            <a:stCxn id="66" idx="3"/>
            <a:endCxn id="81" idx="1"/>
          </p:cNvCxnSpPr>
          <p:nvPr/>
        </p:nvCxnSpPr>
        <p:spPr>
          <a:xfrm>
            <a:off x="4876347" y="2073424"/>
            <a:ext cx="494400" cy="43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C3975D1-2266-154C-AEFA-6BAF024F91C5}"/>
              </a:ext>
            </a:extLst>
          </p:cNvPr>
          <p:cNvSpPr txBox="1"/>
          <p:nvPr/>
        </p:nvSpPr>
        <p:spPr>
          <a:xfrm>
            <a:off x="4816335" y="180981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F3AAA1-6D0B-7345-ADB1-C99AC378E26E}"/>
              </a:ext>
            </a:extLst>
          </p:cNvPr>
          <p:cNvSpPr txBox="1"/>
          <p:nvPr/>
        </p:nvSpPr>
        <p:spPr>
          <a:xfrm>
            <a:off x="6722989" y="2708920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47E1B0-BE78-D743-8850-57A5973DC5DB}"/>
              </a:ext>
            </a:extLst>
          </p:cNvPr>
          <p:cNvSpPr/>
          <p:nvPr/>
        </p:nvSpPr>
        <p:spPr>
          <a:xfrm>
            <a:off x="4754670" y="3439966"/>
            <a:ext cx="1163817" cy="568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dibatalkan</a:t>
            </a:r>
            <a:endParaRPr lang="en-US" sz="1200" dirty="0"/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0EF84CB5-CEEB-C648-B4DD-9385929AC49A}"/>
              </a:ext>
            </a:extLst>
          </p:cNvPr>
          <p:cNvCxnSpPr>
            <a:cxnSpLocks/>
            <a:stCxn id="95" idx="2"/>
            <a:endCxn id="35" idx="0"/>
          </p:cNvCxnSpPr>
          <p:nvPr/>
        </p:nvCxnSpPr>
        <p:spPr>
          <a:xfrm rot="5400000">
            <a:off x="4770541" y="4574133"/>
            <a:ext cx="113207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532157B1-ECF5-1E45-A101-8294D6E9BBD1}"/>
              </a:ext>
            </a:extLst>
          </p:cNvPr>
          <p:cNvCxnSpPr>
            <a:cxnSpLocks/>
            <a:stCxn id="86" idx="3"/>
            <a:endCxn id="125" idx="0"/>
          </p:cNvCxnSpPr>
          <p:nvPr/>
        </p:nvCxnSpPr>
        <p:spPr>
          <a:xfrm>
            <a:off x="8151990" y="2127321"/>
            <a:ext cx="842682" cy="221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C8FEA3F-8FD4-144F-A1C0-664CAFD4801E}"/>
              </a:ext>
            </a:extLst>
          </p:cNvPr>
          <p:cNvSpPr txBox="1"/>
          <p:nvPr/>
        </p:nvSpPr>
        <p:spPr>
          <a:xfrm>
            <a:off x="8181326" y="174062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8D279D8-5E18-2149-A5A4-D1FD296610AD}"/>
              </a:ext>
            </a:extLst>
          </p:cNvPr>
          <p:cNvSpPr/>
          <p:nvPr/>
        </p:nvSpPr>
        <p:spPr>
          <a:xfrm>
            <a:off x="8393498" y="2348966"/>
            <a:ext cx="1202347" cy="5373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Meminta</a:t>
            </a:r>
            <a:r>
              <a:rPr lang="en-US" sz="1200" dirty="0"/>
              <a:t> </a:t>
            </a:r>
            <a:r>
              <a:rPr lang="en-US" sz="1200" dirty="0" err="1"/>
              <a:t>Konfirmasi</a:t>
            </a:r>
            <a:endParaRPr lang="en-US" sz="1200" dirty="0"/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ED11F458-E6D5-0D43-9045-FA75A3EB6049}"/>
              </a:ext>
            </a:extLst>
          </p:cNvPr>
          <p:cNvSpPr/>
          <p:nvPr/>
        </p:nvSpPr>
        <p:spPr>
          <a:xfrm>
            <a:off x="8305038" y="3323033"/>
            <a:ext cx="1379266" cy="553054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Setuju</a:t>
            </a:r>
            <a:endParaRPr lang="en-US" sz="1200" dirty="0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AB66F47D-D828-A545-8B7B-C3422511024F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8776313" y="3104673"/>
            <a:ext cx="4367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AFBC512-717F-074C-824B-80F9E36198BD}"/>
              </a:ext>
            </a:extLst>
          </p:cNvPr>
          <p:cNvCxnSpPr>
            <a:cxnSpLocks/>
            <a:stCxn id="126" idx="2"/>
            <a:endCxn id="36" idx="0"/>
          </p:cNvCxnSpPr>
          <p:nvPr/>
        </p:nvCxnSpPr>
        <p:spPr>
          <a:xfrm rot="16200000" flipH="1">
            <a:off x="8573577" y="4297181"/>
            <a:ext cx="849977" cy="7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0F1016-A54B-2145-A283-DF711D1E2C72}"/>
              </a:ext>
            </a:extLst>
          </p:cNvPr>
          <p:cNvCxnSpPr>
            <a:cxnSpLocks/>
            <a:stCxn id="126" idx="1"/>
            <a:endCxn id="95" idx="3"/>
          </p:cNvCxnSpPr>
          <p:nvPr/>
        </p:nvCxnSpPr>
        <p:spPr>
          <a:xfrm rot="10800000" flipV="1">
            <a:off x="5918488" y="3599559"/>
            <a:ext cx="2386551" cy="124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9E37CF3-3FCB-134A-AE6B-AE6DAED687E4}"/>
              </a:ext>
            </a:extLst>
          </p:cNvPr>
          <p:cNvSpPr txBox="1"/>
          <p:nvPr/>
        </p:nvSpPr>
        <p:spPr>
          <a:xfrm>
            <a:off x="9118679" y="38167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Ya</a:t>
            </a:r>
            <a:endParaRPr lang="en-US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D444D0-7C32-6847-A4E7-710B60F570D3}"/>
              </a:ext>
            </a:extLst>
          </p:cNvPr>
          <p:cNvSpPr txBox="1"/>
          <p:nvPr/>
        </p:nvSpPr>
        <p:spPr>
          <a:xfrm>
            <a:off x="7718277" y="3380083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Tidak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BC23F89-D6D9-FB44-A010-7D60E1B002E1}"/>
              </a:ext>
            </a:extLst>
          </p:cNvPr>
          <p:cNvSpPr txBox="1"/>
          <p:nvPr/>
        </p:nvSpPr>
        <p:spPr>
          <a:xfrm>
            <a:off x="441858" y="1463084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Transfer Inquiry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34EDED-879D-5648-8FCB-AE44EA709443}"/>
              </a:ext>
            </a:extLst>
          </p:cNvPr>
          <p:cNvSpPr/>
          <p:nvPr/>
        </p:nvSpPr>
        <p:spPr>
          <a:xfrm>
            <a:off x="2966200" y="5260130"/>
            <a:ext cx="1647389" cy="885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8003119-DB3F-8145-81BC-A788AA6FD6B1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3367491" y="4837725"/>
            <a:ext cx="732543" cy="112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4B015AD-9BD3-C94A-A379-708B3BE6F93E}"/>
              </a:ext>
            </a:extLst>
          </p:cNvPr>
          <p:cNvSpPr/>
          <p:nvPr/>
        </p:nvSpPr>
        <p:spPr>
          <a:xfrm>
            <a:off x="1997655" y="1711163"/>
            <a:ext cx="1306238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penerima</a:t>
            </a:r>
            <a:endParaRPr lang="en-US" sz="1200" dirty="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EDB9BC7-C167-8A48-8A50-8CADF4B5910D}"/>
              </a:ext>
            </a:extLst>
          </p:cNvPr>
          <p:cNvCxnSpPr>
            <a:cxnSpLocks/>
            <a:stCxn id="71" idx="0"/>
            <a:endCxn id="59" idx="2"/>
          </p:cNvCxnSpPr>
          <p:nvPr/>
        </p:nvCxnSpPr>
        <p:spPr>
          <a:xfrm rot="16200000" flipV="1">
            <a:off x="2442147" y="2640321"/>
            <a:ext cx="420793" cy="3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B3997E8-8D6F-7743-B670-59704A19F302}"/>
              </a:ext>
            </a:extLst>
          </p:cNvPr>
          <p:cNvSpPr/>
          <p:nvPr/>
        </p:nvSpPr>
        <p:spPr>
          <a:xfrm>
            <a:off x="5370747" y="1757015"/>
            <a:ext cx="1306238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6444979-9668-0B45-8B44-9C90F429DCD8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>
            <a:off x="6676985" y="2117280"/>
            <a:ext cx="247196" cy="10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B9A94859-4942-AD4B-9884-EFCE250EAAF0}"/>
              </a:ext>
            </a:extLst>
          </p:cNvPr>
          <p:cNvSpPr/>
          <p:nvPr/>
        </p:nvSpPr>
        <p:spPr>
          <a:xfrm>
            <a:off x="508173" y="1556691"/>
            <a:ext cx="4929684" cy="520561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27398" cy="92926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Pulsa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0F5FA-0A51-DD43-ACBB-2CCC601526A5}"/>
              </a:ext>
            </a:extLst>
          </p:cNvPr>
          <p:cNvSpPr/>
          <p:nvPr/>
        </p:nvSpPr>
        <p:spPr>
          <a:xfrm>
            <a:off x="1000068" y="1681926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E41B7-0C17-8041-AE91-1149D3DD5D91}"/>
              </a:ext>
            </a:extLst>
          </p:cNvPr>
          <p:cNvSpPr/>
          <p:nvPr/>
        </p:nvSpPr>
        <p:spPr>
          <a:xfrm>
            <a:off x="5689330" y="5603037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FE212-D2B9-C542-9771-6ED77C94EB6E}"/>
              </a:ext>
            </a:extLst>
          </p:cNvPr>
          <p:cNvSpPr/>
          <p:nvPr/>
        </p:nvSpPr>
        <p:spPr>
          <a:xfrm>
            <a:off x="6041390" y="1556691"/>
            <a:ext cx="1541010" cy="540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Meminta</a:t>
            </a:r>
            <a:r>
              <a:rPr lang="en-US" sz="1200" dirty="0"/>
              <a:t> </a:t>
            </a:r>
            <a:r>
              <a:rPr lang="en-US" sz="1200" dirty="0" err="1"/>
              <a:t>Konfirmasi</a:t>
            </a:r>
            <a:endParaRPr lang="en-US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7D1E658-5087-C747-B902-E4EAA6736F96}"/>
              </a:ext>
            </a:extLst>
          </p:cNvPr>
          <p:cNvSpPr/>
          <p:nvPr/>
        </p:nvSpPr>
        <p:spPr>
          <a:xfrm>
            <a:off x="698287" y="2549863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B59162C-19F7-E44B-8485-D1BEB0547EB9}"/>
              </a:ext>
            </a:extLst>
          </p:cNvPr>
          <p:cNvSpPr/>
          <p:nvPr/>
        </p:nvSpPr>
        <p:spPr>
          <a:xfrm>
            <a:off x="633401" y="4663651"/>
            <a:ext cx="182475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pulsa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dibeli</a:t>
            </a:r>
            <a:endParaRPr lang="en-US" sz="12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7D352C1-3044-0C4B-927C-2021ABBC5715}"/>
              </a:ext>
            </a:extLst>
          </p:cNvPr>
          <p:cNvSpPr/>
          <p:nvPr/>
        </p:nvSpPr>
        <p:spPr>
          <a:xfrm>
            <a:off x="3883716" y="4887121"/>
            <a:ext cx="1435511" cy="57771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DD349F-EB8C-7641-A71B-B72274B53C1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rot="5400000">
            <a:off x="1364282" y="2368364"/>
            <a:ext cx="3629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13AB43-A96A-4A49-989B-F158A3DAFF8E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rot="5400000">
            <a:off x="1388955" y="3409214"/>
            <a:ext cx="31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2EA7F-A647-E448-A714-54942D84C02C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2281474" y="6182628"/>
            <a:ext cx="277885" cy="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B46D46-AA53-BB42-974B-D5B4805E608C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2255276" y="2901126"/>
            <a:ext cx="1628441" cy="2274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3BCA4ACC-14A6-C34E-974C-48790C9FF211}"/>
              </a:ext>
            </a:extLst>
          </p:cNvPr>
          <p:cNvSpPr/>
          <p:nvPr/>
        </p:nvSpPr>
        <p:spPr>
          <a:xfrm>
            <a:off x="7295474" y="4217513"/>
            <a:ext cx="1895837" cy="78614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pada </a:t>
            </a:r>
            <a:r>
              <a:rPr lang="en-US" sz="1200" dirty="0" err="1"/>
              <a:t>pengirim</a:t>
            </a:r>
            <a:r>
              <a:rPr lang="en-US" sz="1200" dirty="0"/>
              <a:t> dan </a:t>
            </a:r>
            <a:r>
              <a:rPr lang="en-US" sz="1200" dirty="0" err="1"/>
              <a:t>penerima</a:t>
            </a:r>
            <a:endParaRPr lang="en-US" sz="12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310C98-1C69-964F-BF05-1B43E1CECFF1}"/>
              </a:ext>
            </a:extLst>
          </p:cNvPr>
          <p:cNvCxnSpPr>
            <a:cxnSpLocks/>
            <a:stCxn id="13" idx="0"/>
            <a:endCxn id="54" idx="2"/>
          </p:cNvCxnSpPr>
          <p:nvPr/>
        </p:nvCxnSpPr>
        <p:spPr>
          <a:xfrm rot="16200000" flipV="1">
            <a:off x="4060798" y="4346446"/>
            <a:ext cx="594025" cy="487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D157248-931D-8346-9402-74380B91BE53}"/>
              </a:ext>
            </a:extLst>
          </p:cNvPr>
          <p:cNvCxnSpPr>
            <a:cxnSpLocks/>
            <a:stCxn id="56" idx="0"/>
            <a:endCxn id="9" idx="1"/>
          </p:cNvCxnSpPr>
          <p:nvPr/>
        </p:nvCxnSpPr>
        <p:spPr>
          <a:xfrm rot="5400000" flipH="1" flipV="1">
            <a:off x="4723992" y="1204972"/>
            <a:ext cx="695280" cy="1939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FF4A1-6F37-8946-9505-75E151542796}"/>
              </a:ext>
            </a:extLst>
          </p:cNvPr>
          <p:cNvSpPr txBox="1"/>
          <p:nvPr/>
        </p:nvSpPr>
        <p:spPr>
          <a:xfrm>
            <a:off x="4569784" y="457952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22511-3D4F-9C40-9B8C-CE0969FC27B9}"/>
              </a:ext>
            </a:extLst>
          </p:cNvPr>
          <p:cNvSpPr txBox="1"/>
          <p:nvPr/>
        </p:nvSpPr>
        <p:spPr>
          <a:xfrm>
            <a:off x="3287871" y="513353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8ADAE-7531-C742-AA56-7BE7BD8B62AC}"/>
              </a:ext>
            </a:extLst>
          </p:cNvPr>
          <p:cNvSpPr/>
          <p:nvPr/>
        </p:nvSpPr>
        <p:spPr>
          <a:xfrm>
            <a:off x="775274" y="3566040"/>
            <a:ext cx="1541010" cy="694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Mengakses</a:t>
            </a:r>
            <a:r>
              <a:rPr lang="en-US" sz="1200" dirty="0"/>
              <a:t> menu </a:t>
            </a:r>
            <a:r>
              <a:rPr lang="en-US" sz="1200" dirty="0" err="1"/>
              <a:t>pembelian</a:t>
            </a:r>
            <a:r>
              <a:rPr lang="en-US" sz="1200" dirty="0"/>
              <a:t> &gt; </a:t>
            </a:r>
            <a:r>
              <a:rPr lang="en-US" sz="1200" dirty="0" err="1"/>
              <a:t>pulsa</a:t>
            </a:r>
            <a:r>
              <a:rPr lang="en-US" sz="1200" dirty="0"/>
              <a:t> &gt; </a:t>
            </a:r>
            <a:r>
              <a:rPr lang="en-US" sz="1200" dirty="0" err="1"/>
              <a:t>telkomsel</a:t>
            </a:r>
            <a:endParaRPr lang="en-US" sz="1200" dirty="0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F72C70-DE8E-3544-A207-BF50BF1A7FF9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rot="5400000">
            <a:off x="1344261" y="4462133"/>
            <a:ext cx="4030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D0EC88-8918-BD4F-9482-91A6A99B4DF2}"/>
              </a:ext>
            </a:extLst>
          </p:cNvPr>
          <p:cNvSpPr/>
          <p:nvPr/>
        </p:nvSpPr>
        <p:spPr>
          <a:xfrm>
            <a:off x="822783" y="5949280"/>
            <a:ext cx="1458691" cy="4827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telepon</a:t>
            </a:r>
            <a:endParaRPr lang="en-US" sz="1200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48E2497-B3A8-074E-9D8E-7911EBBC6593}"/>
              </a:ext>
            </a:extLst>
          </p:cNvPr>
          <p:cNvCxnSpPr>
            <a:cxnSpLocks/>
            <a:stCxn id="12" idx="4"/>
            <a:endCxn id="42" idx="0"/>
          </p:cNvCxnSpPr>
          <p:nvPr/>
        </p:nvCxnSpPr>
        <p:spPr>
          <a:xfrm rot="16200000" flipH="1">
            <a:off x="1257403" y="5654553"/>
            <a:ext cx="583103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E7E9508F-D3A0-C449-BDC0-657A3ECC5139}"/>
              </a:ext>
            </a:extLst>
          </p:cNvPr>
          <p:cNvSpPr/>
          <p:nvPr/>
        </p:nvSpPr>
        <p:spPr>
          <a:xfrm>
            <a:off x="3484131" y="2522369"/>
            <a:ext cx="1235488" cy="596716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8E4E0771-9FB8-5F4B-912B-E7EDD64A6B14}"/>
              </a:ext>
            </a:extLst>
          </p:cNvPr>
          <p:cNvSpPr/>
          <p:nvPr/>
        </p:nvSpPr>
        <p:spPr>
          <a:xfrm>
            <a:off x="7733732" y="2848688"/>
            <a:ext cx="1244345" cy="54079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Setuju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937E1A-DCA7-E045-805C-0F22AF5E490C}"/>
              </a:ext>
            </a:extLst>
          </p:cNvPr>
          <p:cNvSpPr/>
          <p:nvPr/>
        </p:nvSpPr>
        <p:spPr>
          <a:xfrm>
            <a:off x="5612871" y="2850504"/>
            <a:ext cx="1244345" cy="540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Membatalkan</a:t>
            </a:r>
            <a:endParaRPr lang="en-US" sz="1200" dirty="0"/>
          </a:p>
          <a:p>
            <a:pPr algn="ctr"/>
            <a:r>
              <a:rPr lang="en-US" sz="1200" dirty="0" err="1"/>
              <a:t>transaksi</a:t>
            </a:r>
            <a:endParaRPr lang="en-US" sz="1200" dirty="0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BC04395-3843-DA4E-AFC6-3AB1A44344E8}"/>
              </a:ext>
            </a:extLst>
          </p:cNvPr>
          <p:cNvCxnSpPr>
            <a:cxnSpLocks/>
            <a:stCxn id="9" idx="3"/>
            <a:endCxn id="78" idx="0"/>
          </p:cNvCxnSpPr>
          <p:nvPr/>
        </p:nvCxnSpPr>
        <p:spPr>
          <a:xfrm>
            <a:off x="7582400" y="1827089"/>
            <a:ext cx="773505" cy="1021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7419851-C83D-F74C-A612-5463D5EA8E27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4719619" y="2820727"/>
            <a:ext cx="893252" cy="300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6C941E9-67F5-C046-BE95-D64357B73735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>
          <a:xfrm rot="10800000" flipV="1">
            <a:off x="6857216" y="3119086"/>
            <a:ext cx="876516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102ED6E-FFC3-8E48-B890-24A969CE800C}"/>
              </a:ext>
            </a:extLst>
          </p:cNvPr>
          <p:cNvCxnSpPr>
            <a:cxnSpLocks/>
            <a:stCxn id="78" idx="2"/>
            <a:endCxn id="26" idx="1"/>
          </p:cNvCxnSpPr>
          <p:nvPr/>
        </p:nvCxnSpPr>
        <p:spPr>
          <a:xfrm rot="16200000" flipH="1">
            <a:off x="7962845" y="3782543"/>
            <a:ext cx="828030" cy="41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C1C20DF-A03A-6548-8067-769C4E56A782}"/>
              </a:ext>
            </a:extLst>
          </p:cNvPr>
          <p:cNvCxnSpPr>
            <a:cxnSpLocks/>
            <a:stCxn id="79" idx="2"/>
            <a:endCxn id="8" idx="0"/>
          </p:cNvCxnSpPr>
          <p:nvPr/>
        </p:nvCxnSpPr>
        <p:spPr>
          <a:xfrm rot="5400000">
            <a:off x="5129175" y="4497168"/>
            <a:ext cx="22117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B9FF4E3-875E-E34A-8D78-39C1E72AC6AC}"/>
              </a:ext>
            </a:extLst>
          </p:cNvPr>
          <p:cNvCxnSpPr>
            <a:cxnSpLocks/>
            <a:stCxn id="26" idx="4"/>
            <a:endCxn id="8" idx="6"/>
          </p:cNvCxnSpPr>
          <p:nvPr/>
        </p:nvCxnSpPr>
        <p:spPr>
          <a:xfrm rot="5400000">
            <a:off x="7086150" y="4698264"/>
            <a:ext cx="851848" cy="146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5F289A9-27A4-E747-A1A7-2034003F1B30}"/>
              </a:ext>
            </a:extLst>
          </p:cNvPr>
          <p:cNvSpPr txBox="1"/>
          <p:nvPr/>
        </p:nvSpPr>
        <p:spPr>
          <a:xfrm>
            <a:off x="2436825" y="1645771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Purchase Inquiry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2357C0-1BA8-9047-B517-89B9253D6FC7}"/>
              </a:ext>
            </a:extLst>
          </p:cNvPr>
          <p:cNvSpPr txBox="1"/>
          <p:nvPr/>
        </p:nvSpPr>
        <p:spPr>
          <a:xfrm>
            <a:off x="4458070" y="156792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1B4BF4-AD22-E14A-ACC6-1EDD38233D0B}"/>
              </a:ext>
            </a:extLst>
          </p:cNvPr>
          <p:cNvSpPr txBox="1"/>
          <p:nvPr/>
        </p:nvSpPr>
        <p:spPr>
          <a:xfrm>
            <a:off x="4684133" y="239510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4E36DD-F9CF-5F4F-9C79-9D053EC1B3D3}"/>
              </a:ext>
            </a:extLst>
          </p:cNvPr>
          <p:cNvSpPr txBox="1"/>
          <p:nvPr/>
        </p:nvSpPr>
        <p:spPr>
          <a:xfrm>
            <a:off x="8397815" y="36205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Ya</a:t>
            </a:r>
            <a:endParaRPr 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0DD3A8-355E-6349-B64F-8F513CDCDC81}"/>
              </a:ext>
            </a:extLst>
          </p:cNvPr>
          <p:cNvSpPr txBox="1"/>
          <p:nvPr/>
        </p:nvSpPr>
        <p:spPr>
          <a:xfrm>
            <a:off x="7030818" y="284411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Tidak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BE758-9BFC-8440-A34B-E9CBD8BA958B}"/>
              </a:ext>
            </a:extLst>
          </p:cNvPr>
          <p:cNvSpPr/>
          <p:nvPr/>
        </p:nvSpPr>
        <p:spPr>
          <a:xfrm>
            <a:off x="2559359" y="5829933"/>
            <a:ext cx="1880457" cy="705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5B21D4F-8088-8E42-B7E0-0BD1B1FFC94D}"/>
              </a:ext>
            </a:extLst>
          </p:cNvPr>
          <p:cNvCxnSpPr>
            <a:cxnSpLocks/>
            <a:stCxn id="43" idx="3"/>
            <a:endCxn id="13" idx="2"/>
          </p:cNvCxnSpPr>
          <p:nvPr/>
        </p:nvCxnSpPr>
        <p:spPr>
          <a:xfrm flipV="1">
            <a:off x="4439816" y="5464838"/>
            <a:ext cx="161656" cy="717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4D495BB-9F0F-BE4D-8D17-89EC0F191A0C}"/>
              </a:ext>
            </a:extLst>
          </p:cNvPr>
          <p:cNvSpPr/>
          <p:nvPr/>
        </p:nvSpPr>
        <p:spPr>
          <a:xfrm>
            <a:off x="3392428" y="3678183"/>
            <a:ext cx="1443438" cy="614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7ED729C-DC4E-EC4E-9703-6F3DDABD116D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rot="16200000" flipV="1">
            <a:off x="3828462" y="3392498"/>
            <a:ext cx="559098" cy="12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68" y="659761"/>
            <a:ext cx="3727398" cy="92926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0F5FA-0A51-DD43-ACBB-2CCC601526A5}"/>
              </a:ext>
            </a:extLst>
          </p:cNvPr>
          <p:cNvSpPr/>
          <p:nvPr/>
        </p:nvSpPr>
        <p:spPr>
          <a:xfrm>
            <a:off x="1510430" y="2292462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E41B7-0C17-8041-AE91-1149D3DD5D91}"/>
              </a:ext>
            </a:extLst>
          </p:cNvPr>
          <p:cNvSpPr/>
          <p:nvPr/>
        </p:nvSpPr>
        <p:spPr>
          <a:xfrm>
            <a:off x="6524726" y="2126268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FE212-D2B9-C542-9771-6ED77C94EB6E}"/>
              </a:ext>
            </a:extLst>
          </p:cNvPr>
          <p:cNvSpPr/>
          <p:nvPr/>
        </p:nvSpPr>
        <p:spPr>
          <a:xfrm>
            <a:off x="4019484" y="2126268"/>
            <a:ext cx="1541010" cy="506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7D1E658-5087-C747-B902-E4EAA6736F96}"/>
              </a:ext>
            </a:extLst>
          </p:cNvPr>
          <p:cNvSpPr/>
          <p:nvPr/>
        </p:nvSpPr>
        <p:spPr>
          <a:xfrm>
            <a:off x="1208651" y="3663178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7D352C1-3044-0C4B-927C-2021ABBC5715}"/>
              </a:ext>
            </a:extLst>
          </p:cNvPr>
          <p:cNvSpPr/>
          <p:nvPr/>
        </p:nvSpPr>
        <p:spPr>
          <a:xfrm>
            <a:off x="4615844" y="3954531"/>
            <a:ext cx="1221829" cy="542362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DD349F-EB8C-7641-A71B-B72274B53C1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rot="16200000" flipH="1">
            <a:off x="1623255" y="3230288"/>
            <a:ext cx="8657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13AB43-A96A-4A49-989B-F158A3DAFF8E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rot="5400000">
            <a:off x="1500894" y="4920952"/>
            <a:ext cx="111049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2EA7F-A647-E448-A714-54942D84C02C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2737743" y="5737326"/>
            <a:ext cx="1716653" cy="1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B46D46-AA53-BB42-974B-D5B4805E608C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2765640" y="4014442"/>
            <a:ext cx="1850205" cy="211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310C98-1C69-964F-BF05-1B43E1CECFF1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16200000" flipV="1">
            <a:off x="4347253" y="3075025"/>
            <a:ext cx="1322242" cy="436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D157248-931D-8346-9402-74380B91BE53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5560494" y="2378738"/>
            <a:ext cx="964232" cy="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FF4A1-6F37-8946-9505-75E151542796}"/>
              </a:ext>
            </a:extLst>
          </p:cNvPr>
          <p:cNvSpPr txBox="1"/>
          <p:nvPr/>
        </p:nvSpPr>
        <p:spPr>
          <a:xfrm>
            <a:off x="4836532" y="3021622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22511-3D4F-9C40-9B8C-CE0969FC27B9}"/>
              </a:ext>
            </a:extLst>
          </p:cNvPr>
          <p:cNvSpPr txBox="1"/>
          <p:nvPr/>
        </p:nvSpPr>
        <p:spPr>
          <a:xfrm>
            <a:off x="2818867" y="3744166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76C19-86A0-AB4D-AAA8-82FCC5760871}"/>
              </a:ext>
            </a:extLst>
          </p:cNvPr>
          <p:cNvSpPr/>
          <p:nvPr/>
        </p:nvSpPr>
        <p:spPr>
          <a:xfrm>
            <a:off x="1374540" y="5476202"/>
            <a:ext cx="1363203" cy="52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Memilih</a:t>
            </a:r>
            <a:r>
              <a:rPr lang="en-US" sz="1200" dirty="0"/>
              <a:t> menu </a:t>
            </a:r>
            <a:r>
              <a:rPr lang="en-US" sz="1200" dirty="0" err="1"/>
              <a:t>cek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05488-FDBD-0140-89DD-51192294F68B}"/>
              </a:ext>
            </a:extLst>
          </p:cNvPr>
          <p:cNvSpPr/>
          <p:nvPr/>
        </p:nvSpPr>
        <p:spPr>
          <a:xfrm>
            <a:off x="4454396" y="5276773"/>
            <a:ext cx="1544724" cy="9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A04AB21-F043-EA41-AD0F-F82AB4957061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5400000" flipH="1" flipV="1">
            <a:off x="4836818" y="4886833"/>
            <a:ext cx="7798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B9A94859-4942-AD4B-9884-EFCE250EAAF0}"/>
              </a:ext>
            </a:extLst>
          </p:cNvPr>
          <p:cNvSpPr/>
          <p:nvPr/>
        </p:nvSpPr>
        <p:spPr>
          <a:xfrm>
            <a:off x="508173" y="1556691"/>
            <a:ext cx="4929684" cy="520561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027625" cy="92926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Mesin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ATM (Client)</a:t>
            </a:r>
            <a:br>
              <a:rPr lang="en-US" dirty="0"/>
            </a:b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sz="2000" dirty="0"/>
              <a:t>(Internet)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0F5FA-0A51-DD43-ACBB-2CCC601526A5}"/>
              </a:ext>
            </a:extLst>
          </p:cNvPr>
          <p:cNvSpPr/>
          <p:nvPr/>
        </p:nvSpPr>
        <p:spPr>
          <a:xfrm>
            <a:off x="1000068" y="1681926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E41B7-0C17-8041-AE91-1149D3DD5D91}"/>
              </a:ext>
            </a:extLst>
          </p:cNvPr>
          <p:cNvSpPr/>
          <p:nvPr/>
        </p:nvSpPr>
        <p:spPr>
          <a:xfrm>
            <a:off x="5689330" y="5603037"/>
            <a:ext cx="1091425" cy="5049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Selesai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FE212-D2B9-C542-9771-6ED77C94EB6E}"/>
              </a:ext>
            </a:extLst>
          </p:cNvPr>
          <p:cNvSpPr/>
          <p:nvPr/>
        </p:nvSpPr>
        <p:spPr>
          <a:xfrm>
            <a:off x="5704959" y="1469273"/>
            <a:ext cx="1541010" cy="720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Meminta</a:t>
            </a:r>
            <a:r>
              <a:rPr lang="en-US" sz="1200" dirty="0"/>
              <a:t> </a:t>
            </a:r>
            <a:r>
              <a:rPr lang="en-US" sz="1200" dirty="0" err="1"/>
              <a:t>Konfirmasi</a:t>
            </a:r>
            <a:endParaRPr lang="en-US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7D1E658-5087-C747-B902-E4EAA6736F96}"/>
              </a:ext>
            </a:extLst>
          </p:cNvPr>
          <p:cNvSpPr/>
          <p:nvPr/>
        </p:nvSpPr>
        <p:spPr>
          <a:xfrm>
            <a:off x="698287" y="2549863"/>
            <a:ext cx="1694985" cy="70252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Memasukkan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7D352C1-3044-0C4B-927C-2021ABBC5715}"/>
              </a:ext>
            </a:extLst>
          </p:cNvPr>
          <p:cNvSpPr/>
          <p:nvPr/>
        </p:nvSpPr>
        <p:spPr>
          <a:xfrm>
            <a:off x="3364218" y="4904059"/>
            <a:ext cx="1458691" cy="625839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DD349F-EB8C-7641-A71B-B72274B53C1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rot="5400000">
            <a:off x="1364282" y="2368364"/>
            <a:ext cx="3629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13AB43-A96A-4A49-989B-F158A3DAFF8E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rot="5400000">
            <a:off x="1388955" y="3409214"/>
            <a:ext cx="31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2EA7F-A647-E448-A714-54942D84C02C}"/>
              </a:ext>
            </a:extLst>
          </p:cNvPr>
          <p:cNvCxnSpPr>
            <a:cxnSpLocks/>
            <a:stCxn id="42" idx="2"/>
            <a:endCxn id="46" idx="1"/>
          </p:cNvCxnSpPr>
          <p:nvPr/>
        </p:nvCxnSpPr>
        <p:spPr>
          <a:xfrm rot="16200000" flipH="1">
            <a:off x="1823758" y="5575198"/>
            <a:ext cx="300228" cy="860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B46D46-AA53-BB42-974B-D5B4805E608C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2255276" y="2901127"/>
            <a:ext cx="1108943" cy="2315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3BCA4ACC-14A6-C34E-974C-48790C9FF211}"/>
              </a:ext>
            </a:extLst>
          </p:cNvPr>
          <p:cNvSpPr/>
          <p:nvPr/>
        </p:nvSpPr>
        <p:spPr>
          <a:xfrm>
            <a:off x="7295474" y="4217513"/>
            <a:ext cx="1895837" cy="786146"/>
          </a:xfrm>
          <a:prstGeom prst="parallelogram">
            <a:avLst>
              <a:gd name="adj" fmla="val 39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pada </a:t>
            </a:r>
            <a:r>
              <a:rPr lang="en-US" sz="1200" dirty="0" err="1"/>
              <a:t>pengirim</a:t>
            </a:r>
            <a:r>
              <a:rPr lang="en-US" sz="1200" dirty="0"/>
              <a:t> dan </a:t>
            </a:r>
            <a:r>
              <a:rPr lang="en-US" sz="1200" dirty="0" err="1"/>
              <a:t>penerima</a:t>
            </a:r>
            <a:endParaRPr lang="en-US" sz="12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2310C98-1C69-964F-BF05-1B43E1CECFF1}"/>
              </a:ext>
            </a:extLst>
          </p:cNvPr>
          <p:cNvCxnSpPr>
            <a:cxnSpLocks/>
            <a:stCxn id="13" idx="0"/>
            <a:endCxn id="63" idx="2"/>
          </p:cNvCxnSpPr>
          <p:nvPr/>
        </p:nvCxnSpPr>
        <p:spPr>
          <a:xfrm rot="16200000" flipV="1">
            <a:off x="3604324" y="4414819"/>
            <a:ext cx="977899" cy="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D157248-931D-8346-9402-74380B91BE53}"/>
              </a:ext>
            </a:extLst>
          </p:cNvPr>
          <p:cNvCxnSpPr>
            <a:cxnSpLocks/>
            <a:stCxn id="56" idx="0"/>
            <a:endCxn id="9" idx="1"/>
          </p:cNvCxnSpPr>
          <p:nvPr/>
        </p:nvCxnSpPr>
        <p:spPr>
          <a:xfrm rot="5400000" flipH="1" flipV="1">
            <a:off x="4698165" y="1218850"/>
            <a:ext cx="396106" cy="1617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FF4A1-6F37-8946-9505-75E151542796}"/>
              </a:ext>
            </a:extLst>
          </p:cNvPr>
          <p:cNvSpPr txBox="1"/>
          <p:nvPr/>
        </p:nvSpPr>
        <p:spPr>
          <a:xfrm>
            <a:off x="3556535" y="457816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22511-3D4F-9C40-9B8C-CE0969FC27B9}"/>
              </a:ext>
            </a:extLst>
          </p:cNvPr>
          <p:cNvSpPr txBox="1"/>
          <p:nvPr/>
        </p:nvSpPr>
        <p:spPr>
          <a:xfrm>
            <a:off x="2795895" y="4773274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8ADAE-7531-C742-AA56-7BE7BD8B62AC}"/>
              </a:ext>
            </a:extLst>
          </p:cNvPr>
          <p:cNvSpPr/>
          <p:nvPr/>
        </p:nvSpPr>
        <p:spPr>
          <a:xfrm>
            <a:off x="775274" y="3566040"/>
            <a:ext cx="1541010" cy="694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Mengakses</a:t>
            </a:r>
            <a:r>
              <a:rPr lang="en-US" sz="1200" dirty="0"/>
              <a:t> menu </a:t>
            </a:r>
            <a:r>
              <a:rPr lang="en-US" sz="1200" dirty="0" err="1"/>
              <a:t>pembelian</a:t>
            </a:r>
            <a:r>
              <a:rPr lang="en-US" sz="1200" dirty="0"/>
              <a:t> &gt; </a:t>
            </a:r>
            <a:r>
              <a:rPr lang="en-US" sz="1200" dirty="0" err="1"/>
              <a:t>pulsa</a:t>
            </a:r>
            <a:r>
              <a:rPr lang="en-US" sz="1200" dirty="0"/>
              <a:t> &gt; </a:t>
            </a:r>
            <a:r>
              <a:rPr lang="en-US" sz="1200" dirty="0" err="1"/>
              <a:t>telkomsel</a:t>
            </a:r>
            <a:endParaRPr lang="en-US" sz="1200" dirty="0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F72C70-DE8E-3544-A207-BF50BF1A7FF9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5400000">
            <a:off x="1248826" y="4555238"/>
            <a:ext cx="591577" cy="2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D0EC88-8918-BD4F-9482-91A6A99B4DF2}"/>
              </a:ext>
            </a:extLst>
          </p:cNvPr>
          <p:cNvSpPr/>
          <p:nvPr/>
        </p:nvSpPr>
        <p:spPr>
          <a:xfrm>
            <a:off x="814102" y="4852192"/>
            <a:ext cx="1458691" cy="1003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telepon</a:t>
            </a:r>
            <a:r>
              <a:rPr lang="en-US" sz="1200" dirty="0"/>
              <a:t>, </a:t>
            </a:r>
            <a:r>
              <a:rPr lang="en-US" sz="1200" dirty="0" err="1"/>
              <a:t>kode</a:t>
            </a:r>
            <a:r>
              <a:rPr lang="en-US" sz="1200" dirty="0"/>
              <a:t> area, dan </a:t>
            </a:r>
            <a:r>
              <a:rPr lang="en-US" sz="1200" dirty="0" err="1"/>
              <a:t>nomor</a:t>
            </a:r>
            <a:r>
              <a:rPr lang="en-US" sz="1200" dirty="0"/>
              <a:t> internet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E7E9508F-D3A0-C449-BDC0-657A3ECC5139}"/>
              </a:ext>
            </a:extLst>
          </p:cNvPr>
          <p:cNvSpPr/>
          <p:nvPr/>
        </p:nvSpPr>
        <p:spPr>
          <a:xfrm>
            <a:off x="3440123" y="2225644"/>
            <a:ext cx="1294707" cy="551303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Sesuai</a:t>
            </a:r>
            <a:endParaRPr lang="en-US" sz="1200" dirty="0"/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8E4E0771-9FB8-5F4B-912B-E7EDD64A6B14}"/>
              </a:ext>
            </a:extLst>
          </p:cNvPr>
          <p:cNvSpPr/>
          <p:nvPr/>
        </p:nvSpPr>
        <p:spPr>
          <a:xfrm>
            <a:off x="7733732" y="2848688"/>
            <a:ext cx="1244345" cy="54079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Setuju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937E1A-DCA7-E045-805C-0F22AF5E490C}"/>
              </a:ext>
            </a:extLst>
          </p:cNvPr>
          <p:cNvSpPr/>
          <p:nvPr/>
        </p:nvSpPr>
        <p:spPr>
          <a:xfrm>
            <a:off x="5612871" y="2850504"/>
            <a:ext cx="1244345" cy="540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Membatalkan</a:t>
            </a:r>
            <a:endParaRPr lang="en-US" sz="1200" dirty="0"/>
          </a:p>
          <a:p>
            <a:pPr algn="ctr"/>
            <a:r>
              <a:rPr lang="en-US" sz="1200" dirty="0" err="1"/>
              <a:t>transaksi</a:t>
            </a:r>
            <a:endParaRPr lang="en-US" sz="1200" dirty="0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BC04395-3843-DA4E-AFC6-3AB1A44344E8}"/>
              </a:ext>
            </a:extLst>
          </p:cNvPr>
          <p:cNvCxnSpPr>
            <a:cxnSpLocks/>
            <a:stCxn id="9" idx="3"/>
            <a:endCxn id="78" idx="0"/>
          </p:cNvCxnSpPr>
          <p:nvPr/>
        </p:nvCxnSpPr>
        <p:spPr>
          <a:xfrm>
            <a:off x="7245969" y="1829538"/>
            <a:ext cx="1109936" cy="1019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7419851-C83D-F74C-A612-5463D5EA8E27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4734830" y="2501296"/>
            <a:ext cx="878041" cy="619606"/>
          </a:xfrm>
          <a:prstGeom prst="bentConnector3">
            <a:avLst>
              <a:gd name="adj1" fmla="val 31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6C941E9-67F5-C046-BE95-D64357B73735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>
          <a:xfrm rot="10800000" flipV="1">
            <a:off x="6857216" y="3119086"/>
            <a:ext cx="876516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102ED6E-FFC3-8E48-B890-24A969CE800C}"/>
              </a:ext>
            </a:extLst>
          </p:cNvPr>
          <p:cNvCxnSpPr>
            <a:cxnSpLocks/>
            <a:stCxn id="78" idx="2"/>
            <a:endCxn id="26" idx="1"/>
          </p:cNvCxnSpPr>
          <p:nvPr/>
        </p:nvCxnSpPr>
        <p:spPr>
          <a:xfrm rot="16200000" flipH="1">
            <a:off x="7962845" y="3782543"/>
            <a:ext cx="828030" cy="41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C1C20DF-A03A-6548-8067-769C4E56A782}"/>
              </a:ext>
            </a:extLst>
          </p:cNvPr>
          <p:cNvCxnSpPr>
            <a:cxnSpLocks/>
            <a:stCxn id="79" idx="2"/>
            <a:endCxn id="8" idx="0"/>
          </p:cNvCxnSpPr>
          <p:nvPr/>
        </p:nvCxnSpPr>
        <p:spPr>
          <a:xfrm rot="5400000">
            <a:off x="5129175" y="4497168"/>
            <a:ext cx="22117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B9FF4E3-875E-E34A-8D78-39C1E72AC6AC}"/>
              </a:ext>
            </a:extLst>
          </p:cNvPr>
          <p:cNvCxnSpPr>
            <a:cxnSpLocks/>
            <a:stCxn id="26" idx="4"/>
            <a:endCxn id="8" idx="6"/>
          </p:cNvCxnSpPr>
          <p:nvPr/>
        </p:nvCxnSpPr>
        <p:spPr>
          <a:xfrm rot="5400000">
            <a:off x="7086150" y="4698264"/>
            <a:ext cx="851848" cy="146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5F289A9-27A4-E747-A1A7-2034003F1B30}"/>
              </a:ext>
            </a:extLst>
          </p:cNvPr>
          <p:cNvSpPr txBox="1"/>
          <p:nvPr/>
        </p:nvSpPr>
        <p:spPr>
          <a:xfrm>
            <a:off x="2436825" y="1645771"/>
            <a:ext cx="129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Payment Inquiry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1EA77-D172-2D49-A7D4-05100F901764}"/>
              </a:ext>
            </a:extLst>
          </p:cNvPr>
          <p:cNvSpPr txBox="1"/>
          <p:nvPr/>
        </p:nvSpPr>
        <p:spPr>
          <a:xfrm>
            <a:off x="4413129" y="158193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Sesuai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187D74-0C99-B945-8579-5A87D5FAA03A}"/>
              </a:ext>
            </a:extLst>
          </p:cNvPr>
          <p:cNvSpPr txBox="1"/>
          <p:nvPr/>
        </p:nvSpPr>
        <p:spPr>
          <a:xfrm>
            <a:off x="4983380" y="2549863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sesuai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FD080-22C6-DD4E-92CF-44C126140BF3}"/>
              </a:ext>
            </a:extLst>
          </p:cNvPr>
          <p:cNvSpPr txBox="1"/>
          <p:nvPr/>
        </p:nvSpPr>
        <p:spPr>
          <a:xfrm>
            <a:off x="8355904" y="371806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11252D-B479-A84C-B3C1-0CCFE76383C7}"/>
              </a:ext>
            </a:extLst>
          </p:cNvPr>
          <p:cNvSpPr txBox="1"/>
          <p:nvPr/>
        </p:nvSpPr>
        <p:spPr>
          <a:xfrm>
            <a:off x="7083104" y="2859868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ED5D4A-AE23-1E40-BDE4-B4D7E270686E}"/>
              </a:ext>
            </a:extLst>
          </p:cNvPr>
          <p:cNvSpPr/>
          <p:nvPr/>
        </p:nvSpPr>
        <p:spPr>
          <a:xfrm>
            <a:off x="2404296" y="5654078"/>
            <a:ext cx="1557764" cy="1003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nomor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dan pin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Autentikasi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9F81AD5-3F14-AB4F-8B47-1B4FB568BED8}"/>
              </a:ext>
            </a:extLst>
          </p:cNvPr>
          <p:cNvCxnSpPr>
            <a:cxnSpLocks/>
            <a:stCxn id="46" idx="3"/>
            <a:endCxn id="13" idx="2"/>
          </p:cNvCxnSpPr>
          <p:nvPr/>
        </p:nvCxnSpPr>
        <p:spPr>
          <a:xfrm flipV="1">
            <a:off x="3962060" y="5529898"/>
            <a:ext cx="131504" cy="625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941D213-6140-5348-BDB7-6C4F295AC23B}"/>
              </a:ext>
            </a:extLst>
          </p:cNvPr>
          <p:cNvSpPr/>
          <p:nvPr/>
        </p:nvSpPr>
        <p:spPr>
          <a:xfrm>
            <a:off x="3314100" y="3452722"/>
            <a:ext cx="1557764" cy="473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200" dirty="0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052945F-1DC7-7743-8A0C-5663EBA74BA6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16200000" flipV="1">
            <a:off x="3752343" y="3112082"/>
            <a:ext cx="675775" cy="5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24" y="1528240"/>
            <a:ext cx="8596668" cy="8801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Menerima</a:t>
            </a:r>
            <a:r>
              <a:rPr lang="en-US" dirty="0"/>
              <a:t> dan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client/</a:t>
            </a:r>
            <a:r>
              <a:rPr lang="en-US" dirty="0" err="1"/>
              <a:t>mesin</a:t>
            </a:r>
            <a:r>
              <a:rPr lang="en-US" dirty="0"/>
              <a:t> ATM.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query pada basis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0DCF6-A08A-6E49-98D2-BB51A129FF98}"/>
              </a:ext>
            </a:extLst>
          </p:cNvPr>
          <p:cNvSpPr/>
          <p:nvPr/>
        </p:nvSpPr>
        <p:spPr>
          <a:xfrm>
            <a:off x="335360" y="3640089"/>
            <a:ext cx="1530234" cy="576064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6BBB5E-80C2-7F4A-B26A-D77157D61D9A}"/>
              </a:ext>
            </a:extLst>
          </p:cNvPr>
          <p:cNvSpPr/>
          <p:nvPr/>
        </p:nvSpPr>
        <p:spPr>
          <a:xfrm>
            <a:off x="2495600" y="3614937"/>
            <a:ext cx="1512168" cy="62636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A5638-127F-354B-958D-83909070E886}"/>
              </a:ext>
            </a:extLst>
          </p:cNvPr>
          <p:cNvSpPr/>
          <p:nvPr/>
        </p:nvSpPr>
        <p:spPr>
          <a:xfrm>
            <a:off x="5231904" y="2852936"/>
            <a:ext cx="11923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7AC85-5A40-2749-B7DC-7A741D10526B}"/>
              </a:ext>
            </a:extLst>
          </p:cNvPr>
          <p:cNvSpPr/>
          <p:nvPr/>
        </p:nvSpPr>
        <p:spPr>
          <a:xfrm>
            <a:off x="5231904" y="3722516"/>
            <a:ext cx="11923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0A9B9-E527-464D-8B63-9FA60AB23139}"/>
              </a:ext>
            </a:extLst>
          </p:cNvPr>
          <p:cNvSpPr/>
          <p:nvPr/>
        </p:nvSpPr>
        <p:spPr>
          <a:xfrm>
            <a:off x="5231904" y="4592096"/>
            <a:ext cx="119234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0096E-F1D7-EB4E-9071-5C0E11D1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920072"/>
            <a:ext cx="1800200" cy="1964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3F9749-9196-9344-9450-38794B2919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65594" y="3928121"/>
            <a:ext cx="630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B38974-4907-2B49-8460-99F16F2EC9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007768" y="3032956"/>
            <a:ext cx="1224136" cy="895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598510-9B5A-1342-B809-6DFBED1374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007768" y="3902536"/>
            <a:ext cx="1224136" cy="25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9D75E-2CA1-F240-9EA8-E00EE07D33C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07768" y="3928121"/>
            <a:ext cx="1224136" cy="843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4BE92-799E-CF44-AD1C-AA6D6B113C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24244" y="3902536"/>
            <a:ext cx="895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3CA03-10D7-CC4F-80BC-20D4A9D0028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424244" y="4592096"/>
            <a:ext cx="967900" cy="180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053529-6113-DC4C-B8E7-605D5F99FB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24244" y="3032956"/>
            <a:ext cx="967900" cy="180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0127"/>
            <a:ext cx="8596668" cy="13208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bank </a:t>
            </a:r>
            <a:r>
              <a:rPr lang="en-US" dirty="0" err="1"/>
              <a:t>dengan</a:t>
            </a:r>
            <a:r>
              <a:rPr lang="en-US" dirty="0"/>
              <a:t> bank </a:t>
            </a:r>
            <a:r>
              <a:rPr lang="en-US" dirty="0" err="1"/>
              <a:t>lainnya</a:t>
            </a:r>
            <a:r>
              <a:rPr lang="en-US" dirty="0"/>
              <a:t> (transfer).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Meneruskan</a:t>
            </a:r>
            <a:r>
              <a:rPr lang="en-US" dirty="0"/>
              <a:t> request.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Memberikan</a:t>
            </a:r>
            <a:r>
              <a:rPr lang="en-US" dirty="0"/>
              <a:t> charge.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FBC94-8AE4-7141-B470-021F27090B1B}"/>
              </a:ext>
            </a:extLst>
          </p:cNvPr>
          <p:cNvSpPr/>
          <p:nvPr/>
        </p:nvSpPr>
        <p:spPr>
          <a:xfrm>
            <a:off x="3359696" y="2936032"/>
            <a:ext cx="1944216" cy="3085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353D75-9A87-B64F-83F2-0B5D89BA5BDC}"/>
              </a:ext>
            </a:extLst>
          </p:cNvPr>
          <p:cNvSpPr/>
          <p:nvPr/>
        </p:nvSpPr>
        <p:spPr>
          <a:xfrm>
            <a:off x="3431704" y="3501440"/>
            <a:ext cx="1800200" cy="115169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AC3547-F77B-A146-8E4E-B09B74C8831C}"/>
              </a:ext>
            </a:extLst>
          </p:cNvPr>
          <p:cNvSpPr/>
          <p:nvPr/>
        </p:nvSpPr>
        <p:spPr>
          <a:xfrm>
            <a:off x="3431704" y="4725144"/>
            <a:ext cx="1800200" cy="115169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10927-8D49-104F-86BD-DEBDDC4B5FCD}"/>
              </a:ext>
            </a:extLst>
          </p:cNvPr>
          <p:cNvSpPr txBox="1"/>
          <p:nvPr/>
        </p:nvSpPr>
        <p:spPr>
          <a:xfrm>
            <a:off x="3717693" y="298722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F51EE-19AD-FE40-A26F-0408D6172BA5}"/>
              </a:ext>
            </a:extLst>
          </p:cNvPr>
          <p:cNvSpPr txBox="1"/>
          <p:nvPr/>
        </p:nvSpPr>
        <p:spPr>
          <a:xfrm>
            <a:off x="3431704" y="3741593"/>
            <a:ext cx="181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Inquiry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033D4-829B-F14D-8FF0-0A0AAE800EC0}"/>
              </a:ext>
            </a:extLst>
          </p:cNvPr>
          <p:cNvSpPr txBox="1"/>
          <p:nvPr/>
        </p:nvSpPr>
        <p:spPr>
          <a:xfrm>
            <a:off x="3516629" y="4979567"/>
            <a:ext cx="16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DD655-D04D-3F49-9D51-2A3AA0DD8941}"/>
              </a:ext>
            </a:extLst>
          </p:cNvPr>
          <p:cNvSpPr/>
          <p:nvPr/>
        </p:nvSpPr>
        <p:spPr>
          <a:xfrm>
            <a:off x="911424" y="4077073"/>
            <a:ext cx="136815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A2E8C-930D-8848-A9C6-E5EA7D8950BA}"/>
              </a:ext>
            </a:extLst>
          </p:cNvPr>
          <p:cNvSpPr/>
          <p:nvPr/>
        </p:nvSpPr>
        <p:spPr>
          <a:xfrm>
            <a:off x="7118877" y="2399196"/>
            <a:ext cx="136815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Server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8DFE4-4940-444E-86E7-9720564214D3}"/>
              </a:ext>
            </a:extLst>
          </p:cNvPr>
          <p:cNvSpPr/>
          <p:nvPr/>
        </p:nvSpPr>
        <p:spPr>
          <a:xfrm>
            <a:off x="7874404" y="4006804"/>
            <a:ext cx="136815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Server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0375FC-C1FC-B045-B513-CF4AB3BCA158}"/>
              </a:ext>
            </a:extLst>
          </p:cNvPr>
          <p:cNvSpPr/>
          <p:nvPr/>
        </p:nvSpPr>
        <p:spPr>
          <a:xfrm>
            <a:off x="7118877" y="5725416"/>
            <a:ext cx="1368152" cy="646331"/>
          </a:xfrm>
          <a:prstGeom prst="rect">
            <a:avLst/>
          </a:prstGeom>
          <a:solidFill>
            <a:srgbClr val="FF9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Server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B31735-C683-A945-8AC9-029A55C701F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79576" y="4064759"/>
            <a:ext cx="1152128" cy="3354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321C6-254E-274B-840B-A47FF006B27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279576" y="4400239"/>
            <a:ext cx="1152128" cy="90075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0B469-AFA3-0843-928B-79A56D297CB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231904" y="5300992"/>
            <a:ext cx="1886973" cy="747590"/>
          </a:xfrm>
          <a:prstGeom prst="straightConnector1">
            <a:avLst/>
          </a:prstGeom>
          <a:ln>
            <a:solidFill>
              <a:srgbClr val="FF9300"/>
            </a:solidFill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15A2BD-90FF-624D-8760-BED6042E05D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231904" y="4329970"/>
            <a:ext cx="2642500" cy="9710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CB726A-E507-E345-A75A-A62DB0BDB62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242071" y="4064759"/>
            <a:ext cx="1876806" cy="1983823"/>
          </a:xfrm>
          <a:prstGeom prst="straightConnector1">
            <a:avLst/>
          </a:prstGeom>
          <a:ln>
            <a:solidFill>
              <a:srgbClr val="FF9300"/>
            </a:solidFill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AA9D48-72B8-2642-8E1C-670B8E867BF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5242071" y="4064759"/>
            <a:ext cx="2632333" cy="2652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D2B763-17E3-7F47-AB3B-A5A77D232FEA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5242071" y="2722362"/>
            <a:ext cx="1876806" cy="13423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C3F1AA-2897-BA45-807D-A8BEDB3475CC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5231904" y="2722362"/>
            <a:ext cx="1886973" cy="25786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E38EA48-EBE1-D545-B86F-27059D455D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666608" y="1193813"/>
            <a:ext cx="2011618" cy="2011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Broker/Queue (RabbitMQ)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8932"/>
            <a:ext cx="8596668" cy="4710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request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D1AB1-1D5F-C749-9675-7F27672B3C4F}"/>
              </a:ext>
            </a:extLst>
          </p:cNvPr>
          <p:cNvSpPr/>
          <p:nvPr/>
        </p:nvSpPr>
        <p:spPr>
          <a:xfrm>
            <a:off x="2565372" y="3130265"/>
            <a:ext cx="4720856" cy="1212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1B2B5B-D7B4-C043-85DE-41E1CEE48A35}"/>
              </a:ext>
            </a:extLst>
          </p:cNvPr>
          <p:cNvSpPr/>
          <p:nvPr/>
        </p:nvSpPr>
        <p:spPr>
          <a:xfrm>
            <a:off x="8000383" y="3417344"/>
            <a:ext cx="1275907" cy="63870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AA55F13-F619-3948-B93A-E167D34506E2}"/>
              </a:ext>
            </a:extLst>
          </p:cNvPr>
          <p:cNvSpPr/>
          <p:nvPr/>
        </p:nvSpPr>
        <p:spPr>
          <a:xfrm>
            <a:off x="575311" y="3417344"/>
            <a:ext cx="1275907" cy="63870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D9430-299B-9242-8949-DC1D0E6CBE3C}"/>
              </a:ext>
            </a:extLst>
          </p:cNvPr>
          <p:cNvSpPr txBox="1"/>
          <p:nvPr/>
        </p:nvSpPr>
        <p:spPr>
          <a:xfrm>
            <a:off x="4040782" y="278092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Broker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1C0A72-582A-8749-9924-D7D854C5EB54}"/>
              </a:ext>
            </a:extLst>
          </p:cNvPr>
          <p:cNvSpPr/>
          <p:nvPr/>
        </p:nvSpPr>
        <p:spPr>
          <a:xfrm>
            <a:off x="2626650" y="3183947"/>
            <a:ext cx="1209313" cy="110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Exchange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D131E8-4289-6243-9A5D-39E5254AE41B}"/>
              </a:ext>
            </a:extLst>
          </p:cNvPr>
          <p:cNvSpPr/>
          <p:nvPr/>
        </p:nvSpPr>
        <p:spPr>
          <a:xfrm>
            <a:off x="6253098" y="3183947"/>
            <a:ext cx="959903" cy="110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AB809A-E114-2045-99B4-F075532F296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851218" y="3736695"/>
            <a:ext cx="775432" cy="25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F57D98-062C-F645-ACD1-45F62427140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213001" y="3736695"/>
            <a:ext cx="787382" cy="25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8A3185-A9DE-9443-A08C-120411F2199D}"/>
              </a:ext>
            </a:extLst>
          </p:cNvPr>
          <p:cNvCxnSpPr>
            <a:endCxn id="13" idx="1"/>
          </p:cNvCxnSpPr>
          <p:nvPr/>
        </p:nvCxnSpPr>
        <p:spPr>
          <a:xfrm>
            <a:off x="3835963" y="3736695"/>
            <a:ext cx="2417135" cy="2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4F09DA-F868-604C-80B2-E3444A00BE20}"/>
              </a:ext>
            </a:extLst>
          </p:cNvPr>
          <p:cNvSpPr txBox="1"/>
          <p:nvPr/>
        </p:nvSpPr>
        <p:spPr>
          <a:xfrm>
            <a:off x="4255209" y="3420528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&lt;routing key&gt;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2728A0-2C39-0F48-8435-2E5AA75C83A3}"/>
              </a:ext>
            </a:extLst>
          </p:cNvPr>
          <p:cNvSpPr txBox="1">
            <a:spLocks/>
          </p:cNvSpPr>
          <p:nvPr/>
        </p:nvSpPr>
        <p:spPr>
          <a:xfrm>
            <a:off x="4755266" y="4748024"/>
            <a:ext cx="4483368" cy="120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Exchange name : </a:t>
            </a:r>
            <a:r>
              <a:rPr lang="en-US" dirty="0" err="1"/>
              <a:t>mainExchange</a:t>
            </a:r>
            <a:endParaRPr lang="en-US" dirty="0"/>
          </a:p>
          <a:p>
            <a:r>
              <a:rPr lang="en-US" dirty="0"/>
              <a:t>Queue name : </a:t>
            </a:r>
            <a:r>
              <a:rPr lang="en-US" dirty="0" err="1"/>
              <a:t>mainQueue</a:t>
            </a:r>
            <a:endParaRPr lang="en-US" dirty="0"/>
          </a:p>
          <a:p>
            <a:r>
              <a:rPr lang="en-US" dirty="0"/>
              <a:t>Routing key : </a:t>
            </a:r>
            <a:r>
              <a:rPr lang="en-US" dirty="0" err="1"/>
              <a:t>main_route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B76620-5861-6B47-8CC4-8FF5A8FC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Q/A</a:t>
            </a:r>
            <a:endParaRPr lang="en-US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4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Pendahuluan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ISO 8583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Mesin</a:t>
            </a:r>
            <a:r>
              <a:rPr lang="en-US" sz="2400" dirty="0">
                <a:solidFill>
                  <a:srgbClr val="FFFFFF"/>
                </a:solidFill>
              </a:rPr>
              <a:t> ATM (Client)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Server Bank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Switching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Message Broker/Queue</a:t>
            </a:r>
          </a:p>
        </p:txBody>
      </p:sp>
    </p:spTree>
    <p:extLst>
      <p:ext uri="{BB962C8B-B14F-4D97-AF65-F5344CB8AC3E}">
        <p14:creationId xmlns:p14="http://schemas.microsoft.com/office/powerpoint/2010/main" val="217052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6620-5861-6B47-8CC4-8FF5A8FC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3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CD71D9-8023-4E72-A25C-9A5E2228D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268" y="4574104"/>
            <a:ext cx="2346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CD182F-B5CB-4A99-B5D3-23ABD69C8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286000"/>
            <a:ext cx="206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E7B6A27-3C8B-3E43-A7BB-10385C27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273" y="3267096"/>
            <a:ext cx="1454647" cy="1304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898AFD-B5B6-9448-A866-F4507861DA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33" y="2463185"/>
            <a:ext cx="1304917" cy="1304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39" cy="1320800"/>
          </a:xfrm>
        </p:spPr>
        <p:txBody>
          <a:bodyPr>
            <a:normAutofit/>
          </a:bodyPr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9" name="Isosceles Triangle 8">
            <a:extLst>
              <a:ext uri="{FF2B5EF4-FFF2-40B4-BE49-F238E27FC236}">
                <a16:creationId xmlns:a16="http://schemas.microsoft.com/office/drawing/2014/main" id="{F4322758-05EC-443C-B0F7-FBBC5E69D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39" cy="3880773"/>
          </a:xfrm>
        </p:spPr>
        <p:txBody>
          <a:bodyPr>
            <a:normAutofit/>
          </a:bodyPr>
          <a:lstStyle/>
          <a:p>
            <a:r>
              <a:rPr lang="en-US"/>
              <a:t>Terdiri dari dua komponen: Client dan Server</a:t>
            </a:r>
          </a:p>
          <a:p>
            <a:r>
              <a:rPr lang="en-US"/>
              <a:t>Komunikasi dilakukan dengan menggunakan ISO 8583</a:t>
            </a:r>
          </a:p>
          <a:p>
            <a:r>
              <a:rPr lang="en-US"/>
              <a:t>Message broker/queue: RabbitMQ</a:t>
            </a:r>
          </a:p>
          <a:p>
            <a:r>
              <a:rPr lang="en-US"/>
              <a:t>Switching: menghubungkan server bank </a:t>
            </a:r>
          </a:p>
          <a:p>
            <a:r>
              <a:rPr lang="en-US"/>
              <a:t>dengan bank lain.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DD2D32-D9D3-514F-BFBB-0998F9212C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4518" t="25961" r="22844" b="21402"/>
          <a:stretch/>
        </p:blipFill>
        <p:spPr>
          <a:xfrm>
            <a:off x="330314" y="1462716"/>
            <a:ext cx="1440036" cy="14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A126DC4-DBBB-214D-9AA1-072933519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161" t="8777" r="16208" b="12658"/>
          <a:stretch/>
        </p:blipFill>
        <p:spPr>
          <a:xfrm>
            <a:off x="8345594" y="3817371"/>
            <a:ext cx="632039" cy="734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6" y="748957"/>
            <a:ext cx="6375907" cy="683941"/>
          </a:xfrm>
        </p:spPr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sz="1800" dirty="0"/>
              <a:t>(cont’d)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BDFDD-125E-2D4C-968E-045CF1A6F359}"/>
              </a:ext>
            </a:extLst>
          </p:cNvPr>
          <p:cNvSpPr txBox="1"/>
          <p:nvPr/>
        </p:nvSpPr>
        <p:spPr>
          <a:xfrm>
            <a:off x="1619777" y="2064634"/>
            <a:ext cx="122828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Mesin</a:t>
            </a:r>
            <a:r>
              <a:rPr lang="en-US" dirty="0"/>
              <a:t> ATM</a:t>
            </a:r>
          </a:p>
          <a:p>
            <a:pPr algn="ctr"/>
            <a:r>
              <a:rPr lang="en-US" sz="1400" dirty="0"/>
              <a:t>(Client)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798DC-BAB5-8740-A1A0-4890EC649B87}"/>
              </a:ext>
            </a:extLst>
          </p:cNvPr>
          <p:cNvSpPr txBox="1"/>
          <p:nvPr/>
        </p:nvSpPr>
        <p:spPr>
          <a:xfrm>
            <a:off x="1632580" y="3182875"/>
            <a:ext cx="122828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Mesin</a:t>
            </a:r>
            <a:r>
              <a:rPr lang="en-US" dirty="0"/>
              <a:t> ATM</a:t>
            </a:r>
          </a:p>
          <a:p>
            <a:pPr algn="ctr"/>
            <a:r>
              <a:rPr lang="en-US" sz="1400" dirty="0"/>
              <a:t>(Client)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59EFE-13BB-9848-A481-7AF330677C1C}"/>
              </a:ext>
            </a:extLst>
          </p:cNvPr>
          <p:cNvSpPr txBox="1"/>
          <p:nvPr/>
        </p:nvSpPr>
        <p:spPr>
          <a:xfrm>
            <a:off x="1645383" y="4301116"/>
            <a:ext cx="122828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Mesin</a:t>
            </a:r>
            <a:r>
              <a:rPr lang="en-US" dirty="0"/>
              <a:t> ATM</a:t>
            </a:r>
          </a:p>
          <a:p>
            <a:pPr algn="ctr"/>
            <a:r>
              <a:rPr lang="en-US" sz="1400" dirty="0"/>
              <a:t>(Client)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6B740-44BC-064B-90EA-008200FDA324}"/>
              </a:ext>
            </a:extLst>
          </p:cNvPr>
          <p:cNvSpPr txBox="1"/>
          <p:nvPr/>
        </p:nvSpPr>
        <p:spPr>
          <a:xfrm>
            <a:off x="4238714" y="3925092"/>
            <a:ext cx="1770036" cy="3693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Message Broker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6B77B-2AED-1D4E-8040-57978009AC40}"/>
              </a:ext>
            </a:extLst>
          </p:cNvPr>
          <p:cNvSpPr txBox="1"/>
          <p:nvPr/>
        </p:nvSpPr>
        <p:spPr>
          <a:xfrm>
            <a:off x="6905454" y="3929551"/>
            <a:ext cx="14061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Server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70663-41A8-5743-A951-74C3FB2DA2B6}"/>
              </a:ext>
            </a:extLst>
          </p:cNvPr>
          <p:cNvSpPr txBox="1"/>
          <p:nvPr/>
        </p:nvSpPr>
        <p:spPr>
          <a:xfrm>
            <a:off x="7047841" y="1549441"/>
            <a:ext cx="113364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Server Bank</a:t>
            </a:r>
          </a:p>
          <a:p>
            <a:pPr algn="ctr"/>
            <a:r>
              <a:rPr lang="en-US" sz="1400" dirty="0"/>
              <a:t>Lain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AC57C-CF0B-5043-82EF-A6152A646671}"/>
              </a:ext>
            </a:extLst>
          </p:cNvPr>
          <p:cNvSpPr txBox="1"/>
          <p:nvPr/>
        </p:nvSpPr>
        <p:spPr>
          <a:xfrm>
            <a:off x="7025539" y="2802392"/>
            <a:ext cx="11721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Switching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9BF266-9CCA-B945-8419-BDA2DDC52D3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848062" y="2357022"/>
            <a:ext cx="1390652" cy="1752736"/>
          </a:xfrm>
          <a:prstGeom prst="bentConnector3">
            <a:avLst>
              <a:gd name="adj1" fmla="val 39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8A94680-4253-9F44-AB21-798A30A7318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60865" y="3475263"/>
            <a:ext cx="1377849" cy="634495"/>
          </a:xfrm>
          <a:prstGeom prst="bentConnector3">
            <a:avLst>
              <a:gd name="adj1" fmla="val 39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BCF0A22-E922-5244-9F61-0A4C8764894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73668" y="4109758"/>
            <a:ext cx="1365046" cy="483746"/>
          </a:xfrm>
          <a:prstGeom prst="bentConnector3">
            <a:avLst>
              <a:gd name="adj1" fmla="val 3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44197C5-7783-FB43-A616-281F6EE69A9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008750" y="4109758"/>
            <a:ext cx="896704" cy="4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4B1BE-EEFF-D146-A36D-87A39DA0BD0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7608531" y="3171724"/>
            <a:ext cx="3066" cy="75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7C904E-585D-F54D-9DF2-8AB588AA225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611597" y="2072661"/>
            <a:ext cx="3066" cy="729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46480B-3551-B84E-B7E7-E7D3BAD7E810}"/>
              </a:ext>
            </a:extLst>
          </p:cNvPr>
          <p:cNvSpPr txBox="1"/>
          <p:nvPr/>
        </p:nvSpPr>
        <p:spPr>
          <a:xfrm>
            <a:off x="3442496" y="381737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 8583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DAB72-37BB-C945-AC76-D8E84DF4A9B9}"/>
              </a:ext>
            </a:extLst>
          </p:cNvPr>
          <p:cNvSpPr txBox="1"/>
          <p:nvPr/>
        </p:nvSpPr>
        <p:spPr>
          <a:xfrm>
            <a:off x="6070617" y="386152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 8583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1A898-F6E2-A547-9467-78E33CD73B26}"/>
              </a:ext>
            </a:extLst>
          </p:cNvPr>
          <p:cNvSpPr txBox="1"/>
          <p:nvPr/>
        </p:nvSpPr>
        <p:spPr>
          <a:xfrm>
            <a:off x="7608531" y="342171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 8583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C94C4-E1FD-B34D-8845-E0441CDA624A}"/>
              </a:ext>
            </a:extLst>
          </p:cNvPr>
          <p:cNvSpPr txBox="1"/>
          <p:nvPr/>
        </p:nvSpPr>
        <p:spPr>
          <a:xfrm>
            <a:off x="7575077" y="230338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 8583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0E4A544-2EE4-F74E-86CE-BB538563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7660" y="1940447"/>
            <a:ext cx="772969" cy="77296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A7ED56-41DA-8F48-AC4B-F73A8DBC55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36" y="3077245"/>
            <a:ext cx="772969" cy="77296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5DE0CC1-CEF0-C649-89D8-7919B677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2417" y="4207018"/>
            <a:ext cx="772969" cy="7729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2935A2-1179-CD49-A4E5-3F50E0BC2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161" t="8777" r="16208" b="12658"/>
          <a:stretch/>
        </p:blipFill>
        <p:spPr>
          <a:xfrm>
            <a:off x="8215274" y="1432898"/>
            <a:ext cx="632039" cy="7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42" y="978052"/>
            <a:ext cx="6084642" cy="795454"/>
          </a:xfrm>
        </p:spPr>
        <p:txBody>
          <a:bodyPr/>
          <a:lstStyle/>
          <a:p>
            <a:r>
              <a:rPr lang="en-US" dirty="0"/>
              <a:t>ISO 8583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725" y="1773506"/>
            <a:ext cx="6854695" cy="703958"/>
          </a:xfrm>
        </p:spPr>
        <p:txBody>
          <a:bodyPr/>
          <a:lstStyle/>
          <a:p>
            <a:pPr marL="0" indent="0">
              <a:buNone/>
            </a:pPr>
            <a:r>
              <a:rPr lang="en-ID" b="1" dirty="0">
                <a:solidFill>
                  <a:schemeClr val="accent1">
                    <a:lumMod val="75000"/>
                  </a:schemeClr>
                </a:solidFill>
              </a:rPr>
              <a:t>ISO 8583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dirty="0"/>
              <a:t>is an international standard for </a:t>
            </a:r>
            <a:r>
              <a:rPr lang="en-ID" i="1" dirty="0"/>
              <a:t>financial transaction card originated</a:t>
            </a:r>
            <a:r>
              <a:rPr lang="en-ID" dirty="0"/>
              <a:t> interchange messaging.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50B769-3E19-F54B-A8DA-C6F15C70DB57}"/>
              </a:ext>
            </a:extLst>
          </p:cNvPr>
          <p:cNvSpPr txBox="1">
            <a:spLocks/>
          </p:cNvSpPr>
          <p:nvPr/>
        </p:nvSpPr>
        <p:spPr>
          <a:xfrm>
            <a:off x="1181991" y="2559132"/>
            <a:ext cx="6854695" cy="173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r>
              <a:rPr lang="en-US" dirty="0"/>
              <a:t>MTI (Message Type Indicator)</a:t>
            </a:r>
          </a:p>
          <a:p>
            <a:r>
              <a:rPr lang="en-US" dirty="0"/>
              <a:t>Bitmap</a:t>
            </a:r>
          </a:p>
          <a:p>
            <a:r>
              <a:rPr lang="en-US" dirty="0"/>
              <a:t>Data Element</a:t>
            </a:r>
          </a:p>
        </p:txBody>
      </p:sp>
    </p:spTree>
    <p:extLst>
      <p:ext uri="{BB962C8B-B14F-4D97-AF65-F5344CB8AC3E}">
        <p14:creationId xmlns:p14="http://schemas.microsoft.com/office/powerpoint/2010/main" val="29954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Message Type Indicator (MTI)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F9AE10-5098-1F42-A60D-F31D6F432955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ISO version</a:t>
            </a:r>
          </a:p>
          <a:p>
            <a:r>
              <a:rPr lang="en-US">
                <a:solidFill>
                  <a:schemeClr val="bg1"/>
                </a:solidFill>
              </a:rPr>
              <a:t>Message Class</a:t>
            </a:r>
          </a:p>
          <a:p>
            <a:r>
              <a:rPr lang="en-US">
                <a:solidFill>
                  <a:schemeClr val="bg1"/>
                </a:solidFill>
              </a:rPr>
              <a:t>Message Function</a:t>
            </a:r>
          </a:p>
          <a:p>
            <a:r>
              <a:rPr lang="en-US">
                <a:solidFill>
                  <a:schemeClr val="bg1"/>
                </a:solidFill>
              </a:rPr>
              <a:t>Message Origin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7FCA5-5890-F545-80A3-AA7AE841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93" y="2019075"/>
            <a:ext cx="7051565" cy="4389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F9AE10-5098-1F42-A60D-F31D6F432955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indicates whether other data elements or data element subfields are present elsewhere in the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94C29-F104-3745-BA6F-A22BABF4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96" y="4030645"/>
            <a:ext cx="10315608" cy="134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9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51F96-0D04-5844-A144-1A26ED87B3D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50982"/>
          <a:stretch/>
        </p:blipFill>
        <p:spPr>
          <a:xfrm>
            <a:off x="1" y="0"/>
            <a:ext cx="5375919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F9AE10-5098-1F42-A60D-F31D6F432955}"/>
              </a:ext>
            </a:extLst>
          </p:cNvPr>
          <p:cNvSpPr txBox="1">
            <a:spLocks/>
          </p:cNvSpPr>
          <p:nvPr/>
        </p:nvSpPr>
        <p:spPr>
          <a:xfrm>
            <a:off x="5465738" y="1604144"/>
            <a:ext cx="4158654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dirty="0"/>
              <a:t>Individual fields carrying the transaction information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726" y="943743"/>
            <a:ext cx="3737268" cy="660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Element</a:t>
            </a:r>
          </a:p>
        </p:txBody>
      </p:sp>
    </p:spTree>
    <p:extLst>
      <p:ext uri="{BB962C8B-B14F-4D97-AF65-F5344CB8AC3E}">
        <p14:creationId xmlns:p14="http://schemas.microsoft.com/office/powerpoint/2010/main" val="12378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EEC-2891-0A42-BC89-F74C20A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Mesin</a:t>
            </a:r>
            <a:r>
              <a:rPr lang="en-US" dirty="0"/>
              <a:t> ATM (Client)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898-C62C-DF4D-9E4A-9162864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server bank.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:</a:t>
            </a:r>
          </a:p>
          <a:p>
            <a:r>
              <a:rPr lang="en-US" dirty="0"/>
              <a:t>Tarik </a:t>
            </a:r>
            <a:r>
              <a:rPr lang="en-US" dirty="0" err="1"/>
              <a:t>tunai</a:t>
            </a:r>
            <a:r>
              <a:rPr lang="en-US" dirty="0"/>
              <a:t> (Cash Withdrawal)</a:t>
            </a:r>
          </a:p>
          <a:p>
            <a:r>
              <a:rPr lang="en-US" dirty="0"/>
              <a:t>Transfer</a:t>
            </a:r>
          </a:p>
          <a:p>
            <a:r>
              <a:rPr lang="en-US" dirty="0" err="1"/>
              <a:t>Pembelian</a:t>
            </a:r>
            <a:r>
              <a:rPr lang="en-US" dirty="0"/>
              <a:t> (Purchasing)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(Balance Inquiry)</a:t>
            </a:r>
          </a:p>
          <a:p>
            <a:r>
              <a:rPr lang="en-US" dirty="0" err="1"/>
              <a:t>Pembayaran</a:t>
            </a:r>
            <a:r>
              <a:rPr lang="en-US" dirty="0"/>
              <a:t> (Payment)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E0EC-3C4A-9B48-A504-3B84201A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9814" y="1726627"/>
            <a:ext cx="3251701" cy="32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cover dir="u"/>
      </p:transition>
    </mc:Choice>
    <mc:Fallback xmlns="">
      <p:transition>
        <p:cover dir="u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650</Words>
  <Application>Microsoft Macintosh PowerPoint</Application>
  <PresentationFormat>Widescreen</PresentationFormat>
  <Paragraphs>216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ATM MACHINE PROJECT (Java Spring Boot)</vt:lpstr>
      <vt:lpstr>Overview</vt:lpstr>
      <vt:lpstr>Pendahuluan</vt:lpstr>
      <vt:lpstr>Pendahuluan (cont’d)</vt:lpstr>
      <vt:lpstr>ISO 8583</vt:lpstr>
      <vt:lpstr>Message Type Indicator (MTI)</vt:lpstr>
      <vt:lpstr>Bitmap</vt:lpstr>
      <vt:lpstr>Data Element</vt:lpstr>
      <vt:lpstr>Mesin ATM (Client)</vt:lpstr>
      <vt:lpstr>Mesin ATM (Client) Tarik Tunai</vt:lpstr>
      <vt:lpstr>Mesin ATM (Client) Transfer (Internal)</vt:lpstr>
      <vt:lpstr>Mesin ATM (Client) Transfer (Eksternal)</vt:lpstr>
      <vt:lpstr>Mesin ATM (Client) Pembelian (Pulsa)</vt:lpstr>
      <vt:lpstr>Mesin ATM (Client) Cek Saldo</vt:lpstr>
      <vt:lpstr>Mesin ATM (Client) Pembayaran (Internet)</vt:lpstr>
      <vt:lpstr>Server Bank</vt:lpstr>
      <vt:lpstr>Switching</vt:lpstr>
      <vt:lpstr>Message Broker/Queue (RabbitMQ)</vt:lpstr>
      <vt:lpstr>Q/A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 PROJECT (Java Spring Boot)</dc:title>
  <dc:creator>Bonggal Baringin Siahaan</dc:creator>
  <cp:lastModifiedBy>Bonggal Baringin Siahaan</cp:lastModifiedBy>
  <cp:revision>14</cp:revision>
  <dcterms:created xsi:type="dcterms:W3CDTF">2019-09-16T18:54:32Z</dcterms:created>
  <dcterms:modified xsi:type="dcterms:W3CDTF">2019-09-17T02:12:02Z</dcterms:modified>
</cp:coreProperties>
</file>