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47" r:id="rId2"/>
    <p:sldId id="348" r:id="rId3"/>
    <p:sldId id="260" r:id="rId4"/>
    <p:sldId id="293" r:id="rId5"/>
    <p:sldId id="265" r:id="rId6"/>
    <p:sldId id="263" r:id="rId7"/>
    <p:sldId id="264" r:id="rId8"/>
    <p:sldId id="294" r:id="rId9"/>
    <p:sldId id="302" r:id="rId10"/>
    <p:sldId id="307" r:id="rId11"/>
    <p:sldId id="308" r:id="rId12"/>
    <p:sldId id="309" r:id="rId13"/>
    <p:sldId id="315" r:id="rId14"/>
    <p:sldId id="266" r:id="rId15"/>
    <p:sldId id="292" r:id="rId16"/>
    <p:sldId id="318" r:id="rId17"/>
    <p:sldId id="337" r:id="rId18"/>
    <p:sldId id="310" r:id="rId19"/>
    <p:sldId id="346" r:id="rId20"/>
    <p:sldId id="261" r:id="rId21"/>
    <p:sldId id="290" r:id="rId22"/>
    <p:sldId id="267" r:id="rId23"/>
    <p:sldId id="268" r:id="rId24"/>
    <p:sldId id="313" r:id="rId25"/>
    <p:sldId id="269" r:id="rId26"/>
    <p:sldId id="291" r:id="rId27"/>
    <p:sldId id="323" r:id="rId28"/>
    <p:sldId id="270" r:id="rId29"/>
    <p:sldId id="324" r:id="rId30"/>
    <p:sldId id="325" r:id="rId31"/>
    <p:sldId id="272" r:id="rId32"/>
    <p:sldId id="320" r:id="rId33"/>
    <p:sldId id="321" r:id="rId34"/>
    <p:sldId id="322" r:id="rId35"/>
    <p:sldId id="335" r:id="rId36"/>
    <p:sldId id="328" r:id="rId37"/>
    <p:sldId id="330" r:id="rId38"/>
    <p:sldId id="331" r:id="rId39"/>
    <p:sldId id="332" r:id="rId40"/>
    <p:sldId id="314" r:id="rId41"/>
    <p:sldId id="334" r:id="rId42"/>
    <p:sldId id="333" r:id="rId43"/>
    <p:sldId id="326" r:id="rId44"/>
    <p:sldId id="276" r:id="rId45"/>
    <p:sldId id="295" r:id="rId46"/>
    <p:sldId id="278" r:id="rId47"/>
    <p:sldId id="336" r:id="rId48"/>
    <p:sldId id="279" r:id="rId49"/>
    <p:sldId id="280" r:id="rId50"/>
    <p:sldId id="258" r:id="rId51"/>
    <p:sldId id="338" r:id="rId52"/>
    <p:sldId id="339" r:id="rId53"/>
    <p:sldId id="340" r:id="rId54"/>
    <p:sldId id="341" r:id="rId55"/>
    <p:sldId id="342" r:id="rId56"/>
    <p:sldId id="277" r:id="rId57"/>
    <p:sldId id="300" r:id="rId58"/>
    <p:sldId id="343" r:id="rId59"/>
    <p:sldId id="284" r:id="rId60"/>
    <p:sldId id="344" r:id="rId61"/>
    <p:sldId id="288" r:id="rId62"/>
    <p:sldId id="345" r:id="rId63"/>
    <p:sldId id="317" r:id="rId64"/>
    <p:sldId id="349" r:id="rId65"/>
    <p:sldId id="350" r:id="rId66"/>
    <p:sldId id="351" r:id="rId67"/>
  </p:sldIdLst>
  <p:sldSz cx="9144000" cy="6858000" type="screen4x3"/>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p:cViewPr varScale="1">
        <p:scale>
          <a:sx n="105" d="100"/>
          <a:sy n="105" d="100"/>
        </p:scale>
        <p:origin x="183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8"/>
    </p:cViewPr>
  </p:sorterViewPr>
  <p:notesViewPr>
    <p:cSldViewPr>
      <p:cViewPr varScale="1">
        <p:scale>
          <a:sx n="83" d="100"/>
          <a:sy n="83" d="100"/>
        </p:scale>
        <p:origin x="-19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8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925AE-FDAF-50E2-BA38-17CDBC03CAFC}"/>
            </a:ext>
          </a:extLst>
        </p:cNvPr>
        <p:cNvGrpSpPr/>
        <p:nvPr/>
      </p:nvGrpSpPr>
      <p:grpSpPr>
        <a:xfrm>
          <a:off x="0" y="0"/>
          <a:ext cx="0" cy="0"/>
          <a:chOff x="0" y="0"/>
          <a:chExt cx="0" cy="0"/>
        </a:xfrm>
      </p:grpSpPr>
    </p:spTree>
    <p:extLst>
      <p:ext uri="{BB962C8B-B14F-4D97-AF65-F5344CB8AC3E}">
        <p14:creationId xmlns:p14="http://schemas.microsoft.com/office/powerpoint/2010/main" val="117549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9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8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751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2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69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75968-D56D-97B9-99FE-3A3D8D0E03E2}"/>
            </a:ext>
          </a:extLst>
        </p:cNvPr>
        <p:cNvGrpSpPr/>
        <p:nvPr/>
      </p:nvGrpSpPr>
      <p:grpSpPr>
        <a:xfrm>
          <a:off x="0" y="0"/>
          <a:ext cx="0" cy="0"/>
          <a:chOff x="0" y="0"/>
          <a:chExt cx="0" cy="0"/>
        </a:xfrm>
      </p:grpSpPr>
    </p:spTree>
    <p:extLst>
      <p:ext uri="{BB962C8B-B14F-4D97-AF65-F5344CB8AC3E}">
        <p14:creationId xmlns:p14="http://schemas.microsoft.com/office/powerpoint/2010/main" val="292862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54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333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30A-E716-CE96-B6F1-AF964DB40C98}"/>
            </a:ext>
          </a:extLst>
        </p:cNvPr>
        <p:cNvGrpSpPr/>
        <p:nvPr/>
      </p:nvGrpSpPr>
      <p:grpSpPr>
        <a:xfrm>
          <a:off x="0" y="0"/>
          <a:ext cx="0" cy="0"/>
          <a:chOff x="0" y="0"/>
          <a:chExt cx="0" cy="0"/>
        </a:xfrm>
      </p:grpSpPr>
    </p:spTree>
    <p:extLst>
      <p:ext uri="{BB962C8B-B14F-4D97-AF65-F5344CB8AC3E}">
        <p14:creationId xmlns:p14="http://schemas.microsoft.com/office/powerpoint/2010/main" val="3666932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4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229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107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42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22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749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876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231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87ECB-5962-9BE1-4C3B-C78B28C8D263}"/>
            </a:ext>
          </a:extLst>
        </p:cNvPr>
        <p:cNvGrpSpPr/>
        <p:nvPr/>
      </p:nvGrpSpPr>
      <p:grpSpPr>
        <a:xfrm>
          <a:off x="0" y="0"/>
          <a:ext cx="0" cy="0"/>
          <a:chOff x="0" y="0"/>
          <a:chExt cx="0" cy="0"/>
        </a:xfrm>
      </p:grpSpPr>
    </p:spTree>
    <p:extLst>
      <p:ext uri="{BB962C8B-B14F-4D97-AF65-F5344CB8AC3E}">
        <p14:creationId xmlns:p14="http://schemas.microsoft.com/office/powerpoint/2010/main" val="1835890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4E16F-95F9-9211-A023-FAE6F956B9CE}"/>
            </a:ext>
          </a:extLst>
        </p:cNvPr>
        <p:cNvGrpSpPr/>
        <p:nvPr/>
      </p:nvGrpSpPr>
      <p:grpSpPr>
        <a:xfrm>
          <a:off x="0" y="0"/>
          <a:ext cx="0" cy="0"/>
          <a:chOff x="0" y="0"/>
          <a:chExt cx="0" cy="0"/>
        </a:xfrm>
      </p:grpSpPr>
    </p:spTree>
    <p:extLst>
      <p:ext uri="{BB962C8B-B14F-4D97-AF65-F5344CB8AC3E}">
        <p14:creationId xmlns:p14="http://schemas.microsoft.com/office/powerpoint/2010/main" val="2417890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DE328-3DC8-FEC0-AE52-2EAEC385A825}"/>
            </a:ext>
          </a:extLst>
        </p:cNvPr>
        <p:cNvGrpSpPr/>
        <p:nvPr/>
      </p:nvGrpSpPr>
      <p:grpSpPr>
        <a:xfrm>
          <a:off x="0" y="0"/>
          <a:ext cx="0" cy="0"/>
          <a:chOff x="0" y="0"/>
          <a:chExt cx="0" cy="0"/>
        </a:xfrm>
      </p:grpSpPr>
    </p:spTree>
    <p:extLst>
      <p:ext uri="{BB962C8B-B14F-4D97-AF65-F5344CB8AC3E}">
        <p14:creationId xmlns:p14="http://schemas.microsoft.com/office/powerpoint/2010/main" val="249282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974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CDDD2-5FFD-8E30-9297-BF465675C86D}"/>
            </a:ext>
          </a:extLst>
        </p:cNvPr>
        <p:cNvGrpSpPr/>
        <p:nvPr/>
      </p:nvGrpSpPr>
      <p:grpSpPr>
        <a:xfrm>
          <a:off x="0" y="0"/>
          <a:ext cx="0" cy="0"/>
          <a:chOff x="0" y="0"/>
          <a:chExt cx="0" cy="0"/>
        </a:xfrm>
      </p:grpSpPr>
    </p:spTree>
    <p:extLst>
      <p:ext uri="{BB962C8B-B14F-4D97-AF65-F5344CB8AC3E}">
        <p14:creationId xmlns:p14="http://schemas.microsoft.com/office/powerpoint/2010/main" val="600999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24E55-8FC3-5D97-53C0-B1701904A3C3}"/>
            </a:ext>
          </a:extLst>
        </p:cNvPr>
        <p:cNvGrpSpPr/>
        <p:nvPr/>
      </p:nvGrpSpPr>
      <p:grpSpPr>
        <a:xfrm>
          <a:off x="0" y="0"/>
          <a:ext cx="0" cy="0"/>
          <a:chOff x="0" y="0"/>
          <a:chExt cx="0" cy="0"/>
        </a:xfrm>
      </p:grpSpPr>
    </p:spTree>
    <p:extLst>
      <p:ext uri="{BB962C8B-B14F-4D97-AF65-F5344CB8AC3E}">
        <p14:creationId xmlns:p14="http://schemas.microsoft.com/office/powerpoint/2010/main" val="1780785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6D0E6-D5F8-66E9-FFCF-EF555565EFB2}"/>
            </a:ext>
          </a:extLst>
        </p:cNvPr>
        <p:cNvGrpSpPr/>
        <p:nvPr/>
      </p:nvGrpSpPr>
      <p:grpSpPr>
        <a:xfrm>
          <a:off x="0" y="0"/>
          <a:ext cx="0" cy="0"/>
          <a:chOff x="0" y="0"/>
          <a:chExt cx="0" cy="0"/>
        </a:xfrm>
      </p:grpSpPr>
    </p:spTree>
    <p:extLst>
      <p:ext uri="{BB962C8B-B14F-4D97-AF65-F5344CB8AC3E}">
        <p14:creationId xmlns:p14="http://schemas.microsoft.com/office/powerpoint/2010/main" val="3276547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C7CFC-8BDA-AA6A-EDFF-60025464AD4E}"/>
            </a:ext>
          </a:extLst>
        </p:cNvPr>
        <p:cNvGrpSpPr/>
        <p:nvPr/>
      </p:nvGrpSpPr>
      <p:grpSpPr>
        <a:xfrm>
          <a:off x="0" y="0"/>
          <a:ext cx="0" cy="0"/>
          <a:chOff x="0" y="0"/>
          <a:chExt cx="0" cy="0"/>
        </a:xfrm>
      </p:grpSpPr>
    </p:spTree>
    <p:extLst>
      <p:ext uri="{BB962C8B-B14F-4D97-AF65-F5344CB8AC3E}">
        <p14:creationId xmlns:p14="http://schemas.microsoft.com/office/powerpoint/2010/main" val="3978999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4C4C1-C099-6F0B-07DD-600E32D74F4A}"/>
            </a:ext>
          </a:extLst>
        </p:cNvPr>
        <p:cNvGrpSpPr/>
        <p:nvPr/>
      </p:nvGrpSpPr>
      <p:grpSpPr>
        <a:xfrm>
          <a:off x="0" y="0"/>
          <a:ext cx="0" cy="0"/>
          <a:chOff x="0" y="0"/>
          <a:chExt cx="0" cy="0"/>
        </a:xfrm>
      </p:grpSpPr>
    </p:spTree>
    <p:extLst>
      <p:ext uri="{BB962C8B-B14F-4D97-AF65-F5344CB8AC3E}">
        <p14:creationId xmlns:p14="http://schemas.microsoft.com/office/powerpoint/2010/main" val="4074934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E3746-A197-F61E-ED29-03B0257FAE3A}"/>
            </a:ext>
          </a:extLst>
        </p:cNvPr>
        <p:cNvGrpSpPr/>
        <p:nvPr/>
      </p:nvGrpSpPr>
      <p:grpSpPr>
        <a:xfrm>
          <a:off x="0" y="0"/>
          <a:ext cx="0" cy="0"/>
          <a:chOff x="0" y="0"/>
          <a:chExt cx="0" cy="0"/>
        </a:xfrm>
      </p:grpSpPr>
    </p:spTree>
    <p:extLst>
      <p:ext uri="{BB962C8B-B14F-4D97-AF65-F5344CB8AC3E}">
        <p14:creationId xmlns:p14="http://schemas.microsoft.com/office/powerpoint/2010/main" val="3900577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2CAF8-D6EF-9DDB-576E-E3518C36A2B6}"/>
            </a:ext>
          </a:extLst>
        </p:cNvPr>
        <p:cNvGrpSpPr/>
        <p:nvPr/>
      </p:nvGrpSpPr>
      <p:grpSpPr>
        <a:xfrm>
          <a:off x="0" y="0"/>
          <a:ext cx="0" cy="0"/>
          <a:chOff x="0" y="0"/>
          <a:chExt cx="0" cy="0"/>
        </a:xfrm>
      </p:grpSpPr>
    </p:spTree>
    <p:extLst>
      <p:ext uri="{BB962C8B-B14F-4D97-AF65-F5344CB8AC3E}">
        <p14:creationId xmlns:p14="http://schemas.microsoft.com/office/powerpoint/2010/main" val="1160898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188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CBAA7-CEA8-4369-0F11-DD6DA19172D6}"/>
            </a:ext>
          </a:extLst>
        </p:cNvPr>
        <p:cNvGrpSpPr/>
        <p:nvPr/>
      </p:nvGrpSpPr>
      <p:grpSpPr>
        <a:xfrm>
          <a:off x="0" y="0"/>
          <a:ext cx="0" cy="0"/>
          <a:chOff x="0" y="0"/>
          <a:chExt cx="0" cy="0"/>
        </a:xfrm>
      </p:grpSpPr>
    </p:spTree>
    <p:extLst>
      <p:ext uri="{BB962C8B-B14F-4D97-AF65-F5344CB8AC3E}">
        <p14:creationId xmlns:p14="http://schemas.microsoft.com/office/powerpoint/2010/main" val="69451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6769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F330A-BCBD-0D02-BE25-8D29AF132E9B}"/>
            </a:ext>
          </a:extLst>
        </p:cNvPr>
        <p:cNvGrpSpPr/>
        <p:nvPr/>
      </p:nvGrpSpPr>
      <p:grpSpPr>
        <a:xfrm>
          <a:off x="0" y="0"/>
          <a:ext cx="0" cy="0"/>
          <a:chOff x="0" y="0"/>
          <a:chExt cx="0" cy="0"/>
        </a:xfrm>
      </p:grpSpPr>
    </p:spTree>
    <p:extLst>
      <p:ext uri="{BB962C8B-B14F-4D97-AF65-F5344CB8AC3E}">
        <p14:creationId xmlns:p14="http://schemas.microsoft.com/office/powerpoint/2010/main" val="76445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298FD-471D-B3FA-CA7D-99A07C4C071E}"/>
            </a:ext>
          </a:extLst>
        </p:cNvPr>
        <p:cNvGrpSpPr/>
        <p:nvPr/>
      </p:nvGrpSpPr>
      <p:grpSpPr>
        <a:xfrm>
          <a:off x="0" y="0"/>
          <a:ext cx="0" cy="0"/>
          <a:chOff x="0" y="0"/>
          <a:chExt cx="0" cy="0"/>
        </a:xfrm>
      </p:grpSpPr>
    </p:spTree>
    <p:extLst>
      <p:ext uri="{BB962C8B-B14F-4D97-AF65-F5344CB8AC3E}">
        <p14:creationId xmlns:p14="http://schemas.microsoft.com/office/powerpoint/2010/main" val="883434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3103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0602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6464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52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4922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542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6767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5E835-5E1E-105E-9EA4-558889ED3C1A}"/>
            </a:ext>
          </a:extLst>
        </p:cNvPr>
        <p:cNvGrpSpPr/>
        <p:nvPr/>
      </p:nvGrpSpPr>
      <p:grpSpPr>
        <a:xfrm>
          <a:off x="0" y="0"/>
          <a:ext cx="0" cy="0"/>
          <a:chOff x="0" y="0"/>
          <a:chExt cx="0" cy="0"/>
        </a:xfrm>
      </p:grpSpPr>
    </p:spTree>
    <p:extLst>
      <p:ext uri="{BB962C8B-B14F-4D97-AF65-F5344CB8AC3E}">
        <p14:creationId xmlns:p14="http://schemas.microsoft.com/office/powerpoint/2010/main" val="389829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2480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ADA23-5F43-D8FB-C5BA-7BA0E6E8131B}"/>
            </a:ext>
          </a:extLst>
        </p:cNvPr>
        <p:cNvGrpSpPr/>
        <p:nvPr/>
      </p:nvGrpSpPr>
      <p:grpSpPr>
        <a:xfrm>
          <a:off x="0" y="0"/>
          <a:ext cx="0" cy="0"/>
          <a:chOff x="0" y="0"/>
          <a:chExt cx="0" cy="0"/>
        </a:xfrm>
      </p:grpSpPr>
    </p:spTree>
    <p:extLst>
      <p:ext uri="{BB962C8B-B14F-4D97-AF65-F5344CB8AC3E}">
        <p14:creationId xmlns:p14="http://schemas.microsoft.com/office/powerpoint/2010/main" val="2285219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8681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9966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307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917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7D2A2-326F-1E5F-B1C5-CB812FE9FE55}"/>
            </a:ext>
          </a:extLst>
        </p:cNvPr>
        <p:cNvGrpSpPr/>
        <p:nvPr/>
      </p:nvGrpSpPr>
      <p:grpSpPr>
        <a:xfrm>
          <a:off x="0" y="0"/>
          <a:ext cx="0" cy="0"/>
          <a:chOff x="0" y="0"/>
          <a:chExt cx="0" cy="0"/>
        </a:xfrm>
      </p:grpSpPr>
    </p:spTree>
    <p:extLst>
      <p:ext uri="{BB962C8B-B14F-4D97-AF65-F5344CB8AC3E}">
        <p14:creationId xmlns:p14="http://schemas.microsoft.com/office/powerpoint/2010/main" val="41244626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122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89B01-7FE8-E7D1-61D2-3C92CBB02C99}"/>
            </a:ext>
          </a:extLst>
        </p:cNvPr>
        <p:cNvGrpSpPr/>
        <p:nvPr/>
      </p:nvGrpSpPr>
      <p:grpSpPr>
        <a:xfrm>
          <a:off x="0" y="0"/>
          <a:ext cx="0" cy="0"/>
          <a:chOff x="0" y="0"/>
          <a:chExt cx="0" cy="0"/>
        </a:xfrm>
      </p:grpSpPr>
    </p:spTree>
    <p:extLst>
      <p:ext uri="{BB962C8B-B14F-4D97-AF65-F5344CB8AC3E}">
        <p14:creationId xmlns:p14="http://schemas.microsoft.com/office/powerpoint/2010/main" val="1019485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6683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F4C45-2917-9084-2156-A9C225718991}"/>
            </a:ext>
          </a:extLst>
        </p:cNvPr>
        <p:cNvGrpSpPr/>
        <p:nvPr/>
      </p:nvGrpSpPr>
      <p:grpSpPr>
        <a:xfrm>
          <a:off x="0" y="0"/>
          <a:ext cx="0" cy="0"/>
          <a:chOff x="0" y="0"/>
          <a:chExt cx="0" cy="0"/>
        </a:xfrm>
      </p:grpSpPr>
    </p:spTree>
    <p:extLst>
      <p:ext uri="{BB962C8B-B14F-4D97-AF65-F5344CB8AC3E}">
        <p14:creationId xmlns:p14="http://schemas.microsoft.com/office/powerpoint/2010/main" val="94798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5344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81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2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02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57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Z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Rectangle 6"/>
          <p:cNvSpPr/>
          <p:nvPr userDrawn="1"/>
        </p:nvSpPr>
        <p:spPr>
          <a:xfrm>
            <a:off x="9331" y="602026"/>
            <a:ext cx="9108000" cy="144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8" name="Rectangle 7"/>
          <p:cNvSpPr/>
          <p:nvPr userDrawn="1"/>
        </p:nvSpPr>
        <p:spPr>
          <a:xfrm>
            <a:off x="9331" y="602026"/>
            <a:ext cx="9108000" cy="144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0" name="Rectangle 9"/>
          <p:cNvSpPr/>
          <p:nvPr userDrawn="1"/>
        </p:nvSpPr>
        <p:spPr>
          <a:xfrm>
            <a:off x="9331" y="602026"/>
            <a:ext cx="9108000" cy="144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9331" y="602026"/>
            <a:ext cx="9108000" cy="144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9331" y="602026"/>
            <a:ext cx="9108000" cy="144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4279900" y="6581775"/>
            <a:ext cx="577850" cy="276225"/>
          </a:xfrm>
          <a:prstGeom prst="rect">
            <a:avLst/>
          </a:prstGeom>
          <a:noFill/>
        </p:spPr>
        <p:txBody>
          <a:bodyPr>
            <a:spAutoFit/>
          </a:bodyPr>
          <a:lstStyle/>
          <a:p>
            <a:pPr algn="ctr">
              <a:defRPr/>
            </a:pPr>
            <a:fld id="{249D6C20-A100-40C2-ACC2-005324736A98}" type="slidenum">
              <a:rPr lang="en-US" sz="1200">
                <a:cs typeface="+mn-cs"/>
              </a:rPr>
              <a:pPr algn="ctr">
                <a:defRPr/>
              </a:pPr>
              <a:t>‹#›</a:t>
            </a:fld>
            <a:endParaRPr lang="en-US" sz="1200" dirty="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4.jpeg"/><Relationship Id="rId7"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BC7E6F-2591-9D3F-3C3A-619DB6FFD43E}"/>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B1F816-CA5F-4231-6733-A83B54F1F500}"/>
              </a:ext>
            </a:extLst>
          </p:cNvPr>
          <p:cNvSpPr>
            <a:spLocks noGrp="1"/>
          </p:cNvSpPr>
          <p:nvPr>
            <p:ph type="ctrTitle"/>
          </p:nvPr>
        </p:nvSpPr>
        <p:spPr>
          <a:xfrm>
            <a:off x="1520019" y="1030406"/>
            <a:ext cx="6110785" cy="3081242"/>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nSpc>
                <a:spcPct val="90000"/>
              </a:lnSpc>
            </a:pPr>
            <a:r>
              <a:rPr lang="en-US" sz="4200" kern="1200" dirty="0">
                <a:solidFill>
                  <a:srgbClr val="FFFFFF"/>
                </a:solidFill>
                <a:latin typeface="+mj-lt"/>
                <a:ea typeface="+mj-ea"/>
                <a:cs typeface="+mj-cs"/>
              </a:rPr>
              <a:t>Improving </a:t>
            </a:r>
            <a:r>
              <a:rPr lang="en-US" sz="4200" kern="1200" dirty="0" err="1">
                <a:solidFill>
                  <a:srgbClr val="FFFFFF"/>
                </a:solidFill>
                <a:latin typeface="+mj-lt"/>
                <a:ea typeface="+mj-ea"/>
                <a:cs typeface="+mj-cs"/>
              </a:rPr>
              <a:t>Prosim</a:t>
            </a:r>
            <a:r>
              <a:rPr lang="en-US" sz="4200" kern="1200" dirty="0">
                <a:solidFill>
                  <a:srgbClr val="FFFFFF"/>
                </a:solidFill>
                <a:latin typeface="+mj-lt"/>
                <a:ea typeface="+mj-ea"/>
                <a:cs typeface="+mj-cs"/>
              </a:rPr>
              <a:t> Insurance's Claims Process</a:t>
            </a:r>
            <a:br>
              <a:rPr lang="en-US" sz="4200" kern="1200" dirty="0">
                <a:solidFill>
                  <a:srgbClr val="FFFFFF"/>
                </a:solidFill>
                <a:latin typeface="+mj-lt"/>
                <a:ea typeface="+mj-ea"/>
                <a:cs typeface="+mj-cs"/>
              </a:rPr>
            </a:br>
            <a:r>
              <a:rPr lang="en-US" sz="4200" kern="1200" dirty="0">
                <a:solidFill>
                  <a:srgbClr val="FFFFFF"/>
                </a:solidFill>
                <a:latin typeface="+mj-lt"/>
                <a:ea typeface="+mj-ea"/>
                <a:cs typeface="+mj-cs"/>
              </a:rPr>
              <a:t>Assignment</a:t>
            </a:r>
          </a:p>
        </p:txBody>
      </p:sp>
      <p:sp>
        <p:nvSpPr>
          <p:cNvPr id="10" name="Subtitle 9">
            <a:extLst>
              <a:ext uri="{FF2B5EF4-FFF2-40B4-BE49-F238E27FC236}">
                <a16:creationId xmlns:a16="http://schemas.microsoft.com/office/drawing/2014/main" id="{F4458060-D4FD-3175-63F6-A5DCE58647B9}"/>
              </a:ext>
            </a:extLst>
          </p:cNvPr>
          <p:cNvSpPr>
            <a:spLocks noGrp="1"/>
          </p:cNvSpPr>
          <p:nvPr>
            <p:ph type="subTitle" idx="1"/>
          </p:nvPr>
        </p:nvSpPr>
        <p:spPr>
          <a:xfrm>
            <a:off x="1403648" y="5736937"/>
            <a:ext cx="6808971" cy="860620"/>
          </a:xfrm>
        </p:spPr>
        <p:txBody>
          <a:bodyPr vert="horz" lIns="91440" tIns="45720" rIns="91440" bIns="45720" rtlCol="0" anchor="ctr">
            <a:normAutofit lnSpcReduction="10000"/>
          </a:bodyPr>
          <a:lstStyle/>
          <a:p>
            <a:pPr>
              <a:lnSpc>
                <a:spcPct val="90000"/>
              </a:lnSpc>
              <a:spcBef>
                <a:spcPts val="1000"/>
              </a:spcBef>
            </a:pPr>
            <a:r>
              <a:rPr lang="en-US" sz="2400" kern="1200" dirty="0">
                <a:solidFill>
                  <a:srgbClr val="FFFFFF"/>
                </a:solidFill>
                <a:latin typeface="+mn-lt"/>
                <a:ea typeface="+mn-ea"/>
                <a:cs typeface="+mn-cs"/>
              </a:rPr>
              <a:t>By: Bonginkosi Emmanuel Ndaba</a:t>
            </a:r>
          </a:p>
          <a:p>
            <a:pPr>
              <a:lnSpc>
                <a:spcPct val="90000"/>
              </a:lnSpc>
              <a:spcBef>
                <a:spcPts val="1000"/>
              </a:spcBef>
            </a:pPr>
            <a:r>
              <a:rPr lang="en-US" sz="2400" kern="1200" dirty="0">
                <a:solidFill>
                  <a:srgbClr val="FFFFFF"/>
                </a:solidFill>
                <a:latin typeface="+mn-lt"/>
                <a:ea typeface="+mn-ea"/>
                <a:cs typeface="+mn-cs"/>
              </a:rPr>
              <a:t>215327438</a:t>
            </a:r>
          </a:p>
        </p:txBody>
      </p:sp>
      <p:sp>
        <p:nvSpPr>
          <p:cNvPr id="4" name="Rectangle 3">
            <a:extLst>
              <a:ext uri="{FF2B5EF4-FFF2-40B4-BE49-F238E27FC236}">
                <a16:creationId xmlns:a16="http://schemas.microsoft.com/office/drawing/2014/main" id="{D247C277-415D-9E8E-B1C1-FC9FB8553E39}"/>
              </a:ext>
            </a:extLst>
          </p:cNvPr>
          <p:cNvSpPr/>
          <p:nvPr/>
        </p:nvSpPr>
        <p:spPr>
          <a:xfrm>
            <a:off x="540118" y="3552347"/>
            <a:ext cx="8640960" cy="241091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panose="020B0604020202020204" pitchFamily="34" charset="0"/>
                <a:cs typeface="Arial" panose="020B0604020202020204" pitchFamily="34" charset="0"/>
              </a:rPr>
              <a:t>Advanced Decision Analysis EBADA5A</a:t>
            </a:r>
          </a:p>
          <a:p>
            <a:pPr algn="ctr"/>
            <a:r>
              <a:rPr lang="en-US" sz="1600" b="1" dirty="0">
                <a:solidFill>
                  <a:schemeClr val="bg1"/>
                </a:solidFill>
                <a:latin typeface="Arial" panose="020B0604020202020204" pitchFamily="34" charset="0"/>
                <a:cs typeface="Arial" panose="020B0604020202020204" pitchFamily="34" charset="0"/>
              </a:rPr>
              <a:t>Post Graduate Diploma Industrial Engineering</a:t>
            </a:r>
          </a:p>
          <a:p>
            <a:pPr algn="ctr"/>
            <a:r>
              <a:rPr lang="en-US" sz="1600" b="1" dirty="0">
                <a:solidFill>
                  <a:schemeClr val="bg1"/>
                </a:solidFill>
                <a:latin typeface="Arial" panose="020B0604020202020204" pitchFamily="34" charset="0"/>
                <a:cs typeface="Arial" panose="020B0604020202020204" pitchFamily="34" charset="0"/>
              </a:rPr>
              <a:t>In the Faculty of Industrial Engineering and Operations Management</a:t>
            </a:r>
          </a:p>
        </p:txBody>
      </p:sp>
    </p:spTree>
    <p:extLst>
      <p:ext uri="{BB962C8B-B14F-4D97-AF65-F5344CB8AC3E}">
        <p14:creationId xmlns:p14="http://schemas.microsoft.com/office/powerpoint/2010/main" val="331844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PROJECT CHARTER</a:t>
            </a:r>
          </a:p>
        </p:txBody>
      </p:sp>
      <p:sp>
        <p:nvSpPr>
          <p:cNvPr id="4" name="Rectangle 3">
            <a:extLst>
              <a:ext uri="{FF2B5EF4-FFF2-40B4-BE49-F238E27FC236}">
                <a16:creationId xmlns:a16="http://schemas.microsoft.com/office/drawing/2014/main" id="{CE8AD718-DBD2-4D44-BD56-4EBE69F7B21F}"/>
              </a:ext>
            </a:extLst>
          </p:cNvPr>
          <p:cNvSpPr/>
          <p:nvPr/>
        </p:nvSpPr>
        <p:spPr>
          <a:xfrm>
            <a:off x="9263424" y="832310"/>
            <a:ext cx="1368152" cy="296829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200" dirty="0">
                <a:solidFill>
                  <a:schemeClr val="tx1"/>
                </a:solidFill>
                <a:latin typeface="Arial" panose="020B0604020202020204" pitchFamily="34" charset="0"/>
                <a:cs typeface="Arial" panose="020B0604020202020204" pitchFamily="34" charset="0"/>
              </a:rPr>
              <a:t>Add the most important aspects from your Project Charter. Can do this over more than one page for clear readability.</a:t>
            </a:r>
          </a:p>
          <a:p>
            <a:endParaRPr lang="en-ZA" sz="1200" dirty="0">
              <a:solidFill>
                <a:schemeClr val="tx1"/>
              </a:solidFill>
              <a:latin typeface="Arial" panose="020B0604020202020204" pitchFamily="34" charset="0"/>
              <a:cs typeface="Arial" panose="020B0604020202020204" pitchFamily="34" charset="0"/>
            </a:endParaRPr>
          </a:p>
          <a:p>
            <a:r>
              <a:rPr lang="en-ZA" sz="1200" dirty="0">
                <a:solidFill>
                  <a:schemeClr val="tx1"/>
                </a:solidFill>
                <a:latin typeface="Arial" panose="020B0604020202020204" pitchFamily="34" charset="0"/>
                <a:cs typeface="Arial" panose="020B0604020202020204" pitchFamily="34" charset="0"/>
              </a:rPr>
              <a:t>May complete this tool in your Excel Toolkit and copy &amp; paste on this slide.</a:t>
            </a:r>
          </a:p>
        </p:txBody>
      </p:sp>
      <p:grpSp>
        <p:nvGrpSpPr>
          <p:cNvPr id="14" name="Group 13">
            <a:extLst>
              <a:ext uri="{FF2B5EF4-FFF2-40B4-BE49-F238E27FC236}">
                <a16:creationId xmlns:a16="http://schemas.microsoft.com/office/drawing/2014/main" id="{B75F4D77-C6EC-495B-8A6E-B8FA200B787B}"/>
              </a:ext>
            </a:extLst>
          </p:cNvPr>
          <p:cNvGrpSpPr/>
          <p:nvPr/>
        </p:nvGrpSpPr>
        <p:grpSpPr>
          <a:xfrm>
            <a:off x="683568" y="1152040"/>
            <a:ext cx="7380820" cy="2588520"/>
            <a:chOff x="683568" y="1152040"/>
            <a:chExt cx="7380820" cy="2588520"/>
          </a:xfrm>
        </p:grpSpPr>
        <p:sp>
          <p:nvSpPr>
            <p:cNvPr id="15" name="Rectangle 14">
              <a:extLst>
                <a:ext uri="{FF2B5EF4-FFF2-40B4-BE49-F238E27FC236}">
                  <a16:creationId xmlns:a16="http://schemas.microsoft.com/office/drawing/2014/main" id="{92F16AB5-0729-4A14-B46B-2A90741A8BB1}"/>
                </a:ext>
              </a:extLst>
            </p:cNvPr>
            <p:cNvSpPr/>
            <p:nvPr/>
          </p:nvSpPr>
          <p:spPr>
            <a:xfrm>
              <a:off x="1223628" y="1508312"/>
              <a:ext cx="6840760"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Z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Reduce average claims lead time to 6 days, improve claims accuracy to 80%, and provide real-time updates to customers throughout the claims process while maintaining the financial feasibility of processing claims. This will lead to improved customer satisfaction and streamlined internal operations.</a:t>
              </a:r>
              <a:endParaRPr lang="en-ZA" sz="1500" dirty="0">
                <a:solidFill>
                  <a:schemeClr val="tx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8BBD0028-3DEA-44B1-86C9-BBF4F113CC45}"/>
                </a:ext>
              </a:extLst>
            </p:cNvPr>
            <p:cNvSpPr txBox="1"/>
            <p:nvPr/>
          </p:nvSpPr>
          <p:spPr>
            <a:xfrm>
              <a:off x="683568" y="1152040"/>
              <a:ext cx="2592288" cy="369332"/>
            </a:xfrm>
            <a:prstGeom prst="rect">
              <a:avLst/>
            </a:prstGeom>
            <a:noFill/>
          </p:spPr>
          <p:txBody>
            <a:bodyPr wrap="square" rtlCol="0">
              <a:spAutoFit/>
            </a:bodyPr>
            <a:lstStyle/>
            <a:p>
              <a:r>
                <a:rPr lang="en-ZA" b="1" i="1" dirty="0">
                  <a:latin typeface="Arial" pitchFamily="34" charset="0"/>
                  <a:cs typeface="Arial" pitchFamily="34" charset="0"/>
                </a:rPr>
                <a:t>Goal Statement </a:t>
              </a:r>
            </a:p>
          </p:txBody>
        </p:sp>
      </p:grpSp>
      <p:grpSp>
        <p:nvGrpSpPr>
          <p:cNvPr id="17" name="Group 16">
            <a:extLst>
              <a:ext uri="{FF2B5EF4-FFF2-40B4-BE49-F238E27FC236}">
                <a16:creationId xmlns:a16="http://schemas.microsoft.com/office/drawing/2014/main" id="{6F647C32-FF7D-46CD-AC3C-6F889AA30AAE}"/>
              </a:ext>
            </a:extLst>
          </p:cNvPr>
          <p:cNvGrpSpPr/>
          <p:nvPr/>
        </p:nvGrpSpPr>
        <p:grpSpPr>
          <a:xfrm>
            <a:off x="683568" y="3717032"/>
            <a:ext cx="7380820" cy="2520280"/>
            <a:chOff x="683568" y="3861048"/>
            <a:chExt cx="7380820" cy="2592288"/>
          </a:xfrm>
        </p:grpSpPr>
        <p:sp>
          <p:nvSpPr>
            <p:cNvPr id="18" name="Rectangle 17">
              <a:extLst>
                <a:ext uri="{FF2B5EF4-FFF2-40B4-BE49-F238E27FC236}">
                  <a16:creationId xmlns:a16="http://schemas.microsoft.com/office/drawing/2014/main" id="{117C4F93-EE46-497B-B58E-B643B956A20D}"/>
                </a:ext>
              </a:extLst>
            </p:cNvPr>
            <p:cNvSpPr/>
            <p:nvPr/>
          </p:nvSpPr>
          <p:spPr>
            <a:xfrm>
              <a:off x="1223628" y="4221088"/>
              <a:ext cx="6840760"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project will cover the entire claim processing workflow, including data collection, communication with customers, and final payout. The project will exclude legal processes and policy underwriting activities.</a:t>
              </a:r>
              <a:endParaRPr lang="en-ZA" sz="1500" dirty="0">
                <a:solidFill>
                  <a:schemeClr val="tx1"/>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23561B52-1DB7-4E51-AFCD-45FC82ABA104}"/>
                </a:ext>
              </a:extLst>
            </p:cNvPr>
            <p:cNvSpPr txBox="1"/>
            <p:nvPr/>
          </p:nvSpPr>
          <p:spPr>
            <a:xfrm>
              <a:off x="683568" y="3861048"/>
              <a:ext cx="2592288" cy="379884"/>
            </a:xfrm>
            <a:prstGeom prst="rect">
              <a:avLst/>
            </a:prstGeom>
            <a:noFill/>
          </p:spPr>
          <p:txBody>
            <a:bodyPr wrap="square" rtlCol="0">
              <a:spAutoFit/>
            </a:bodyPr>
            <a:lstStyle/>
            <a:p>
              <a:r>
                <a:rPr lang="en-ZA" b="1" i="1" dirty="0">
                  <a:latin typeface="Arial" pitchFamily="34" charset="0"/>
                  <a:cs typeface="Arial" pitchFamily="34" charset="0"/>
                </a:rPr>
                <a:t>Project Scope </a:t>
              </a:r>
            </a:p>
          </p:txBody>
        </p:sp>
      </p:grpSp>
    </p:spTree>
    <p:extLst>
      <p:ext uri="{BB962C8B-B14F-4D97-AF65-F5344CB8AC3E}">
        <p14:creationId xmlns:p14="http://schemas.microsoft.com/office/powerpoint/2010/main" val="427038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PROJECT CHARTER</a:t>
            </a:r>
          </a:p>
        </p:txBody>
      </p:sp>
      <p:graphicFrame>
        <p:nvGraphicFramePr>
          <p:cNvPr id="14" name="Table 13">
            <a:extLst>
              <a:ext uri="{FF2B5EF4-FFF2-40B4-BE49-F238E27FC236}">
                <a16:creationId xmlns:a16="http://schemas.microsoft.com/office/drawing/2014/main" id="{4E92E3B2-2E4D-4E04-A2EA-3E4006F95A48}"/>
              </a:ext>
            </a:extLst>
          </p:cNvPr>
          <p:cNvGraphicFramePr>
            <a:graphicFrameLocks noGrp="1"/>
          </p:cNvGraphicFramePr>
          <p:nvPr>
            <p:extLst>
              <p:ext uri="{D42A27DB-BD31-4B8C-83A1-F6EECF244321}">
                <p14:modId xmlns:p14="http://schemas.microsoft.com/office/powerpoint/2010/main" val="1912636959"/>
              </p:ext>
            </p:extLst>
          </p:nvPr>
        </p:nvGraphicFramePr>
        <p:xfrm>
          <a:off x="431540" y="1296876"/>
          <a:ext cx="8280920" cy="187452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2664296">
                  <a:extLst>
                    <a:ext uri="{9D8B030D-6E8A-4147-A177-3AD203B41FA5}">
                      <a16:colId xmlns:a16="http://schemas.microsoft.com/office/drawing/2014/main" val="20003"/>
                    </a:ext>
                  </a:extLst>
                </a:gridCol>
              </a:tblGrid>
              <a:tr h="370840">
                <a:tc>
                  <a:txBody>
                    <a:bodyPr/>
                    <a:lstStyle/>
                    <a:p>
                      <a:r>
                        <a:rPr lang="en-ZA" sz="1500" dirty="0">
                          <a:solidFill>
                            <a:schemeClr val="tx1"/>
                          </a:solidFill>
                          <a:latin typeface="Arial" pitchFamily="34" charset="0"/>
                          <a:cs typeface="Arial" pitchFamily="34" charset="0"/>
                        </a:rPr>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solidFill>
                            <a:schemeClr val="tx1"/>
                          </a:solidFill>
                          <a:latin typeface="Arial" pitchFamily="34" charset="0"/>
                          <a:cs typeface="Arial" pitchFamily="34" charset="0"/>
                        </a:rPr>
                        <a:t>Baseline Amount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solidFill>
                            <a:schemeClr val="tx1"/>
                          </a:solidFill>
                          <a:latin typeface="Arial" pitchFamily="34" charset="0"/>
                          <a:cs typeface="Arial" pitchFamily="34" charset="0"/>
                        </a:rPr>
                        <a:t>Actual Amount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solidFill>
                            <a:schemeClr val="tx1"/>
                          </a:solidFill>
                          <a:latin typeface="Arial" pitchFamily="34" charset="0"/>
                          <a:cs typeface="Arial" pitchFamily="34" charset="0"/>
                        </a:rPr>
                        <a:t>Comments / Reasons</a:t>
                      </a:r>
                      <a:r>
                        <a:rPr lang="en-ZA" sz="1500" baseline="0" dirty="0">
                          <a:solidFill>
                            <a:schemeClr val="tx1"/>
                          </a:solidFill>
                          <a:latin typeface="Arial" pitchFamily="34" charset="0"/>
                          <a:cs typeface="Arial" pitchFamily="34" charset="0"/>
                        </a:rPr>
                        <a:t> </a:t>
                      </a:r>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ZA" sz="1500" dirty="0"/>
                        <a:t>Cost Reduction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a:t>$500,000 annually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a:t>$300,000 annually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a:t>Reduction in waste costs related to claim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ZA" sz="1500" dirty="0"/>
                        <a:t>Increased Revenue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t>$800,000 annually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a:t>$1,000,000 annually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Improved processing speed leads to more processed claims 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5" name="Table 14">
            <a:extLst>
              <a:ext uri="{FF2B5EF4-FFF2-40B4-BE49-F238E27FC236}">
                <a16:creationId xmlns:a16="http://schemas.microsoft.com/office/drawing/2014/main" id="{4794AE7C-D892-4361-8039-415620AF396C}"/>
              </a:ext>
            </a:extLst>
          </p:cNvPr>
          <p:cNvGraphicFramePr>
            <a:graphicFrameLocks noGrp="1"/>
          </p:cNvGraphicFramePr>
          <p:nvPr>
            <p:extLst>
              <p:ext uri="{D42A27DB-BD31-4B8C-83A1-F6EECF244321}">
                <p14:modId xmlns:p14="http://schemas.microsoft.com/office/powerpoint/2010/main" val="3287200279"/>
              </p:ext>
            </p:extLst>
          </p:nvPr>
        </p:nvGraphicFramePr>
        <p:xfrm>
          <a:off x="431540" y="4124378"/>
          <a:ext cx="8280920" cy="1945197"/>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2664296">
                  <a:extLst>
                    <a:ext uri="{9D8B030D-6E8A-4147-A177-3AD203B41FA5}">
                      <a16:colId xmlns:a16="http://schemas.microsoft.com/office/drawing/2014/main" val="20003"/>
                    </a:ext>
                  </a:extLst>
                </a:gridCol>
              </a:tblGrid>
              <a:tr h="370840">
                <a:tc>
                  <a:txBody>
                    <a:bodyPr/>
                    <a:lstStyle/>
                    <a:p>
                      <a:r>
                        <a:rPr lang="en-ZA" sz="1500" dirty="0">
                          <a:solidFill>
                            <a:schemeClr val="tx1"/>
                          </a:solidFill>
                          <a:latin typeface="Arial" pitchFamily="34" charset="0"/>
                          <a:cs typeface="Arial" pitchFamily="34" charset="0"/>
                        </a:rPr>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solidFill>
                            <a:schemeClr val="tx1"/>
                          </a:solidFill>
                          <a:latin typeface="Arial" pitchFamily="34" charset="0"/>
                          <a:cs typeface="Arial" pitchFamily="34" charset="0"/>
                        </a:rPr>
                        <a:t>Baseline Amount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solidFill>
                            <a:schemeClr val="tx1"/>
                          </a:solidFill>
                          <a:latin typeface="Arial" pitchFamily="34" charset="0"/>
                          <a:cs typeface="Arial" pitchFamily="34" charset="0"/>
                        </a:rPr>
                        <a:t>Actual Amount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dirty="0">
                          <a:solidFill>
                            <a:schemeClr val="tx1"/>
                          </a:solidFill>
                          <a:latin typeface="Arial" pitchFamily="34" charset="0"/>
                          <a:cs typeface="Arial" pitchFamily="34" charset="0"/>
                        </a:rPr>
                        <a:t>Comments / Reasons</a:t>
                      </a:r>
                      <a:r>
                        <a:rPr lang="en-ZA" sz="1500" baseline="0" dirty="0">
                          <a:solidFill>
                            <a:schemeClr val="tx1"/>
                          </a:solidFill>
                          <a:latin typeface="Arial" pitchFamily="34" charset="0"/>
                          <a:cs typeface="Arial" pitchFamily="34" charset="0"/>
                        </a:rPr>
                        <a:t> </a:t>
                      </a:r>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Customer Satisfaction</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Current rating</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dirty="0">
                          <a:effectLst/>
                          <a:latin typeface="Calibri" panose="020F0502020204030204" pitchFamily="34" charset="0"/>
                          <a:ea typeface="Calibri" panose="020F0502020204030204" pitchFamily="34" charset="0"/>
                          <a:cs typeface="Times New Roman" panose="02020603050405020304" pitchFamily="18" charset="0"/>
                        </a:rPr>
                        <a:t>+15%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Improved communication and faster service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Cost Avoidance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dirty="0">
                          <a:effectLst/>
                          <a:latin typeface="Calibri" panose="020F0502020204030204" pitchFamily="34" charset="0"/>
                          <a:ea typeface="Calibri" panose="020F0502020204030204" pitchFamily="34" charset="0"/>
                          <a:cs typeface="Times New Roman" panose="02020603050405020304" pitchFamily="18" charset="0"/>
                        </a:rPr>
                        <a:t>N/A</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Avoided costs</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Preventing costs related to manual errors and rework</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Employee Retention</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Moderate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a:effectLst/>
                          <a:latin typeface="Calibri" panose="020F0502020204030204" pitchFamily="34" charset="0"/>
                          <a:ea typeface="Calibri" panose="020F0502020204030204" pitchFamily="34" charset="0"/>
                          <a:cs typeface="Times New Roman" panose="02020603050405020304" pitchFamily="18" charset="0"/>
                        </a:rPr>
                        <a:t>Improved</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ZA" sz="1400" kern="100" dirty="0">
                          <a:effectLst/>
                          <a:latin typeface="Calibri" panose="020F0502020204030204" pitchFamily="34" charset="0"/>
                          <a:ea typeface="Calibri" panose="020F0502020204030204" pitchFamily="34" charset="0"/>
                          <a:cs typeface="Times New Roman" panose="02020603050405020304" pitchFamily="18" charset="0"/>
                        </a:rPr>
                        <a:t>Simplified processes reduce stress and improve retention</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6" name="TextBox 15">
            <a:extLst>
              <a:ext uri="{FF2B5EF4-FFF2-40B4-BE49-F238E27FC236}">
                <a16:creationId xmlns:a16="http://schemas.microsoft.com/office/drawing/2014/main" id="{5C8A79B2-D663-4936-BD3E-C44B9279A5C0}"/>
              </a:ext>
            </a:extLst>
          </p:cNvPr>
          <p:cNvSpPr txBox="1"/>
          <p:nvPr/>
        </p:nvSpPr>
        <p:spPr>
          <a:xfrm>
            <a:off x="251520" y="881192"/>
            <a:ext cx="3744416" cy="369332"/>
          </a:xfrm>
          <a:prstGeom prst="rect">
            <a:avLst/>
          </a:prstGeom>
          <a:noFill/>
        </p:spPr>
        <p:txBody>
          <a:bodyPr wrap="square" rtlCol="0">
            <a:spAutoFit/>
          </a:bodyPr>
          <a:lstStyle/>
          <a:p>
            <a:r>
              <a:rPr lang="en-ZA" b="1" i="1" dirty="0">
                <a:latin typeface="Arial" pitchFamily="34" charset="0"/>
                <a:cs typeface="Arial" pitchFamily="34" charset="0"/>
              </a:rPr>
              <a:t>Expected Benefits Hard Benefits </a:t>
            </a:r>
          </a:p>
        </p:txBody>
      </p:sp>
      <p:sp>
        <p:nvSpPr>
          <p:cNvPr id="17" name="TextBox 16">
            <a:extLst>
              <a:ext uri="{FF2B5EF4-FFF2-40B4-BE49-F238E27FC236}">
                <a16:creationId xmlns:a16="http://schemas.microsoft.com/office/drawing/2014/main" id="{B1C2D82E-56D8-4356-BFD3-3E6B195A22EF}"/>
              </a:ext>
            </a:extLst>
          </p:cNvPr>
          <p:cNvSpPr txBox="1"/>
          <p:nvPr/>
        </p:nvSpPr>
        <p:spPr>
          <a:xfrm>
            <a:off x="251520" y="3751848"/>
            <a:ext cx="2592288" cy="369332"/>
          </a:xfrm>
          <a:prstGeom prst="rect">
            <a:avLst/>
          </a:prstGeom>
          <a:noFill/>
        </p:spPr>
        <p:txBody>
          <a:bodyPr wrap="square" rtlCol="0">
            <a:spAutoFit/>
          </a:bodyPr>
          <a:lstStyle/>
          <a:p>
            <a:r>
              <a:rPr lang="en-ZA" b="1" i="1" dirty="0">
                <a:latin typeface="Arial" pitchFamily="34" charset="0"/>
                <a:cs typeface="Arial" pitchFamily="34" charset="0"/>
              </a:rPr>
              <a:t>Soft Benefits </a:t>
            </a:r>
          </a:p>
        </p:txBody>
      </p:sp>
      <p:sp>
        <p:nvSpPr>
          <p:cNvPr id="4" name="TextBox 3">
            <a:extLst>
              <a:ext uri="{FF2B5EF4-FFF2-40B4-BE49-F238E27FC236}">
                <a16:creationId xmlns:a16="http://schemas.microsoft.com/office/drawing/2014/main" id="{D2E416B3-63A0-07E2-E10C-1C440DB9A07D}"/>
              </a:ext>
            </a:extLst>
          </p:cNvPr>
          <p:cNvSpPr txBox="1"/>
          <p:nvPr/>
        </p:nvSpPr>
        <p:spPr>
          <a:xfrm>
            <a:off x="251520" y="3168708"/>
            <a:ext cx="9253028" cy="646331"/>
          </a:xfrm>
          <a:prstGeom prst="rect">
            <a:avLst/>
          </a:prstGeom>
          <a:noFill/>
        </p:spPr>
        <p:txBody>
          <a:bodyPr wrap="square">
            <a:spAutoFit/>
          </a:bodyPr>
          <a:lstStyle/>
          <a:p>
            <a:r>
              <a:rPr lang="en-US" i="1" dirty="0"/>
              <a:t>The cost reduction specifically addresses unnecessary administrative costs and rework in the claims process, while increased revenue is tied to improved efficiency in processing claims.</a:t>
            </a:r>
            <a:endParaRPr lang="en-US" dirty="0"/>
          </a:p>
        </p:txBody>
      </p:sp>
    </p:spTree>
    <p:extLst>
      <p:ext uri="{BB962C8B-B14F-4D97-AF65-F5344CB8AC3E}">
        <p14:creationId xmlns:p14="http://schemas.microsoft.com/office/powerpoint/2010/main" val="399318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PROJECT CHARTER</a:t>
            </a:r>
          </a:p>
        </p:txBody>
      </p:sp>
      <p:sp>
        <p:nvSpPr>
          <p:cNvPr id="4" name="Rectangle 3">
            <a:extLst>
              <a:ext uri="{FF2B5EF4-FFF2-40B4-BE49-F238E27FC236}">
                <a16:creationId xmlns:a16="http://schemas.microsoft.com/office/drawing/2014/main" id="{CE8AD718-DBD2-4D44-BD56-4EBE69F7B21F}"/>
              </a:ext>
            </a:extLst>
          </p:cNvPr>
          <p:cNvSpPr/>
          <p:nvPr/>
        </p:nvSpPr>
        <p:spPr>
          <a:xfrm>
            <a:off x="9263424" y="832310"/>
            <a:ext cx="1368152" cy="296829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200" dirty="0">
                <a:solidFill>
                  <a:schemeClr val="tx1"/>
                </a:solidFill>
                <a:latin typeface="Arial" panose="020B0604020202020204" pitchFamily="34" charset="0"/>
                <a:cs typeface="Arial" panose="020B0604020202020204" pitchFamily="34" charset="0"/>
              </a:rPr>
              <a:t>Add the most important aspects from your Project Charter. Can do this over more than one page for clear readability.</a:t>
            </a:r>
          </a:p>
          <a:p>
            <a:endParaRPr lang="en-ZA" sz="1200" dirty="0">
              <a:solidFill>
                <a:schemeClr val="tx1"/>
              </a:solidFill>
              <a:latin typeface="Arial" panose="020B0604020202020204" pitchFamily="34" charset="0"/>
              <a:cs typeface="Arial" panose="020B0604020202020204" pitchFamily="34" charset="0"/>
            </a:endParaRPr>
          </a:p>
          <a:p>
            <a:r>
              <a:rPr lang="en-ZA" sz="1200" dirty="0">
                <a:solidFill>
                  <a:schemeClr val="tx1"/>
                </a:solidFill>
                <a:latin typeface="Arial" panose="020B0604020202020204" pitchFamily="34" charset="0"/>
                <a:cs typeface="Arial" panose="020B0604020202020204" pitchFamily="34" charset="0"/>
              </a:rPr>
              <a:t>May complete this tool in your Excel Toolkit and copy &amp; paste on this slide.</a:t>
            </a:r>
          </a:p>
        </p:txBody>
      </p:sp>
      <p:sp>
        <p:nvSpPr>
          <p:cNvPr id="14" name="TextBox 13">
            <a:extLst>
              <a:ext uri="{FF2B5EF4-FFF2-40B4-BE49-F238E27FC236}">
                <a16:creationId xmlns:a16="http://schemas.microsoft.com/office/drawing/2014/main" id="{32A8A06E-0165-491D-B756-16355053F883}"/>
              </a:ext>
            </a:extLst>
          </p:cNvPr>
          <p:cNvSpPr txBox="1"/>
          <p:nvPr/>
        </p:nvSpPr>
        <p:spPr>
          <a:xfrm>
            <a:off x="179512" y="1667367"/>
            <a:ext cx="2592288" cy="369332"/>
          </a:xfrm>
          <a:prstGeom prst="rect">
            <a:avLst/>
          </a:prstGeom>
          <a:noFill/>
        </p:spPr>
        <p:txBody>
          <a:bodyPr wrap="square" rtlCol="0">
            <a:spAutoFit/>
          </a:bodyPr>
          <a:lstStyle/>
          <a:p>
            <a:r>
              <a:rPr lang="en-ZA" b="1" i="1" dirty="0">
                <a:latin typeface="Arial" pitchFamily="34" charset="0"/>
                <a:cs typeface="Arial" pitchFamily="34" charset="0"/>
              </a:rPr>
              <a:t>Project Resources </a:t>
            </a:r>
          </a:p>
        </p:txBody>
      </p:sp>
      <p:graphicFrame>
        <p:nvGraphicFramePr>
          <p:cNvPr id="15" name="Table 14">
            <a:extLst>
              <a:ext uri="{FF2B5EF4-FFF2-40B4-BE49-F238E27FC236}">
                <a16:creationId xmlns:a16="http://schemas.microsoft.com/office/drawing/2014/main" id="{E0C58C3F-6495-4B29-89AB-349734BF1053}"/>
              </a:ext>
            </a:extLst>
          </p:cNvPr>
          <p:cNvGraphicFramePr>
            <a:graphicFrameLocks noGrp="1"/>
          </p:cNvGraphicFramePr>
          <p:nvPr>
            <p:extLst>
              <p:ext uri="{D42A27DB-BD31-4B8C-83A1-F6EECF244321}">
                <p14:modId xmlns:p14="http://schemas.microsoft.com/office/powerpoint/2010/main" val="4072768479"/>
              </p:ext>
            </p:extLst>
          </p:nvPr>
        </p:nvGraphicFramePr>
        <p:xfrm>
          <a:off x="179512" y="2036699"/>
          <a:ext cx="8640959" cy="4582160"/>
        </p:xfrm>
        <a:graphic>
          <a:graphicData uri="http://schemas.openxmlformats.org/drawingml/2006/table">
            <a:tbl>
              <a:tblPr firstRow="1" bandRow="1">
                <a:tableStyleId>{5C22544A-7EE6-4342-B048-85BDC9FD1C3A}</a:tableStyleId>
              </a:tblPr>
              <a:tblGrid>
                <a:gridCol w="1928148">
                  <a:extLst>
                    <a:ext uri="{9D8B030D-6E8A-4147-A177-3AD203B41FA5}">
                      <a16:colId xmlns:a16="http://schemas.microsoft.com/office/drawing/2014/main" val="20000"/>
                    </a:ext>
                  </a:extLst>
                </a:gridCol>
                <a:gridCol w="2356625">
                  <a:extLst>
                    <a:ext uri="{9D8B030D-6E8A-4147-A177-3AD203B41FA5}">
                      <a16:colId xmlns:a16="http://schemas.microsoft.com/office/drawing/2014/main" val="20001"/>
                    </a:ext>
                  </a:extLst>
                </a:gridCol>
                <a:gridCol w="2123939">
                  <a:extLst>
                    <a:ext uri="{9D8B030D-6E8A-4147-A177-3AD203B41FA5}">
                      <a16:colId xmlns:a16="http://schemas.microsoft.com/office/drawing/2014/main" val="20002"/>
                    </a:ext>
                  </a:extLst>
                </a:gridCol>
                <a:gridCol w="2232247">
                  <a:extLst>
                    <a:ext uri="{9D8B030D-6E8A-4147-A177-3AD203B41FA5}">
                      <a16:colId xmlns:a16="http://schemas.microsoft.com/office/drawing/2014/main" val="20003"/>
                    </a:ext>
                  </a:extLst>
                </a:gridCol>
              </a:tblGrid>
              <a:tr h="370840">
                <a:tc gridSpan="2">
                  <a:txBody>
                    <a:bodyPr/>
                    <a:lstStyle/>
                    <a:p>
                      <a:r>
                        <a:rPr lang="en-ZA" sz="1500" dirty="0">
                          <a:solidFill>
                            <a:schemeClr val="tx1"/>
                          </a:solidFill>
                          <a:latin typeface="Arial" pitchFamily="34" charset="0"/>
                          <a:cs typeface="Arial" pitchFamily="34" charset="0"/>
                        </a:rPr>
                        <a:t>Proposed Team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ZA"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ZA" sz="1500" dirty="0">
                          <a:solidFill>
                            <a:schemeClr val="tx1"/>
                          </a:solidFill>
                          <a:latin typeface="Arial" pitchFamily="34" charset="0"/>
                          <a:cs typeface="Arial" pitchFamily="34" charset="0"/>
                        </a:rPr>
                        <a:t>Other</a:t>
                      </a:r>
                      <a:r>
                        <a:rPr lang="en-ZA" sz="1500" baseline="0" dirty="0">
                          <a:solidFill>
                            <a:schemeClr val="tx1"/>
                          </a:solidFill>
                          <a:latin typeface="Arial" pitchFamily="34" charset="0"/>
                          <a:cs typeface="Arial" pitchFamily="34" charset="0"/>
                        </a:rPr>
                        <a:t> Resources </a:t>
                      </a:r>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ZA"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ZA" sz="1500" b="1" dirty="0">
                          <a:solidFill>
                            <a:schemeClr val="tx1"/>
                          </a:solidFill>
                          <a:latin typeface="Arial" pitchFamily="34" charset="0"/>
                          <a:cs typeface="Arial" pitchFamily="34" charset="0"/>
                        </a:rPr>
                        <a:t>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b="1" dirty="0">
                          <a:solidFill>
                            <a:schemeClr val="tx1"/>
                          </a:solidFill>
                          <a:latin typeface="Arial" pitchFamily="34" charset="0"/>
                          <a:cs typeface="Arial" pitchFamily="34" charset="0"/>
                        </a:rPr>
                        <a:t>Role</a:t>
                      </a:r>
                      <a:r>
                        <a:rPr lang="en-ZA" sz="1500" b="1" baseline="0" dirty="0">
                          <a:solidFill>
                            <a:schemeClr val="tx1"/>
                          </a:solidFill>
                          <a:latin typeface="Arial" pitchFamily="34" charset="0"/>
                          <a:cs typeface="Arial" pitchFamily="34" charset="0"/>
                        </a:rPr>
                        <a:t> </a:t>
                      </a:r>
                      <a:endParaRPr lang="en-ZA" sz="1500" b="1"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b="1" dirty="0">
                          <a:solidFill>
                            <a:schemeClr val="tx1"/>
                          </a:solidFill>
                          <a:latin typeface="Arial" pitchFamily="34" charset="0"/>
                          <a:cs typeface="Arial" pitchFamily="34" charset="0"/>
                        </a:rPr>
                        <a:t>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sz="1500" b="1" dirty="0">
                          <a:solidFill>
                            <a:schemeClr val="tx1"/>
                          </a:solidFill>
                          <a:latin typeface="Arial" pitchFamily="34" charset="0"/>
                          <a:cs typeface="Arial" pitchFamily="34" charset="0"/>
                        </a:rPr>
                        <a:t>Role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ZA" dirty="0"/>
                        <a:t>John Smith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Team Member: Client Support 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a:t>IT Support Team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a:t>Technical Assistance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ZA" dirty="0"/>
                        <a:t>Jane Doe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Process Owner: Claims Specialist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a:t>Legal Advisor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Compliance Guidance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ZA"/>
                        <a:t>Mark Johnson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Team Member: Customer Service Lead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latin typeface="Arial" pitchFamily="34" charset="0"/>
                          <a:cs typeface="Arial" pitchFamily="34" charset="0"/>
                        </a:rPr>
                        <a:t>Call Center Agents</a:t>
                      </a:r>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solidFill>
                            <a:schemeClr val="tx1"/>
                          </a:solidFill>
                          <a:latin typeface="Arial" pitchFamily="34" charset="0"/>
                          <a:cs typeface="Arial" pitchFamily="34" charset="0"/>
                        </a:rPr>
                        <a:t>Provide Process Insights</a:t>
                      </a:r>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ZA"/>
                        <a:t>Susan Clark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Financial SME: Financial Analyst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ZA" dirty="0"/>
                        <a:t>Bonginkosi Ndaba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Green Belt: </a:t>
                      </a:r>
                      <a:r>
                        <a:rPr lang="en-US" dirty="0"/>
                        <a:t>Process Improvement Lead</a:t>
                      </a:r>
                      <a:endParaRPr lang="en-Z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ZA" dirty="0"/>
                        <a:t>Peter Adams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dirty="0"/>
                        <a:t>Champion: Project Sponsor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sz="15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3725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DEFINE PROJECT REVIEW CHECKLIST</a:t>
            </a:r>
          </a:p>
        </p:txBody>
      </p:sp>
      <p:sp>
        <p:nvSpPr>
          <p:cNvPr id="4" name="Rectangle 3">
            <a:extLst>
              <a:ext uri="{FF2B5EF4-FFF2-40B4-BE49-F238E27FC236}">
                <a16:creationId xmlns:a16="http://schemas.microsoft.com/office/drawing/2014/main" id="{CE8AD718-DBD2-4D44-BD56-4EBE69F7B21F}"/>
              </a:ext>
            </a:extLst>
          </p:cNvPr>
          <p:cNvSpPr/>
          <p:nvPr/>
        </p:nvSpPr>
        <p:spPr>
          <a:xfrm>
            <a:off x="9263424" y="832310"/>
            <a:ext cx="1368152" cy="338877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200" dirty="0">
                <a:solidFill>
                  <a:schemeClr val="tx1"/>
                </a:solidFill>
                <a:latin typeface="Arial" panose="020B0604020202020204" pitchFamily="34" charset="0"/>
                <a:cs typeface="Arial" panose="020B0604020202020204" pitchFamily="34" charset="0"/>
              </a:rPr>
              <a:t>Use this Checklist to determine if you have completed all the relevant deliverables for the Define Phase in order to schedule your tollgate review session.</a:t>
            </a:r>
          </a:p>
          <a:p>
            <a:endParaRPr lang="en-ZA" sz="1200" dirty="0">
              <a:solidFill>
                <a:schemeClr val="tx1"/>
              </a:solidFill>
              <a:latin typeface="Arial" panose="020B0604020202020204" pitchFamily="34" charset="0"/>
              <a:cs typeface="Arial" panose="020B0604020202020204" pitchFamily="34" charset="0"/>
            </a:endParaRPr>
          </a:p>
          <a:p>
            <a:r>
              <a:rPr lang="en-ZA" sz="1200" dirty="0">
                <a:solidFill>
                  <a:schemeClr val="tx1"/>
                </a:solidFill>
                <a:latin typeface="Arial" panose="020B0604020202020204" pitchFamily="34" charset="0"/>
                <a:cs typeface="Arial" panose="020B0604020202020204" pitchFamily="34" charset="0"/>
              </a:rPr>
              <a:t>Choose either Yes or No to show the status of the deliverable.  . </a:t>
            </a:r>
          </a:p>
        </p:txBody>
      </p:sp>
      <p:graphicFrame>
        <p:nvGraphicFramePr>
          <p:cNvPr id="6" name="Table 5">
            <a:extLst>
              <a:ext uri="{FF2B5EF4-FFF2-40B4-BE49-F238E27FC236}">
                <a16:creationId xmlns:a16="http://schemas.microsoft.com/office/drawing/2014/main" id="{1D7D30A0-4752-4368-99CD-FB208C25C0F4}"/>
              </a:ext>
            </a:extLst>
          </p:cNvPr>
          <p:cNvGraphicFramePr>
            <a:graphicFrameLocks noGrp="1"/>
          </p:cNvGraphicFramePr>
          <p:nvPr>
            <p:extLst>
              <p:ext uri="{D42A27DB-BD31-4B8C-83A1-F6EECF244321}">
                <p14:modId xmlns:p14="http://schemas.microsoft.com/office/powerpoint/2010/main" val="1276142056"/>
              </p:ext>
            </p:extLst>
          </p:nvPr>
        </p:nvGraphicFramePr>
        <p:xfrm>
          <a:off x="683568" y="1223550"/>
          <a:ext cx="7776864" cy="496799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504058">
                <a:tc>
                  <a:txBody>
                    <a:bodyPr/>
                    <a:lstStyle/>
                    <a:p>
                      <a:r>
                        <a:rPr lang="en-ZA" dirty="0">
                          <a:latin typeface="Arial" pitchFamily="34" charset="0"/>
                          <a:cs typeface="Arial" pitchFamily="34" charset="0"/>
                        </a:rPr>
                        <a:t>Complete Defining</a:t>
                      </a:r>
                      <a:r>
                        <a:rPr lang="en-ZA" baseline="0" dirty="0">
                          <a:latin typeface="Arial" pitchFamily="34" charset="0"/>
                          <a:cs typeface="Arial" pitchFamily="34" charset="0"/>
                        </a:rPr>
                        <a:t> the Problem</a:t>
                      </a:r>
                      <a:endParaRPr lang="en-ZA" dirty="0">
                        <a:latin typeface="Arial" pitchFamily="34" charset="0"/>
                        <a:cs typeface="Arial" pitchFamily="34" charset="0"/>
                      </a:endParaRPr>
                    </a:p>
                  </a:txBody>
                  <a:tcPr/>
                </a:tc>
                <a:tc>
                  <a:txBody>
                    <a:bodyPr/>
                    <a:lstStyle/>
                    <a:p>
                      <a:r>
                        <a:rPr lang="en-ZA" dirty="0">
                          <a:latin typeface="Arial" pitchFamily="34" charset="0"/>
                          <a:cs typeface="Arial" pitchFamily="34" charset="0"/>
                        </a:rPr>
                        <a:t>Complete </a:t>
                      </a:r>
                    </a:p>
                  </a:txBody>
                  <a:tcPr/>
                </a:tc>
                <a:extLst>
                  <a:ext uri="{0D108BD9-81ED-4DB2-BD59-A6C34878D82A}">
                    <a16:rowId xmlns:a16="http://schemas.microsoft.com/office/drawing/2014/main" val="10000"/>
                  </a:ext>
                </a:extLst>
              </a:tr>
              <a:tr h="405812">
                <a:tc>
                  <a:txBody>
                    <a:bodyPr/>
                    <a:lstStyle/>
                    <a:p>
                      <a:r>
                        <a:rPr lang="en-ZA" dirty="0">
                          <a:latin typeface="Arial" pitchFamily="34" charset="0"/>
                          <a:cs typeface="Arial" pitchFamily="34" charset="0"/>
                        </a:rPr>
                        <a:t>Customer Experience evaluated?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1"/>
                  </a:ext>
                </a:extLst>
              </a:tr>
              <a:tr h="405812">
                <a:tc>
                  <a:txBody>
                    <a:bodyPr/>
                    <a:lstStyle/>
                    <a:p>
                      <a:r>
                        <a:rPr lang="en-ZA" dirty="0">
                          <a:latin typeface="Arial" pitchFamily="34" charset="0"/>
                          <a:cs typeface="Arial" pitchFamily="34" charset="0"/>
                        </a:rPr>
                        <a:t>CTQ’s Identified?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2"/>
                  </a:ext>
                </a:extLst>
              </a:tr>
              <a:tr h="405812">
                <a:tc>
                  <a:txBody>
                    <a:bodyPr/>
                    <a:lstStyle/>
                    <a:p>
                      <a:r>
                        <a:rPr lang="en-ZA" dirty="0">
                          <a:latin typeface="Arial" pitchFamily="34" charset="0"/>
                          <a:cs typeface="Arial" pitchFamily="34" charset="0"/>
                        </a:rPr>
                        <a:t>Stakeholders Identified</a:t>
                      </a:r>
                      <a:r>
                        <a:rPr lang="en-ZA" baseline="0" dirty="0">
                          <a:latin typeface="Arial" pitchFamily="34" charset="0"/>
                          <a:cs typeface="Arial" pitchFamily="34" charset="0"/>
                        </a:rPr>
                        <a:t>?</a:t>
                      </a:r>
                      <a:endParaRPr lang="en-ZA"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3"/>
                  </a:ext>
                </a:extLst>
              </a:tr>
              <a:tr h="405812">
                <a:tc>
                  <a:txBody>
                    <a:bodyPr/>
                    <a:lstStyle/>
                    <a:p>
                      <a:r>
                        <a:rPr lang="en-ZA" dirty="0">
                          <a:latin typeface="Arial" pitchFamily="34" charset="0"/>
                          <a:cs typeface="Arial" pitchFamily="34" charset="0"/>
                        </a:rPr>
                        <a:t>Communication Plan 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4"/>
                  </a:ext>
                </a:extLst>
              </a:tr>
              <a:tr h="405812">
                <a:tc>
                  <a:txBody>
                    <a:bodyPr/>
                    <a:lstStyle/>
                    <a:p>
                      <a:r>
                        <a:rPr lang="en-ZA" dirty="0">
                          <a:latin typeface="Arial" pitchFamily="34" charset="0"/>
                          <a:cs typeface="Arial" pitchFamily="34" charset="0"/>
                        </a:rPr>
                        <a:t>Project Charter Developed?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5"/>
                  </a:ext>
                </a:extLst>
              </a:tr>
              <a:tr h="405812">
                <a:tc>
                  <a:txBody>
                    <a:bodyPr/>
                    <a:lstStyle/>
                    <a:p>
                      <a:r>
                        <a:rPr lang="en-ZA" dirty="0">
                          <a:latin typeface="Arial" pitchFamily="34" charset="0"/>
                          <a:cs typeface="Arial" pitchFamily="34" charset="0"/>
                        </a:rPr>
                        <a:t>Business Case Created?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1" baseline="0" dirty="0">
                          <a:latin typeface="Arial" pitchFamily="34" charset="0"/>
                          <a:cs typeface="Arial" pitchFamily="34" charset="0"/>
                        </a:rPr>
                        <a:t> </a:t>
                      </a:r>
                      <a:r>
                        <a:rPr lang="en-ZA" baseline="0" dirty="0">
                          <a:latin typeface="Arial" pitchFamily="34" charset="0"/>
                          <a:cs typeface="Arial" pitchFamily="34" charset="0"/>
                        </a:rPr>
                        <a:t>/ No</a:t>
                      </a:r>
                      <a:endParaRPr lang="en-ZA" dirty="0">
                        <a:latin typeface="Arial" pitchFamily="34" charset="0"/>
                        <a:cs typeface="Arial" pitchFamily="34" charset="0"/>
                      </a:endParaRPr>
                    </a:p>
                  </a:txBody>
                  <a:tcPr/>
                </a:tc>
                <a:extLst>
                  <a:ext uri="{0D108BD9-81ED-4DB2-BD59-A6C34878D82A}">
                    <a16:rowId xmlns:a16="http://schemas.microsoft.com/office/drawing/2014/main" val="10006"/>
                  </a:ext>
                </a:extLst>
              </a:tr>
              <a:tr h="405812">
                <a:tc>
                  <a:txBody>
                    <a:bodyPr/>
                    <a:lstStyle/>
                    <a:p>
                      <a:r>
                        <a:rPr lang="en-ZA" dirty="0">
                          <a:latin typeface="Arial" pitchFamily="34" charset="0"/>
                          <a:cs typeface="Arial" pitchFamily="34" charset="0"/>
                        </a:rPr>
                        <a:t>Problem Statement</a:t>
                      </a:r>
                      <a:r>
                        <a:rPr lang="en-ZA" baseline="0" dirty="0">
                          <a:latin typeface="Arial" pitchFamily="34" charset="0"/>
                          <a:cs typeface="Arial" pitchFamily="34" charset="0"/>
                        </a:rPr>
                        <a:t> Developed?</a:t>
                      </a:r>
                      <a:endParaRPr lang="en-ZA"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7"/>
                  </a:ext>
                </a:extLst>
              </a:tr>
              <a:tr h="405812">
                <a:tc>
                  <a:txBody>
                    <a:bodyPr/>
                    <a:lstStyle/>
                    <a:p>
                      <a:r>
                        <a:rPr lang="en-ZA" dirty="0">
                          <a:latin typeface="Arial" pitchFamily="34" charset="0"/>
                          <a:cs typeface="Arial" pitchFamily="34" charset="0"/>
                        </a:rPr>
                        <a:t>Goal Statement</a:t>
                      </a:r>
                      <a:r>
                        <a:rPr lang="en-ZA" baseline="0" dirty="0">
                          <a:latin typeface="Arial" pitchFamily="34" charset="0"/>
                          <a:cs typeface="Arial" pitchFamily="34" charset="0"/>
                        </a:rPr>
                        <a:t> Completed?</a:t>
                      </a:r>
                      <a:endParaRPr lang="en-ZA"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8"/>
                  </a:ext>
                </a:extLst>
              </a:tr>
              <a:tr h="405812">
                <a:tc>
                  <a:txBody>
                    <a:bodyPr/>
                    <a:lstStyle/>
                    <a:p>
                      <a:r>
                        <a:rPr lang="en-ZA" dirty="0">
                          <a:latin typeface="Arial" pitchFamily="34" charset="0"/>
                          <a:cs typeface="Arial" pitchFamily="34" charset="0"/>
                        </a:rPr>
                        <a:t>Project Scope Identified</a:t>
                      </a:r>
                      <a:r>
                        <a:rPr lang="en-ZA" baseline="0" dirty="0">
                          <a:latin typeface="Arial" pitchFamily="34" charset="0"/>
                          <a:cs typeface="Arial" pitchFamily="34" charset="0"/>
                        </a:rPr>
                        <a:t>?</a:t>
                      </a:r>
                      <a:endParaRPr lang="en-ZA"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9"/>
                  </a:ext>
                </a:extLst>
              </a:tr>
              <a:tr h="405812">
                <a:tc>
                  <a:txBody>
                    <a:bodyPr/>
                    <a:lstStyle/>
                    <a:p>
                      <a:r>
                        <a:rPr lang="en-ZA" dirty="0">
                          <a:latin typeface="Arial" pitchFamily="34" charset="0"/>
                          <a:cs typeface="Arial" pitchFamily="34" charset="0"/>
                        </a:rPr>
                        <a:t>Benefits Estimated?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10"/>
                  </a:ext>
                </a:extLst>
              </a:tr>
              <a:tr h="405812">
                <a:tc>
                  <a:txBody>
                    <a:bodyPr/>
                    <a:lstStyle/>
                    <a:p>
                      <a:r>
                        <a:rPr lang="en-ZA" dirty="0">
                          <a:latin typeface="Arial" pitchFamily="34" charset="0"/>
                          <a:cs typeface="Arial" pitchFamily="34" charset="0"/>
                        </a:rPr>
                        <a:t>Project Resources Assigned?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3454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48" name="TextBox 47">
            <a:extLst>
              <a:ext uri="{FF2B5EF4-FFF2-40B4-BE49-F238E27FC236}">
                <a16:creationId xmlns:a16="http://schemas.microsoft.com/office/drawing/2014/main" id="{FFE591EC-F6B6-4887-8E20-C0A4C9F2D240}"/>
              </a:ext>
            </a:extLst>
          </p:cNvPr>
          <p:cNvSpPr txBox="1"/>
          <p:nvPr/>
        </p:nvSpPr>
        <p:spPr>
          <a:xfrm>
            <a:off x="611560" y="14847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Define</a:t>
            </a:r>
          </a:p>
        </p:txBody>
      </p:sp>
      <p:sp>
        <p:nvSpPr>
          <p:cNvPr id="49" name="TextBox 48">
            <a:extLst>
              <a:ext uri="{FF2B5EF4-FFF2-40B4-BE49-F238E27FC236}">
                <a16:creationId xmlns:a16="http://schemas.microsoft.com/office/drawing/2014/main" id="{A3172421-661B-4F92-A283-3B5E9DDC85F1}"/>
              </a:ext>
            </a:extLst>
          </p:cNvPr>
          <p:cNvSpPr txBox="1"/>
          <p:nvPr/>
        </p:nvSpPr>
        <p:spPr>
          <a:xfrm>
            <a:off x="611560" y="2384884"/>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Measure</a:t>
            </a:r>
          </a:p>
        </p:txBody>
      </p:sp>
      <p:sp>
        <p:nvSpPr>
          <p:cNvPr id="50" name="TextBox 49">
            <a:extLst>
              <a:ext uri="{FF2B5EF4-FFF2-40B4-BE49-F238E27FC236}">
                <a16:creationId xmlns:a16="http://schemas.microsoft.com/office/drawing/2014/main" id="{A2F6CAB1-407D-4E72-A154-7FBF28AC61E3}"/>
              </a:ext>
            </a:extLst>
          </p:cNvPr>
          <p:cNvSpPr txBox="1"/>
          <p:nvPr/>
        </p:nvSpPr>
        <p:spPr>
          <a:xfrm>
            <a:off x="611560" y="32849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Analyse</a:t>
            </a:r>
          </a:p>
        </p:txBody>
      </p:sp>
      <p:sp>
        <p:nvSpPr>
          <p:cNvPr id="51" name="TextBox 50">
            <a:extLst>
              <a:ext uri="{FF2B5EF4-FFF2-40B4-BE49-F238E27FC236}">
                <a16:creationId xmlns:a16="http://schemas.microsoft.com/office/drawing/2014/main" id="{B5A31793-9587-408A-BEA9-55C8B6975DDD}"/>
              </a:ext>
            </a:extLst>
          </p:cNvPr>
          <p:cNvSpPr txBox="1"/>
          <p:nvPr/>
        </p:nvSpPr>
        <p:spPr>
          <a:xfrm>
            <a:off x="611560" y="41850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Improve</a:t>
            </a:r>
          </a:p>
        </p:txBody>
      </p:sp>
      <p:sp>
        <p:nvSpPr>
          <p:cNvPr id="52" name="TextBox 51">
            <a:extLst>
              <a:ext uri="{FF2B5EF4-FFF2-40B4-BE49-F238E27FC236}">
                <a16:creationId xmlns:a16="http://schemas.microsoft.com/office/drawing/2014/main" id="{59BA6248-2C10-468A-9EEA-DCD6B917BB59}"/>
              </a:ext>
            </a:extLst>
          </p:cNvPr>
          <p:cNvSpPr txBox="1"/>
          <p:nvPr/>
        </p:nvSpPr>
        <p:spPr>
          <a:xfrm>
            <a:off x="611560" y="50851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Control</a:t>
            </a:r>
          </a:p>
        </p:txBody>
      </p:sp>
    </p:spTree>
    <p:extLst>
      <p:ext uri="{BB962C8B-B14F-4D97-AF65-F5344CB8AC3E}">
        <p14:creationId xmlns:p14="http://schemas.microsoft.com/office/powerpoint/2010/main" val="288300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50" name="TextBox 49">
            <a:extLst>
              <a:ext uri="{FF2B5EF4-FFF2-40B4-BE49-F238E27FC236}">
                <a16:creationId xmlns:a16="http://schemas.microsoft.com/office/drawing/2014/main" id="{A2F6CAB1-407D-4E72-A154-7FBF28AC61E3}"/>
              </a:ext>
            </a:extLst>
          </p:cNvPr>
          <p:cNvSpPr txBox="1"/>
          <p:nvPr/>
        </p:nvSpPr>
        <p:spPr>
          <a:xfrm>
            <a:off x="598173" y="1268760"/>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Measure</a:t>
            </a:r>
          </a:p>
        </p:txBody>
      </p:sp>
      <p:grpSp>
        <p:nvGrpSpPr>
          <p:cNvPr id="9" name="Group 8">
            <a:extLst>
              <a:ext uri="{FF2B5EF4-FFF2-40B4-BE49-F238E27FC236}">
                <a16:creationId xmlns:a16="http://schemas.microsoft.com/office/drawing/2014/main" id="{938C3591-69C3-43CB-AA37-EC892D8311F0}"/>
              </a:ext>
            </a:extLst>
          </p:cNvPr>
          <p:cNvGrpSpPr/>
          <p:nvPr/>
        </p:nvGrpSpPr>
        <p:grpSpPr>
          <a:xfrm>
            <a:off x="1439880" y="2533546"/>
            <a:ext cx="3132120" cy="2899774"/>
            <a:chOff x="3085288" y="2370644"/>
            <a:chExt cx="2567915" cy="3072968"/>
          </a:xfrm>
        </p:grpSpPr>
        <p:sp>
          <p:nvSpPr>
            <p:cNvPr id="15" name="Freeform 3">
              <a:extLst>
                <a:ext uri="{FF2B5EF4-FFF2-40B4-BE49-F238E27FC236}">
                  <a16:creationId xmlns:a16="http://schemas.microsoft.com/office/drawing/2014/main" id="{F667F2BA-429D-4B8F-8858-6900FC77F3D8}"/>
                </a:ext>
              </a:extLst>
            </p:cNvPr>
            <p:cNvSpPr/>
            <p:nvPr/>
          </p:nvSpPr>
          <p:spPr>
            <a:xfrm>
              <a:off x="3085288" y="2370644"/>
              <a:ext cx="2567915" cy="635825"/>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930160"/>
                <a:satOff val="5604"/>
                <a:lumOff val="44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Process Map</a:t>
              </a:r>
            </a:p>
          </p:txBody>
        </p:sp>
        <p:sp>
          <p:nvSpPr>
            <p:cNvPr id="16" name="Freeform 4">
              <a:extLst>
                <a:ext uri="{FF2B5EF4-FFF2-40B4-BE49-F238E27FC236}">
                  <a16:creationId xmlns:a16="http://schemas.microsoft.com/office/drawing/2014/main" id="{BF8D0A42-BA7E-41E9-BC1A-7072FC449F1F}"/>
                </a:ext>
              </a:extLst>
            </p:cNvPr>
            <p:cNvSpPr/>
            <p:nvPr/>
          </p:nvSpPr>
          <p:spPr>
            <a:xfrm>
              <a:off x="3085288" y="3184496"/>
              <a:ext cx="2567915" cy="635825"/>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1116192"/>
                <a:satOff val="6725"/>
                <a:lumOff val="53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Process Capability</a:t>
              </a:r>
            </a:p>
          </p:txBody>
        </p:sp>
        <p:sp>
          <p:nvSpPr>
            <p:cNvPr id="17" name="Freeform 6">
              <a:extLst>
                <a:ext uri="{FF2B5EF4-FFF2-40B4-BE49-F238E27FC236}">
                  <a16:creationId xmlns:a16="http://schemas.microsoft.com/office/drawing/2014/main" id="{2AEF3737-568C-40BD-A92B-E906A4870266}"/>
                </a:ext>
              </a:extLst>
            </p:cNvPr>
            <p:cNvSpPr/>
            <p:nvPr/>
          </p:nvSpPr>
          <p:spPr>
            <a:xfrm>
              <a:off x="3085288" y="3998673"/>
              <a:ext cx="2567915" cy="635825"/>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1488257"/>
                <a:satOff val="8966"/>
                <a:lumOff val="71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Identify &amp;  Screen Inputs</a:t>
              </a:r>
            </a:p>
          </p:txBody>
        </p:sp>
        <p:sp>
          <p:nvSpPr>
            <p:cNvPr id="18" name="Freeform 7">
              <a:extLst>
                <a:ext uri="{FF2B5EF4-FFF2-40B4-BE49-F238E27FC236}">
                  <a16:creationId xmlns:a16="http://schemas.microsoft.com/office/drawing/2014/main" id="{63CDF7AA-50D6-43D8-8855-91A47B013C63}"/>
                </a:ext>
              </a:extLst>
            </p:cNvPr>
            <p:cNvSpPr/>
            <p:nvPr/>
          </p:nvSpPr>
          <p:spPr>
            <a:xfrm>
              <a:off x="3085288" y="4807788"/>
              <a:ext cx="2567915" cy="635824"/>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1674289"/>
                <a:satOff val="10087"/>
                <a:lumOff val="80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Data Collection</a:t>
              </a:r>
            </a:p>
          </p:txBody>
        </p:sp>
      </p:grpSp>
    </p:spTree>
    <p:extLst>
      <p:ext uri="{BB962C8B-B14F-4D97-AF65-F5344CB8AC3E}">
        <p14:creationId xmlns:p14="http://schemas.microsoft.com/office/powerpoint/2010/main" val="96080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DEDFD-7CF8-C56E-9205-3ABE197C481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E9AF74-20C0-2264-83A1-596F9A15A917}"/>
              </a:ext>
            </a:extLst>
          </p:cNvPr>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AS IS PROCESS MAP-SIPOC</a:t>
            </a:r>
          </a:p>
        </p:txBody>
      </p:sp>
      <p:pic>
        <p:nvPicPr>
          <p:cNvPr id="3" name="Picture 2">
            <a:extLst>
              <a:ext uri="{FF2B5EF4-FFF2-40B4-BE49-F238E27FC236}">
                <a16:creationId xmlns:a16="http://schemas.microsoft.com/office/drawing/2014/main" id="{FD0BDAB0-58CB-59FD-6CC6-FF272F5CDFB5}"/>
              </a:ext>
            </a:extLst>
          </p:cNvPr>
          <p:cNvPicPr>
            <a:picLocks noChangeAspect="1"/>
          </p:cNvPicPr>
          <p:nvPr/>
        </p:nvPicPr>
        <p:blipFill>
          <a:blip r:embed="rId3"/>
          <a:srcRect l="4465" t="13409" r="5761" b="2302"/>
          <a:stretch/>
        </p:blipFill>
        <p:spPr>
          <a:xfrm>
            <a:off x="94411" y="1103548"/>
            <a:ext cx="8955177" cy="3456384"/>
          </a:xfrm>
          <a:prstGeom prst="rect">
            <a:avLst/>
          </a:prstGeom>
          <a:ln>
            <a:solidFill>
              <a:schemeClr val="tx1"/>
            </a:solidFill>
          </a:ln>
        </p:spPr>
      </p:pic>
      <p:sp>
        <p:nvSpPr>
          <p:cNvPr id="7" name="TextBox 6">
            <a:extLst>
              <a:ext uri="{FF2B5EF4-FFF2-40B4-BE49-F238E27FC236}">
                <a16:creationId xmlns:a16="http://schemas.microsoft.com/office/drawing/2014/main" id="{3845998B-A74C-9430-7D55-0802A23BC3C5}"/>
              </a:ext>
            </a:extLst>
          </p:cNvPr>
          <p:cNvSpPr txBox="1"/>
          <p:nvPr/>
        </p:nvSpPr>
        <p:spPr>
          <a:xfrm>
            <a:off x="580360" y="4797152"/>
            <a:ext cx="7983278" cy="1323439"/>
          </a:xfrm>
          <a:prstGeom prst="rect">
            <a:avLst/>
          </a:prstGeom>
          <a:noFill/>
        </p:spPr>
        <p:txBody>
          <a:bodyPr wrap="square">
            <a:spAutoFit/>
          </a:bodyPr>
          <a:lstStyle/>
          <a:p>
            <a:pPr algn="just"/>
            <a:r>
              <a:rPr lang="en-US" sz="1600" i="0" dirty="0">
                <a:effectLst/>
                <a:latin typeface="Arial" panose="020B0604020202020204" pitchFamily="34" charset="0"/>
                <a:cs typeface="Arial" panose="020B0604020202020204" pitchFamily="34" charset="0"/>
              </a:rPr>
              <a:t>The SIPOC diagram provides a high-level view of the claims process, allowing us to understand how inputs are transformed into outputs across each major process stage. It highlights the relationships between suppliers, the internal processes, and the final outputs delivered to customers. This consolidated overview supports the identification of value-added steps and potential inefficiencies in the claims handling process.</a:t>
            </a:r>
            <a:endParaRPr lang="en-Z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940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3970" y="-18614"/>
            <a:ext cx="5790030" cy="461665"/>
          </a:xfrm>
          <a:prstGeom prst="rect">
            <a:avLst/>
          </a:prstGeom>
          <a:noFill/>
        </p:spPr>
        <p:txBody>
          <a:bodyPr wrap="square" rtlCol="0">
            <a:spAutoFit/>
          </a:bodyPr>
          <a:lstStyle/>
          <a:p>
            <a:pPr algn="r"/>
            <a:r>
              <a:rPr lang="en-ZA" sz="2400" dirty="0">
                <a:latin typeface="Arial" pitchFamily="34" charset="0"/>
                <a:cs typeface="Arial" pitchFamily="34" charset="0"/>
              </a:rPr>
              <a:t>AS IS PROCESS MAP-DETAILED</a:t>
            </a:r>
          </a:p>
        </p:txBody>
      </p:sp>
      <p:sp>
        <p:nvSpPr>
          <p:cNvPr id="36" name="Text Box 17">
            <a:extLst>
              <a:ext uri="{FF2B5EF4-FFF2-40B4-BE49-F238E27FC236}">
                <a16:creationId xmlns:a16="http://schemas.microsoft.com/office/drawing/2014/main" id="{3F383753-9EC7-48B5-87DA-9CB0F1418236}"/>
              </a:ext>
            </a:extLst>
          </p:cNvPr>
          <p:cNvSpPr txBox="1">
            <a:spLocks noChangeArrowheads="1"/>
          </p:cNvSpPr>
          <p:nvPr/>
        </p:nvSpPr>
        <p:spPr bwMode="auto">
          <a:xfrm>
            <a:off x="-13902" y="843633"/>
            <a:ext cx="974725" cy="246221"/>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Client</a:t>
            </a:r>
            <a:endParaRPr lang="en-US" sz="1000" b="1" dirty="0">
              <a:solidFill>
                <a:srgbClr val="000000"/>
              </a:solidFill>
              <a:latin typeface="Arial" charset="0"/>
              <a:cs typeface="Arial" charset="0"/>
            </a:endParaRPr>
          </a:p>
        </p:txBody>
      </p:sp>
      <p:sp>
        <p:nvSpPr>
          <p:cNvPr id="37" name="Text Box 17">
            <a:extLst>
              <a:ext uri="{FF2B5EF4-FFF2-40B4-BE49-F238E27FC236}">
                <a16:creationId xmlns:a16="http://schemas.microsoft.com/office/drawing/2014/main" id="{4422294F-DF78-4DBA-B241-B84F76829067}"/>
              </a:ext>
            </a:extLst>
          </p:cNvPr>
          <p:cNvSpPr txBox="1">
            <a:spLocks noChangeArrowheads="1"/>
          </p:cNvSpPr>
          <p:nvPr/>
        </p:nvSpPr>
        <p:spPr bwMode="auto">
          <a:xfrm>
            <a:off x="-82800" y="2416535"/>
            <a:ext cx="1130300" cy="246062"/>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Call Centre</a:t>
            </a:r>
            <a:endParaRPr lang="en-US" sz="1000" b="1" dirty="0">
              <a:solidFill>
                <a:srgbClr val="000000"/>
              </a:solidFill>
              <a:latin typeface="Arial" charset="0"/>
              <a:cs typeface="Arial" charset="0"/>
            </a:endParaRPr>
          </a:p>
        </p:txBody>
      </p:sp>
      <p:sp>
        <p:nvSpPr>
          <p:cNvPr id="38" name="Line 110">
            <a:extLst>
              <a:ext uri="{FF2B5EF4-FFF2-40B4-BE49-F238E27FC236}">
                <a16:creationId xmlns:a16="http://schemas.microsoft.com/office/drawing/2014/main" id="{13197BD9-F8B9-4549-90DD-750D221C87F5}"/>
              </a:ext>
            </a:extLst>
          </p:cNvPr>
          <p:cNvSpPr>
            <a:spLocks noChangeShapeType="1"/>
          </p:cNvSpPr>
          <p:nvPr/>
        </p:nvSpPr>
        <p:spPr bwMode="auto">
          <a:xfrm>
            <a:off x="-77788" y="1883781"/>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39" name="AutoShape 16">
            <a:extLst>
              <a:ext uri="{FF2B5EF4-FFF2-40B4-BE49-F238E27FC236}">
                <a16:creationId xmlns:a16="http://schemas.microsoft.com/office/drawing/2014/main" id="{1A7E0643-B946-4D90-88AD-61CAD9DF0D0F}"/>
              </a:ext>
            </a:extLst>
          </p:cNvPr>
          <p:cNvSpPr>
            <a:spLocks noChangeArrowheads="1"/>
          </p:cNvSpPr>
          <p:nvPr/>
        </p:nvSpPr>
        <p:spPr bwMode="auto">
          <a:xfrm>
            <a:off x="892175" y="821744"/>
            <a:ext cx="944563" cy="703262"/>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Report Incident</a:t>
            </a:r>
          </a:p>
        </p:txBody>
      </p:sp>
      <p:sp>
        <p:nvSpPr>
          <p:cNvPr id="40" name="AutoShape 3">
            <a:extLst>
              <a:ext uri="{FF2B5EF4-FFF2-40B4-BE49-F238E27FC236}">
                <a16:creationId xmlns:a16="http://schemas.microsoft.com/office/drawing/2014/main" id="{53C8E9EF-9C19-4357-9096-65D22838B767}"/>
              </a:ext>
            </a:extLst>
          </p:cNvPr>
          <p:cNvSpPr>
            <a:spLocks noChangeArrowheads="1"/>
          </p:cNvSpPr>
          <p:nvPr/>
        </p:nvSpPr>
        <p:spPr bwMode="auto">
          <a:xfrm>
            <a:off x="100013" y="1075744"/>
            <a:ext cx="452437" cy="196850"/>
          </a:xfrm>
          <a:prstGeom prst="flowChartTerminator">
            <a:avLst/>
          </a:prstGeom>
          <a:solidFill>
            <a:srgbClr val="DDDDDD"/>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a:ln>
                  <a:noFill/>
                </a:ln>
                <a:solidFill>
                  <a:srgbClr val="000000"/>
                </a:solidFill>
                <a:effectLst/>
                <a:uLnTx/>
                <a:uFillTx/>
                <a:latin typeface="Arial" charset="0"/>
                <a:cs typeface="Arial" charset="0"/>
              </a:rPr>
              <a:t>Start</a:t>
            </a:r>
            <a:endParaRPr kumimoji="0" lang="en-US" sz="1000" b="0" i="0" u="none" strike="noStrike" kern="0" cap="none" spc="0" normalizeH="0" baseline="0" noProof="0">
              <a:ln>
                <a:noFill/>
              </a:ln>
              <a:solidFill>
                <a:srgbClr val="000000"/>
              </a:solidFill>
              <a:effectLst/>
              <a:uLnTx/>
              <a:uFillTx/>
              <a:latin typeface="Arial" charset="0"/>
              <a:cs typeface="Arial" charset="0"/>
            </a:endParaRPr>
          </a:p>
        </p:txBody>
      </p:sp>
      <p:cxnSp>
        <p:nvCxnSpPr>
          <p:cNvPr id="41" name="AutoShape 130">
            <a:extLst>
              <a:ext uri="{FF2B5EF4-FFF2-40B4-BE49-F238E27FC236}">
                <a16:creationId xmlns:a16="http://schemas.microsoft.com/office/drawing/2014/main" id="{35CE3CCF-5059-4913-B429-A2C8DF021DD5}"/>
              </a:ext>
            </a:extLst>
          </p:cNvPr>
          <p:cNvCxnSpPr>
            <a:cxnSpLocks noChangeShapeType="1"/>
            <a:stCxn id="40" idx="3"/>
            <a:endCxn id="39" idx="1"/>
          </p:cNvCxnSpPr>
          <p:nvPr/>
        </p:nvCxnSpPr>
        <p:spPr bwMode="auto">
          <a:xfrm>
            <a:off x="552450" y="1174169"/>
            <a:ext cx="339725" cy="0"/>
          </a:xfrm>
          <a:prstGeom prst="straightConnector1">
            <a:avLst/>
          </a:prstGeom>
          <a:noFill/>
          <a:ln w="9525">
            <a:solidFill>
              <a:srgbClr val="000000"/>
            </a:solidFill>
            <a:round/>
            <a:headEnd/>
            <a:tailEnd type="triangle" w="med" len="med"/>
          </a:ln>
        </p:spPr>
      </p:cxnSp>
      <p:sp>
        <p:nvSpPr>
          <p:cNvPr id="42" name="AutoShape 70">
            <a:extLst>
              <a:ext uri="{FF2B5EF4-FFF2-40B4-BE49-F238E27FC236}">
                <a16:creationId xmlns:a16="http://schemas.microsoft.com/office/drawing/2014/main" id="{4C893FD6-A1D5-465C-BFA8-3E4251395970}"/>
              </a:ext>
            </a:extLst>
          </p:cNvPr>
          <p:cNvSpPr>
            <a:spLocks noChangeArrowheads="1"/>
          </p:cNvSpPr>
          <p:nvPr/>
        </p:nvSpPr>
        <p:spPr bwMode="auto">
          <a:xfrm>
            <a:off x="1690688" y="1321806"/>
            <a:ext cx="844550" cy="542925"/>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itchFamily="34" charset="0"/>
                <a:cs typeface="Arial" pitchFamily="34" charset="0"/>
              </a:rPr>
              <a:t>Incident Details</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43" name="AutoShape 16">
            <a:extLst>
              <a:ext uri="{FF2B5EF4-FFF2-40B4-BE49-F238E27FC236}">
                <a16:creationId xmlns:a16="http://schemas.microsoft.com/office/drawing/2014/main" id="{BE1F3843-BA0B-435C-B4CE-95AD86C5F105}"/>
              </a:ext>
            </a:extLst>
          </p:cNvPr>
          <p:cNvSpPr>
            <a:spLocks noChangeArrowheads="1"/>
          </p:cNvSpPr>
          <p:nvPr/>
        </p:nvSpPr>
        <p:spPr bwMode="auto">
          <a:xfrm>
            <a:off x="891006" y="2077954"/>
            <a:ext cx="944563" cy="703262"/>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Receive Incident</a:t>
            </a:r>
          </a:p>
        </p:txBody>
      </p:sp>
      <p:cxnSp>
        <p:nvCxnSpPr>
          <p:cNvPr id="46" name="AutoShape 72">
            <a:extLst>
              <a:ext uri="{FF2B5EF4-FFF2-40B4-BE49-F238E27FC236}">
                <a16:creationId xmlns:a16="http://schemas.microsoft.com/office/drawing/2014/main" id="{BF5C4FB4-C8C8-4007-B342-B5A6A62E4198}"/>
              </a:ext>
            </a:extLst>
          </p:cNvPr>
          <p:cNvCxnSpPr>
            <a:cxnSpLocks noChangeShapeType="1"/>
            <a:stCxn id="43" idx="3"/>
            <a:endCxn id="49" idx="1"/>
          </p:cNvCxnSpPr>
          <p:nvPr/>
        </p:nvCxnSpPr>
        <p:spPr bwMode="auto">
          <a:xfrm>
            <a:off x="1835569" y="2430379"/>
            <a:ext cx="846137" cy="1587"/>
          </a:xfrm>
          <a:prstGeom prst="bentConnector3">
            <a:avLst>
              <a:gd name="adj1" fmla="val 50000"/>
            </a:avLst>
          </a:prstGeom>
          <a:noFill/>
          <a:ln w="9525">
            <a:solidFill>
              <a:srgbClr val="000000"/>
            </a:solidFill>
            <a:miter lim="800000"/>
            <a:headEnd/>
            <a:tailEnd type="triangle" w="med" len="med"/>
          </a:ln>
        </p:spPr>
      </p:cxnSp>
      <p:cxnSp>
        <p:nvCxnSpPr>
          <p:cNvPr id="48" name="AutoShape 72">
            <a:extLst>
              <a:ext uri="{FF2B5EF4-FFF2-40B4-BE49-F238E27FC236}">
                <a16:creationId xmlns:a16="http://schemas.microsoft.com/office/drawing/2014/main" id="{E12ECA43-7456-4294-AB23-FE64F6449E24}"/>
              </a:ext>
            </a:extLst>
          </p:cNvPr>
          <p:cNvCxnSpPr>
            <a:cxnSpLocks noChangeShapeType="1"/>
            <a:stCxn id="49" idx="0"/>
            <a:endCxn id="3" idx="2"/>
          </p:cNvCxnSpPr>
          <p:nvPr/>
        </p:nvCxnSpPr>
        <p:spPr bwMode="auto">
          <a:xfrm rot="5400000" flipH="1" flipV="1">
            <a:off x="2869706" y="1784046"/>
            <a:ext cx="578190" cy="9627"/>
          </a:xfrm>
          <a:prstGeom prst="bentConnector3">
            <a:avLst>
              <a:gd name="adj1" fmla="val 50000"/>
            </a:avLst>
          </a:prstGeom>
          <a:noFill/>
          <a:ln w="9525">
            <a:solidFill>
              <a:srgbClr val="000000"/>
            </a:solidFill>
            <a:miter lim="800000"/>
            <a:headEnd/>
            <a:tailEnd type="triangle" w="med" len="med"/>
          </a:ln>
        </p:spPr>
      </p:cxnSp>
      <p:sp>
        <p:nvSpPr>
          <p:cNvPr id="49" name="AutoShape 16">
            <a:extLst>
              <a:ext uri="{FF2B5EF4-FFF2-40B4-BE49-F238E27FC236}">
                <a16:creationId xmlns:a16="http://schemas.microsoft.com/office/drawing/2014/main" id="{BA3BD2CF-C64A-4614-A509-95D24B5088B8}"/>
              </a:ext>
            </a:extLst>
          </p:cNvPr>
          <p:cNvSpPr>
            <a:spLocks noChangeArrowheads="1"/>
          </p:cNvSpPr>
          <p:nvPr/>
        </p:nvSpPr>
        <p:spPr bwMode="auto">
          <a:xfrm>
            <a:off x="2681706" y="20779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Request Vendor</a:t>
            </a:r>
          </a:p>
          <a:p>
            <a:pPr lvl="0" algn="ctr" fontAlgn="base">
              <a:spcBef>
                <a:spcPct val="0"/>
              </a:spcBef>
              <a:spcAft>
                <a:spcPct val="0"/>
              </a:spcAft>
              <a:defRPr/>
            </a:pPr>
            <a:r>
              <a:rPr lang="en-ZA" sz="1000" kern="0" dirty="0">
                <a:solidFill>
                  <a:srgbClr val="000000"/>
                </a:solidFill>
                <a:latin typeface="Arial" charset="0"/>
                <a:cs typeface="Arial" charset="0"/>
              </a:rPr>
              <a:t> Quotes</a:t>
            </a:r>
          </a:p>
          <a:p>
            <a:pPr lvl="0" algn="ctr" fontAlgn="base">
              <a:spcBef>
                <a:spcPct val="0"/>
              </a:spcBef>
              <a:spcAft>
                <a:spcPct val="0"/>
              </a:spcAft>
              <a:defRPr/>
            </a:pP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50" name="AutoShape 72">
            <a:extLst>
              <a:ext uri="{FF2B5EF4-FFF2-40B4-BE49-F238E27FC236}">
                <a16:creationId xmlns:a16="http://schemas.microsoft.com/office/drawing/2014/main" id="{C04A29A4-2DA3-48F3-8EC8-994EEEF39923}"/>
              </a:ext>
            </a:extLst>
          </p:cNvPr>
          <p:cNvCxnSpPr>
            <a:cxnSpLocks noChangeShapeType="1"/>
            <a:stCxn id="39" idx="2"/>
            <a:endCxn id="43" idx="0"/>
          </p:cNvCxnSpPr>
          <p:nvPr/>
        </p:nvCxnSpPr>
        <p:spPr bwMode="auto">
          <a:xfrm rot="5400000">
            <a:off x="1087399" y="1800896"/>
            <a:ext cx="552948" cy="1169"/>
          </a:xfrm>
          <a:prstGeom prst="bentConnector3">
            <a:avLst>
              <a:gd name="adj1" fmla="val 50000"/>
            </a:avLst>
          </a:prstGeom>
          <a:noFill/>
          <a:ln w="9525">
            <a:solidFill>
              <a:srgbClr val="000000"/>
            </a:solidFill>
            <a:miter lim="800000"/>
            <a:headEnd/>
            <a:tailEnd type="triangle" w="med" len="med"/>
          </a:ln>
        </p:spPr>
      </p:cxnSp>
      <p:sp>
        <p:nvSpPr>
          <p:cNvPr id="51" name="AutoShape 70">
            <a:extLst>
              <a:ext uri="{FF2B5EF4-FFF2-40B4-BE49-F238E27FC236}">
                <a16:creationId xmlns:a16="http://schemas.microsoft.com/office/drawing/2014/main" id="{AA04632A-4A19-4A4D-87AC-D03634EDBC69}"/>
              </a:ext>
            </a:extLst>
          </p:cNvPr>
          <p:cNvSpPr>
            <a:spLocks noChangeArrowheads="1"/>
          </p:cNvSpPr>
          <p:nvPr/>
        </p:nvSpPr>
        <p:spPr bwMode="auto">
          <a:xfrm>
            <a:off x="1675231" y="2654216"/>
            <a:ext cx="844550" cy="542925"/>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rPr>
              <a:t>Incident Report</a:t>
            </a:r>
          </a:p>
        </p:txBody>
      </p:sp>
      <p:sp>
        <p:nvSpPr>
          <p:cNvPr id="61" name="AutoShape 3">
            <a:extLst>
              <a:ext uri="{FF2B5EF4-FFF2-40B4-BE49-F238E27FC236}">
                <a16:creationId xmlns:a16="http://schemas.microsoft.com/office/drawing/2014/main" id="{AC464062-A392-4C6E-8501-64A67DAC1154}"/>
              </a:ext>
            </a:extLst>
          </p:cNvPr>
          <p:cNvSpPr>
            <a:spLocks noChangeArrowheads="1"/>
          </p:cNvSpPr>
          <p:nvPr/>
        </p:nvSpPr>
        <p:spPr bwMode="auto">
          <a:xfrm>
            <a:off x="8650970" y="6337360"/>
            <a:ext cx="452437" cy="196850"/>
          </a:xfrm>
          <a:prstGeom prst="flowChartTerminator">
            <a:avLst/>
          </a:prstGeom>
          <a:solidFill>
            <a:srgbClr val="DDDDDD"/>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End</a:t>
            </a:r>
            <a:endParaRPr kumimoji="0" lang="en-US"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62" name="AutoShape 72">
            <a:extLst>
              <a:ext uri="{FF2B5EF4-FFF2-40B4-BE49-F238E27FC236}">
                <a16:creationId xmlns:a16="http://schemas.microsoft.com/office/drawing/2014/main" id="{3F952941-4FCB-47E5-A149-5877CF81D702}"/>
              </a:ext>
            </a:extLst>
          </p:cNvPr>
          <p:cNvCxnSpPr>
            <a:cxnSpLocks noChangeShapeType="1"/>
            <a:endCxn id="61" idx="1"/>
          </p:cNvCxnSpPr>
          <p:nvPr/>
        </p:nvCxnSpPr>
        <p:spPr bwMode="auto">
          <a:xfrm>
            <a:off x="8544321" y="6410385"/>
            <a:ext cx="106649" cy="25400"/>
          </a:xfrm>
          <a:prstGeom prst="bentConnector3">
            <a:avLst>
              <a:gd name="adj1" fmla="val 50000"/>
            </a:avLst>
          </a:prstGeom>
          <a:noFill/>
          <a:ln w="9525">
            <a:solidFill>
              <a:srgbClr val="000000"/>
            </a:solidFill>
            <a:miter lim="800000"/>
            <a:headEnd/>
            <a:tailEnd type="triangle" w="med" len="med"/>
          </a:ln>
        </p:spPr>
      </p:cxnSp>
      <p:sp>
        <p:nvSpPr>
          <p:cNvPr id="3" name="AutoShape 16">
            <a:extLst>
              <a:ext uri="{FF2B5EF4-FFF2-40B4-BE49-F238E27FC236}">
                <a16:creationId xmlns:a16="http://schemas.microsoft.com/office/drawing/2014/main" id="{03F3F676-00F8-C437-D2F5-6EB13E0F6FFA}"/>
              </a:ext>
            </a:extLst>
          </p:cNvPr>
          <p:cNvSpPr>
            <a:spLocks noChangeArrowheads="1"/>
          </p:cNvSpPr>
          <p:nvPr/>
        </p:nvSpPr>
        <p:spPr bwMode="auto">
          <a:xfrm>
            <a:off x="2691333" y="796502"/>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Get Vendor</a:t>
            </a:r>
          </a:p>
          <a:p>
            <a:pPr lvl="0" algn="ctr" fontAlgn="base">
              <a:spcBef>
                <a:spcPct val="0"/>
              </a:spcBef>
              <a:spcAft>
                <a:spcPct val="0"/>
              </a:spcAft>
              <a:defRPr/>
            </a:pPr>
            <a:r>
              <a:rPr lang="en-ZA" sz="1000" kern="0" dirty="0">
                <a:solidFill>
                  <a:srgbClr val="000000"/>
                </a:solidFill>
                <a:latin typeface="Arial" charset="0"/>
                <a:cs typeface="Arial" charset="0"/>
              </a:rPr>
              <a:t> Quotes</a:t>
            </a:r>
          </a:p>
        </p:txBody>
      </p:sp>
      <p:sp>
        <p:nvSpPr>
          <p:cNvPr id="7" name="AutoShape 70">
            <a:extLst>
              <a:ext uri="{FF2B5EF4-FFF2-40B4-BE49-F238E27FC236}">
                <a16:creationId xmlns:a16="http://schemas.microsoft.com/office/drawing/2014/main" id="{07BD90C6-CAAB-08FB-CC38-7BFAF3684CED}"/>
              </a:ext>
            </a:extLst>
          </p:cNvPr>
          <p:cNvSpPr>
            <a:spLocks noChangeArrowheads="1"/>
          </p:cNvSpPr>
          <p:nvPr/>
        </p:nvSpPr>
        <p:spPr bwMode="auto">
          <a:xfrm>
            <a:off x="3353970" y="1258793"/>
            <a:ext cx="752245" cy="454511"/>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rPr>
              <a:t>Quotes</a:t>
            </a:r>
          </a:p>
        </p:txBody>
      </p:sp>
      <p:sp>
        <p:nvSpPr>
          <p:cNvPr id="9" name="Line 110">
            <a:extLst>
              <a:ext uri="{FF2B5EF4-FFF2-40B4-BE49-F238E27FC236}">
                <a16:creationId xmlns:a16="http://schemas.microsoft.com/office/drawing/2014/main" id="{4273A023-855C-9461-3EC9-979DCCE3E53A}"/>
              </a:ext>
            </a:extLst>
          </p:cNvPr>
          <p:cNvSpPr>
            <a:spLocks noChangeShapeType="1"/>
          </p:cNvSpPr>
          <p:nvPr/>
        </p:nvSpPr>
        <p:spPr bwMode="auto">
          <a:xfrm>
            <a:off x="-40593" y="3223723"/>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cxnSp>
        <p:nvCxnSpPr>
          <p:cNvPr id="10" name="AutoShape 72">
            <a:extLst>
              <a:ext uri="{FF2B5EF4-FFF2-40B4-BE49-F238E27FC236}">
                <a16:creationId xmlns:a16="http://schemas.microsoft.com/office/drawing/2014/main" id="{53FF0AEB-DD83-6CA3-FEB4-B10C616045D8}"/>
              </a:ext>
            </a:extLst>
          </p:cNvPr>
          <p:cNvCxnSpPr>
            <a:cxnSpLocks noChangeShapeType="1"/>
            <a:stCxn id="3" idx="3"/>
            <a:endCxn id="17" idx="0"/>
          </p:cNvCxnSpPr>
          <p:nvPr/>
        </p:nvCxnSpPr>
        <p:spPr bwMode="auto">
          <a:xfrm flipH="1">
            <a:off x="1362494" y="1148133"/>
            <a:ext cx="2273402" cy="2224426"/>
          </a:xfrm>
          <a:prstGeom prst="bentConnector4">
            <a:avLst>
              <a:gd name="adj1" fmla="val -10055"/>
              <a:gd name="adj2" fmla="val 95586"/>
            </a:avLst>
          </a:prstGeom>
          <a:noFill/>
          <a:ln w="9525">
            <a:solidFill>
              <a:srgbClr val="000000"/>
            </a:solidFill>
            <a:miter lim="800000"/>
            <a:headEnd/>
            <a:tailEnd type="triangle" w="med" len="med"/>
          </a:ln>
        </p:spPr>
      </p:cxnSp>
      <p:sp>
        <p:nvSpPr>
          <p:cNvPr id="17" name="AutoShape 16">
            <a:extLst>
              <a:ext uri="{FF2B5EF4-FFF2-40B4-BE49-F238E27FC236}">
                <a16:creationId xmlns:a16="http://schemas.microsoft.com/office/drawing/2014/main" id="{3278CED4-C6B0-3C33-B723-CA3DCF8F9EDC}"/>
              </a:ext>
            </a:extLst>
          </p:cNvPr>
          <p:cNvSpPr>
            <a:spLocks noChangeArrowheads="1"/>
          </p:cNvSpPr>
          <p:nvPr/>
        </p:nvSpPr>
        <p:spPr bwMode="auto">
          <a:xfrm>
            <a:off x="890212" y="337255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Receive and</a:t>
            </a:r>
          </a:p>
          <a:p>
            <a:pPr lvl="0" algn="ctr" fontAlgn="base">
              <a:spcBef>
                <a:spcPct val="0"/>
              </a:spcBef>
              <a:spcAft>
                <a:spcPct val="0"/>
              </a:spcAft>
              <a:defRPr/>
            </a:pPr>
            <a:r>
              <a:rPr lang="en-ZA" sz="1000" kern="0" dirty="0">
                <a:solidFill>
                  <a:srgbClr val="000000"/>
                </a:solidFill>
                <a:latin typeface="Arial" charset="0"/>
                <a:cs typeface="Arial" charset="0"/>
              </a:rPr>
              <a:t> Date Stamp</a:t>
            </a:r>
          </a:p>
          <a:p>
            <a:pPr lvl="0" algn="ctr" fontAlgn="base">
              <a:spcBef>
                <a:spcPct val="0"/>
              </a:spcBef>
              <a:spcAft>
                <a:spcPct val="0"/>
              </a:spcAft>
              <a:defRPr/>
            </a:pPr>
            <a:r>
              <a:rPr lang="en-ZA" sz="1000" kern="0" dirty="0">
                <a:solidFill>
                  <a:srgbClr val="000000"/>
                </a:solidFill>
                <a:latin typeface="Arial" charset="0"/>
                <a:cs typeface="Arial" charset="0"/>
              </a:rPr>
              <a:t> Quotes</a:t>
            </a:r>
          </a:p>
        </p:txBody>
      </p:sp>
      <p:sp>
        <p:nvSpPr>
          <p:cNvPr id="23" name="Text Box 17">
            <a:extLst>
              <a:ext uri="{FF2B5EF4-FFF2-40B4-BE49-F238E27FC236}">
                <a16:creationId xmlns:a16="http://schemas.microsoft.com/office/drawing/2014/main" id="{0D70EE09-6E45-D15C-2860-8A82D2A64EB5}"/>
              </a:ext>
            </a:extLst>
          </p:cNvPr>
          <p:cNvSpPr txBox="1">
            <a:spLocks noChangeArrowheads="1"/>
          </p:cNvSpPr>
          <p:nvPr/>
        </p:nvSpPr>
        <p:spPr bwMode="auto">
          <a:xfrm>
            <a:off x="-77788" y="3930728"/>
            <a:ext cx="1130300" cy="246062"/>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Mail Room</a:t>
            </a:r>
            <a:endParaRPr lang="en-US" sz="1000" b="1" dirty="0">
              <a:solidFill>
                <a:srgbClr val="000000"/>
              </a:solidFill>
              <a:latin typeface="Arial" charset="0"/>
              <a:cs typeface="Arial" charset="0"/>
            </a:endParaRPr>
          </a:p>
        </p:txBody>
      </p:sp>
      <p:sp>
        <p:nvSpPr>
          <p:cNvPr id="68" name="AutoShape 70">
            <a:extLst>
              <a:ext uri="{FF2B5EF4-FFF2-40B4-BE49-F238E27FC236}">
                <a16:creationId xmlns:a16="http://schemas.microsoft.com/office/drawing/2014/main" id="{62DC6105-41C3-A685-7F4B-616148083B35}"/>
              </a:ext>
            </a:extLst>
          </p:cNvPr>
          <p:cNvSpPr>
            <a:spLocks noChangeArrowheads="1"/>
          </p:cNvSpPr>
          <p:nvPr/>
        </p:nvSpPr>
        <p:spPr bwMode="auto">
          <a:xfrm>
            <a:off x="1604054" y="4025850"/>
            <a:ext cx="844550" cy="542925"/>
          </a:xfrm>
          <a:prstGeom prst="flowChartDocument">
            <a:avLst/>
          </a:prstGeom>
          <a:solidFill>
            <a:srgbClr val="FFFFFF">
              <a:lumMod val="75000"/>
            </a:srgbClr>
          </a:solid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pitchFamily="34" charset="0"/>
                <a:cs typeface="Arial" pitchFamily="34" charset="0"/>
              </a:rPr>
              <a:t>Stamped</a:t>
            </a:r>
          </a:p>
          <a:p>
            <a:pPr lvl="0" algn="ctr" fontAlgn="base">
              <a:spcBef>
                <a:spcPct val="0"/>
              </a:spcBef>
              <a:spcAft>
                <a:spcPct val="0"/>
              </a:spcAft>
              <a:defRPr/>
            </a:pPr>
            <a:r>
              <a:rPr lang="en-ZA" sz="1000" kern="0" dirty="0">
                <a:solidFill>
                  <a:srgbClr val="000000"/>
                </a:solidFill>
                <a:latin typeface="Arial" pitchFamily="34" charset="0"/>
                <a:cs typeface="Arial" pitchFamily="34" charset="0"/>
              </a:rPr>
              <a:t> Quotes</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9" name="Line 110">
            <a:extLst>
              <a:ext uri="{FF2B5EF4-FFF2-40B4-BE49-F238E27FC236}">
                <a16:creationId xmlns:a16="http://schemas.microsoft.com/office/drawing/2014/main" id="{5A7C4B70-620B-AA07-955F-35B47FB54AAC}"/>
              </a:ext>
            </a:extLst>
          </p:cNvPr>
          <p:cNvSpPr>
            <a:spLocks noChangeShapeType="1"/>
          </p:cNvSpPr>
          <p:nvPr/>
        </p:nvSpPr>
        <p:spPr bwMode="auto">
          <a:xfrm>
            <a:off x="-13902" y="4578401"/>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70" name="AutoShape 26">
            <a:extLst>
              <a:ext uri="{FF2B5EF4-FFF2-40B4-BE49-F238E27FC236}">
                <a16:creationId xmlns:a16="http://schemas.microsoft.com/office/drawing/2014/main" id="{49B8E3BD-198D-FD4A-95E9-F1F2A31626F5}"/>
              </a:ext>
            </a:extLst>
          </p:cNvPr>
          <p:cNvSpPr>
            <a:spLocks noChangeArrowheads="1"/>
          </p:cNvSpPr>
          <p:nvPr/>
        </p:nvSpPr>
        <p:spPr bwMode="auto">
          <a:xfrm>
            <a:off x="2681706" y="3308584"/>
            <a:ext cx="928687" cy="857250"/>
          </a:xfrm>
          <a:prstGeom prst="flowChartDecision">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Any Missing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Document?</a:t>
            </a:r>
          </a:p>
        </p:txBody>
      </p:sp>
      <p:cxnSp>
        <p:nvCxnSpPr>
          <p:cNvPr id="73" name="Straight Arrow Connector 72">
            <a:extLst>
              <a:ext uri="{FF2B5EF4-FFF2-40B4-BE49-F238E27FC236}">
                <a16:creationId xmlns:a16="http://schemas.microsoft.com/office/drawing/2014/main" id="{2CBB81CD-9613-4211-A8F5-8C699AFF5487}"/>
              </a:ext>
            </a:extLst>
          </p:cNvPr>
          <p:cNvCxnSpPr>
            <a:stCxn id="17" idx="3"/>
            <a:endCxn id="70" idx="1"/>
          </p:cNvCxnSpPr>
          <p:nvPr/>
        </p:nvCxnSpPr>
        <p:spPr>
          <a:xfrm>
            <a:off x="1834775" y="3724190"/>
            <a:ext cx="846931" cy="13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AutoShape 72">
            <a:extLst>
              <a:ext uri="{FF2B5EF4-FFF2-40B4-BE49-F238E27FC236}">
                <a16:creationId xmlns:a16="http://schemas.microsoft.com/office/drawing/2014/main" id="{16FFD73A-EE72-47F6-D96C-C5A27712DD90}"/>
              </a:ext>
            </a:extLst>
          </p:cNvPr>
          <p:cNvCxnSpPr>
            <a:cxnSpLocks noChangeShapeType="1"/>
            <a:endCxn id="49" idx="2"/>
          </p:cNvCxnSpPr>
          <p:nvPr/>
        </p:nvCxnSpPr>
        <p:spPr bwMode="auto">
          <a:xfrm rot="5400000" flipH="1" flipV="1">
            <a:off x="2901920" y="3023566"/>
            <a:ext cx="494418" cy="9718"/>
          </a:xfrm>
          <a:prstGeom prst="bentConnector3">
            <a:avLst>
              <a:gd name="adj1" fmla="val 50000"/>
            </a:avLst>
          </a:prstGeom>
          <a:noFill/>
          <a:ln w="9525">
            <a:solidFill>
              <a:srgbClr val="000000"/>
            </a:solidFill>
            <a:miter lim="800000"/>
            <a:headEnd/>
            <a:tailEnd type="triangle" w="med" len="med"/>
          </a:ln>
        </p:spPr>
      </p:cxnSp>
      <p:sp>
        <p:nvSpPr>
          <p:cNvPr id="78" name="TextBox 77">
            <a:extLst>
              <a:ext uri="{FF2B5EF4-FFF2-40B4-BE49-F238E27FC236}">
                <a16:creationId xmlns:a16="http://schemas.microsoft.com/office/drawing/2014/main" id="{940AD6CA-BB97-B6DB-3663-78794DC1F980}"/>
              </a:ext>
            </a:extLst>
          </p:cNvPr>
          <p:cNvSpPr txBox="1"/>
          <p:nvPr/>
        </p:nvSpPr>
        <p:spPr>
          <a:xfrm>
            <a:off x="3069916" y="2951353"/>
            <a:ext cx="5382984" cy="261610"/>
          </a:xfrm>
          <a:prstGeom prst="rect">
            <a:avLst/>
          </a:prstGeom>
          <a:noFill/>
        </p:spPr>
        <p:txBody>
          <a:bodyPr wrap="square">
            <a:spAutoFit/>
          </a:bodyPr>
          <a:lstStyle/>
          <a:p>
            <a:r>
              <a:rPr kumimoji="0" lang="en-US" sz="1050" b="0" i="0" u="none" strike="noStrike" kern="0" cap="none" spc="0" normalizeH="0" baseline="0" noProof="0" dirty="0">
                <a:ln>
                  <a:noFill/>
                </a:ln>
                <a:solidFill>
                  <a:schemeClr val="tx2"/>
                </a:solidFill>
                <a:effectLst/>
                <a:uLnTx/>
                <a:uFillTx/>
                <a:latin typeface="Arial" charset="0"/>
                <a:cs typeface="Arial" charset="0"/>
              </a:rPr>
              <a:t>Yes</a:t>
            </a:r>
            <a:endParaRPr lang="en-ZA" sz="1050" dirty="0">
              <a:solidFill>
                <a:schemeClr val="tx2"/>
              </a:solidFill>
            </a:endParaRPr>
          </a:p>
        </p:txBody>
      </p:sp>
      <p:sp>
        <p:nvSpPr>
          <p:cNvPr id="81" name="AutoShape 16">
            <a:extLst>
              <a:ext uri="{FF2B5EF4-FFF2-40B4-BE49-F238E27FC236}">
                <a16:creationId xmlns:a16="http://schemas.microsoft.com/office/drawing/2014/main" id="{6F216BA8-83A7-979F-3F5F-8D3DAB5CC898}"/>
              </a:ext>
            </a:extLst>
          </p:cNvPr>
          <p:cNvSpPr>
            <a:spLocks noChangeArrowheads="1"/>
          </p:cNvSpPr>
          <p:nvPr/>
        </p:nvSpPr>
        <p:spPr bwMode="auto">
          <a:xfrm>
            <a:off x="4189009" y="3388778"/>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Storage</a:t>
            </a:r>
          </a:p>
        </p:txBody>
      </p:sp>
      <p:cxnSp>
        <p:nvCxnSpPr>
          <p:cNvPr id="82" name="AutoShape 72">
            <a:extLst>
              <a:ext uri="{FF2B5EF4-FFF2-40B4-BE49-F238E27FC236}">
                <a16:creationId xmlns:a16="http://schemas.microsoft.com/office/drawing/2014/main" id="{5A891E48-EE59-1981-E4A7-9A00B70805CB}"/>
              </a:ext>
            </a:extLst>
          </p:cNvPr>
          <p:cNvCxnSpPr>
            <a:cxnSpLocks noChangeShapeType="1"/>
            <a:stCxn id="70" idx="3"/>
            <a:endCxn id="81" idx="1"/>
          </p:cNvCxnSpPr>
          <p:nvPr/>
        </p:nvCxnSpPr>
        <p:spPr bwMode="auto">
          <a:xfrm>
            <a:off x="3610393" y="3737209"/>
            <a:ext cx="578616" cy="3200"/>
          </a:xfrm>
          <a:prstGeom prst="bentConnector3">
            <a:avLst>
              <a:gd name="adj1" fmla="val 50000"/>
            </a:avLst>
          </a:prstGeom>
          <a:noFill/>
          <a:ln w="9525">
            <a:solidFill>
              <a:srgbClr val="000000"/>
            </a:solidFill>
            <a:miter lim="800000"/>
            <a:headEnd/>
            <a:tailEnd type="triangle" w="med" len="med"/>
          </a:ln>
        </p:spPr>
      </p:cxnSp>
      <p:sp>
        <p:nvSpPr>
          <p:cNvPr id="87" name="AutoShape 70">
            <a:extLst>
              <a:ext uri="{FF2B5EF4-FFF2-40B4-BE49-F238E27FC236}">
                <a16:creationId xmlns:a16="http://schemas.microsoft.com/office/drawing/2014/main" id="{6185F1F5-638A-C7AB-D039-4A0A46F74CC0}"/>
              </a:ext>
            </a:extLst>
          </p:cNvPr>
          <p:cNvSpPr>
            <a:spLocks noChangeArrowheads="1"/>
          </p:cNvSpPr>
          <p:nvPr/>
        </p:nvSpPr>
        <p:spPr bwMode="auto">
          <a:xfrm>
            <a:off x="4817633" y="3906912"/>
            <a:ext cx="844550" cy="542925"/>
          </a:xfrm>
          <a:prstGeom prst="flowChartDocument">
            <a:avLst/>
          </a:prstGeom>
          <a:solidFill>
            <a:srgbClr val="FFFFFF">
              <a:lumMod val="75000"/>
            </a:srgbClr>
          </a:solid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pitchFamily="34" charset="0"/>
                <a:cs typeface="Arial" pitchFamily="34" charset="0"/>
              </a:rPr>
              <a:t>Batch of</a:t>
            </a:r>
          </a:p>
          <a:p>
            <a:pPr lvl="0" algn="ctr" fontAlgn="base">
              <a:spcBef>
                <a:spcPct val="0"/>
              </a:spcBef>
              <a:spcAft>
                <a:spcPct val="0"/>
              </a:spcAft>
              <a:defRPr/>
            </a:pPr>
            <a:r>
              <a:rPr lang="en-ZA" sz="1000" kern="0" dirty="0">
                <a:solidFill>
                  <a:srgbClr val="000000"/>
                </a:solidFill>
                <a:latin typeface="Arial" pitchFamily="34" charset="0"/>
                <a:cs typeface="Arial" pitchFamily="34" charset="0"/>
              </a:rPr>
              <a:t> Quotes</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88" name="AutoShape 16">
            <a:extLst>
              <a:ext uri="{FF2B5EF4-FFF2-40B4-BE49-F238E27FC236}">
                <a16:creationId xmlns:a16="http://schemas.microsoft.com/office/drawing/2014/main" id="{857328F3-516B-D235-8B77-8FE61C9CDB43}"/>
              </a:ext>
            </a:extLst>
          </p:cNvPr>
          <p:cNvSpPr>
            <a:spLocks noChangeArrowheads="1"/>
          </p:cNvSpPr>
          <p:nvPr/>
        </p:nvSpPr>
        <p:spPr bwMode="auto">
          <a:xfrm>
            <a:off x="1131772" y="4791001"/>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Load Claims </a:t>
            </a:r>
          </a:p>
          <a:p>
            <a:pPr lvl="0" algn="ctr" fontAlgn="base">
              <a:spcBef>
                <a:spcPct val="0"/>
              </a:spcBef>
              <a:spcAft>
                <a:spcPct val="0"/>
              </a:spcAft>
              <a:defRPr/>
            </a:pPr>
            <a:r>
              <a:rPr lang="en-ZA" sz="1000" kern="0" dirty="0">
                <a:solidFill>
                  <a:srgbClr val="000000"/>
                </a:solidFill>
                <a:latin typeface="Arial" charset="0"/>
                <a:cs typeface="Arial" charset="0"/>
              </a:rPr>
              <a:t>Data Into </a:t>
            </a:r>
          </a:p>
          <a:p>
            <a:pPr lvl="0" algn="ctr" fontAlgn="base">
              <a:spcBef>
                <a:spcPct val="0"/>
              </a:spcBef>
              <a:spcAft>
                <a:spcPct val="0"/>
              </a:spcAft>
              <a:defRPr/>
            </a:pPr>
            <a:r>
              <a:rPr lang="en-ZA" sz="1000" kern="0" dirty="0">
                <a:solidFill>
                  <a:srgbClr val="000000"/>
                </a:solidFill>
                <a:latin typeface="Arial" charset="0"/>
                <a:cs typeface="Arial" charset="0"/>
              </a:rPr>
              <a:t>System</a:t>
            </a:r>
          </a:p>
        </p:txBody>
      </p:sp>
      <p:cxnSp>
        <p:nvCxnSpPr>
          <p:cNvPr id="89" name="AutoShape 72">
            <a:extLst>
              <a:ext uri="{FF2B5EF4-FFF2-40B4-BE49-F238E27FC236}">
                <a16:creationId xmlns:a16="http://schemas.microsoft.com/office/drawing/2014/main" id="{1E2A1D65-22AD-7905-76D6-C7BBCE278CFF}"/>
              </a:ext>
            </a:extLst>
          </p:cNvPr>
          <p:cNvCxnSpPr>
            <a:cxnSpLocks noChangeShapeType="1"/>
            <a:stCxn id="81" idx="2"/>
            <a:endCxn id="88" idx="0"/>
          </p:cNvCxnSpPr>
          <p:nvPr/>
        </p:nvCxnSpPr>
        <p:spPr bwMode="auto">
          <a:xfrm rot="5400000">
            <a:off x="2783193" y="2912902"/>
            <a:ext cx="698961" cy="3057237"/>
          </a:xfrm>
          <a:prstGeom prst="bentConnector3">
            <a:avLst>
              <a:gd name="adj1" fmla="val 76476"/>
            </a:avLst>
          </a:prstGeom>
          <a:noFill/>
          <a:ln w="9525">
            <a:solidFill>
              <a:srgbClr val="000000"/>
            </a:solidFill>
            <a:miter lim="800000"/>
            <a:headEnd/>
            <a:tailEnd type="triangle" w="med" len="med"/>
          </a:ln>
        </p:spPr>
      </p:cxnSp>
      <p:sp>
        <p:nvSpPr>
          <p:cNvPr id="94" name="AutoShape 16">
            <a:extLst>
              <a:ext uri="{FF2B5EF4-FFF2-40B4-BE49-F238E27FC236}">
                <a16:creationId xmlns:a16="http://schemas.microsoft.com/office/drawing/2014/main" id="{04033FFC-5DCD-25D0-D8B3-5CB74C57E9A2}"/>
              </a:ext>
            </a:extLst>
          </p:cNvPr>
          <p:cNvSpPr>
            <a:spLocks noChangeArrowheads="1"/>
          </p:cNvSpPr>
          <p:nvPr/>
        </p:nvSpPr>
        <p:spPr bwMode="auto">
          <a:xfrm>
            <a:off x="2547420" y="4775368"/>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Research</a:t>
            </a:r>
          </a:p>
          <a:p>
            <a:pPr lvl="0" algn="ctr" fontAlgn="base">
              <a:spcBef>
                <a:spcPct val="0"/>
              </a:spcBef>
              <a:spcAft>
                <a:spcPct val="0"/>
              </a:spcAft>
              <a:defRPr/>
            </a:pPr>
            <a:r>
              <a:rPr lang="en-ZA" sz="1000" kern="0" dirty="0">
                <a:solidFill>
                  <a:srgbClr val="000000"/>
                </a:solidFill>
                <a:latin typeface="Arial" charset="0"/>
                <a:cs typeface="Arial" charset="0"/>
              </a:rPr>
              <a:t>Claims</a:t>
            </a:r>
          </a:p>
        </p:txBody>
      </p:sp>
      <p:cxnSp>
        <p:nvCxnSpPr>
          <p:cNvPr id="97" name="AutoShape 72">
            <a:extLst>
              <a:ext uri="{FF2B5EF4-FFF2-40B4-BE49-F238E27FC236}">
                <a16:creationId xmlns:a16="http://schemas.microsoft.com/office/drawing/2014/main" id="{B653A047-3F22-C2F4-76DE-6EACFA0EF4C4}"/>
              </a:ext>
            </a:extLst>
          </p:cNvPr>
          <p:cNvCxnSpPr>
            <a:cxnSpLocks noChangeShapeType="1"/>
            <a:endCxn id="94" idx="1"/>
          </p:cNvCxnSpPr>
          <p:nvPr/>
        </p:nvCxnSpPr>
        <p:spPr bwMode="auto">
          <a:xfrm flipV="1">
            <a:off x="2076335" y="5126999"/>
            <a:ext cx="471085" cy="12433"/>
          </a:xfrm>
          <a:prstGeom prst="bentConnector3">
            <a:avLst>
              <a:gd name="adj1" fmla="val 50000"/>
            </a:avLst>
          </a:prstGeom>
          <a:noFill/>
          <a:ln w="9525">
            <a:solidFill>
              <a:srgbClr val="000000"/>
            </a:solidFill>
            <a:miter lim="800000"/>
            <a:headEnd/>
            <a:tailEnd type="triangle" w="med" len="med"/>
          </a:ln>
        </p:spPr>
      </p:cxnSp>
      <p:cxnSp>
        <p:nvCxnSpPr>
          <p:cNvPr id="100" name="AutoShape 72">
            <a:extLst>
              <a:ext uri="{FF2B5EF4-FFF2-40B4-BE49-F238E27FC236}">
                <a16:creationId xmlns:a16="http://schemas.microsoft.com/office/drawing/2014/main" id="{D56BC9BD-1CDA-CD16-B55E-CFE36A77CBD0}"/>
              </a:ext>
            </a:extLst>
          </p:cNvPr>
          <p:cNvCxnSpPr>
            <a:cxnSpLocks noChangeShapeType="1"/>
            <a:stCxn id="94" idx="3"/>
            <a:endCxn id="103" idx="1"/>
          </p:cNvCxnSpPr>
          <p:nvPr/>
        </p:nvCxnSpPr>
        <p:spPr bwMode="auto">
          <a:xfrm flipV="1">
            <a:off x="3491983" y="5123400"/>
            <a:ext cx="284860" cy="3599"/>
          </a:xfrm>
          <a:prstGeom prst="bentConnector3">
            <a:avLst>
              <a:gd name="adj1" fmla="val 50000"/>
            </a:avLst>
          </a:prstGeom>
          <a:noFill/>
          <a:ln w="9525">
            <a:solidFill>
              <a:srgbClr val="000000"/>
            </a:solidFill>
            <a:miter lim="800000"/>
            <a:headEnd/>
            <a:tailEnd type="triangle" w="med" len="med"/>
          </a:ln>
        </p:spPr>
      </p:cxnSp>
      <p:sp>
        <p:nvSpPr>
          <p:cNvPr id="103" name="AutoShape 16">
            <a:extLst>
              <a:ext uri="{FF2B5EF4-FFF2-40B4-BE49-F238E27FC236}">
                <a16:creationId xmlns:a16="http://schemas.microsoft.com/office/drawing/2014/main" id="{D85B6AEF-A8DF-70E7-74E6-566CE46ABCCA}"/>
              </a:ext>
            </a:extLst>
          </p:cNvPr>
          <p:cNvSpPr>
            <a:spLocks noChangeArrowheads="1"/>
          </p:cNvSpPr>
          <p:nvPr/>
        </p:nvSpPr>
        <p:spPr bwMode="auto">
          <a:xfrm>
            <a:off x="3776843" y="477176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Store</a:t>
            </a:r>
          </a:p>
          <a:p>
            <a:pPr lvl="0" algn="ctr" fontAlgn="base">
              <a:spcBef>
                <a:spcPct val="0"/>
              </a:spcBef>
              <a:spcAft>
                <a:spcPct val="0"/>
              </a:spcAft>
              <a:defRPr/>
            </a:pPr>
            <a:r>
              <a:rPr lang="en-ZA" sz="1000" kern="0" dirty="0">
                <a:solidFill>
                  <a:srgbClr val="000000"/>
                </a:solidFill>
                <a:latin typeface="Arial" charset="0"/>
                <a:cs typeface="Arial" charset="0"/>
              </a:rPr>
              <a:t>Claims</a:t>
            </a:r>
          </a:p>
        </p:txBody>
      </p:sp>
      <p:sp>
        <p:nvSpPr>
          <p:cNvPr id="104" name="AutoShape 70">
            <a:extLst>
              <a:ext uri="{FF2B5EF4-FFF2-40B4-BE49-F238E27FC236}">
                <a16:creationId xmlns:a16="http://schemas.microsoft.com/office/drawing/2014/main" id="{61EF1B25-3D5A-E0F7-5995-1D48298E328F}"/>
              </a:ext>
            </a:extLst>
          </p:cNvPr>
          <p:cNvSpPr>
            <a:spLocks noChangeArrowheads="1"/>
          </p:cNvSpPr>
          <p:nvPr/>
        </p:nvSpPr>
        <p:spPr bwMode="auto">
          <a:xfrm>
            <a:off x="4364771" y="5267275"/>
            <a:ext cx="641495" cy="401123"/>
          </a:xfrm>
          <a:prstGeom prst="flowChartDocument">
            <a:avLst/>
          </a:prstGeom>
          <a:solidFill>
            <a:srgbClr val="FFFFFF">
              <a:lumMod val="75000"/>
            </a:srgbClr>
          </a:solid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pitchFamily="34" charset="0"/>
                <a:cs typeface="Arial" pitchFamily="34" charset="0"/>
              </a:rPr>
              <a:t>Batch of</a:t>
            </a:r>
          </a:p>
          <a:p>
            <a:pPr lvl="0" algn="ctr" fontAlgn="base">
              <a:spcBef>
                <a:spcPct val="0"/>
              </a:spcBef>
              <a:spcAft>
                <a:spcPct val="0"/>
              </a:spcAft>
              <a:defRPr/>
            </a:pPr>
            <a:r>
              <a:rPr lang="en-ZA" sz="1000" kern="0" dirty="0">
                <a:solidFill>
                  <a:srgbClr val="000000"/>
                </a:solidFill>
                <a:latin typeface="Arial" pitchFamily="34" charset="0"/>
                <a:cs typeface="Arial" pitchFamily="34" charset="0"/>
              </a:rPr>
              <a:t> Claims</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107" name="Line 110">
            <a:extLst>
              <a:ext uri="{FF2B5EF4-FFF2-40B4-BE49-F238E27FC236}">
                <a16:creationId xmlns:a16="http://schemas.microsoft.com/office/drawing/2014/main" id="{CC88AA9F-C8EE-B4E1-3194-8990C5F6E6A5}"/>
              </a:ext>
            </a:extLst>
          </p:cNvPr>
          <p:cNvSpPr>
            <a:spLocks noChangeShapeType="1"/>
          </p:cNvSpPr>
          <p:nvPr/>
        </p:nvSpPr>
        <p:spPr bwMode="auto">
          <a:xfrm>
            <a:off x="-40593" y="5733256"/>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109" name="AutoShape 16">
            <a:extLst>
              <a:ext uri="{FF2B5EF4-FFF2-40B4-BE49-F238E27FC236}">
                <a16:creationId xmlns:a16="http://schemas.microsoft.com/office/drawing/2014/main" id="{1155717E-C769-5B5D-513C-94C5CC6059C9}"/>
              </a:ext>
            </a:extLst>
          </p:cNvPr>
          <p:cNvSpPr>
            <a:spLocks noChangeArrowheads="1"/>
          </p:cNvSpPr>
          <p:nvPr/>
        </p:nvSpPr>
        <p:spPr bwMode="auto">
          <a:xfrm>
            <a:off x="1166463" y="593307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Request Claim</a:t>
            </a:r>
          </a:p>
          <a:p>
            <a:pPr lvl="0" algn="ctr" fontAlgn="base">
              <a:spcBef>
                <a:spcPct val="0"/>
              </a:spcBef>
              <a:spcAft>
                <a:spcPct val="0"/>
              </a:spcAft>
              <a:defRPr/>
            </a:pPr>
            <a:r>
              <a:rPr lang="en-ZA" sz="1000" kern="0" dirty="0">
                <a:solidFill>
                  <a:srgbClr val="000000"/>
                </a:solidFill>
                <a:latin typeface="Arial" charset="0"/>
                <a:cs typeface="Arial" charset="0"/>
              </a:rPr>
              <a:t> Release </a:t>
            </a:r>
          </a:p>
          <a:p>
            <a:pPr lvl="0" algn="ctr" fontAlgn="base">
              <a:spcBef>
                <a:spcPct val="0"/>
              </a:spcBef>
              <a:spcAft>
                <a:spcPct val="0"/>
              </a:spcAft>
              <a:defRPr/>
            </a:pPr>
            <a:r>
              <a:rPr lang="en-ZA" sz="1000" kern="0" dirty="0">
                <a:solidFill>
                  <a:srgbClr val="000000"/>
                </a:solidFill>
                <a:latin typeface="Arial" charset="0"/>
                <a:cs typeface="Arial" charset="0"/>
              </a:rPr>
              <a:t>on System</a:t>
            </a:r>
          </a:p>
        </p:txBody>
      </p:sp>
      <p:sp>
        <p:nvSpPr>
          <p:cNvPr id="123" name="AutoShape 16">
            <a:extLst>
              <a:ext uri="{FF2B5EF4-FFF2-40B4-BE49-F238E27FC236}">
                <a16:creationId xmlns:a16="http://schemas.microsoft.com/office/drawing/2014/main" id="{C0B37B40-9672-FD60-E70F-1EFE5D003A25}"/>
              </a:ext>
            </a:extLst>
          </p:cNvPr>
          <p:cNvSpPr>
            <a:spLocks noChangeArrowheads="1"/>
          </p:cNvSpPr>
          <p:nvPr/>
        </p:nvSpPr>
        <p:spPr bwMode="auto">
          <a:xfrm>
            <a:off x="5309334" y="478139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Release Claims</a:t>
            </a:r>
          </a:p>
        </p:txBody>
      </p:sp>
      <p:cxnSp>
        <p:nvCxnSpPr>
          <p:cNvPr id="124" name="AutoShape 72">
            <a:extLst>
              <a:ext uri="{FF2B5EF4-FFF2-40B4-BE49-F238E27FC236}">
                <a16:creationId xmlns:a16="http://schemas.microsoft.com/office/drawing/2014/main" id="{3DE49895-E39F-7D9A-DDCC-67CC9121E886}"/>
              </a:ext>
            </a:extLst>
          </p:cNvPr>
          <p:cNvCxnSpPr>
            <a:cxnSpLocks noChangeShapeType="1"/>
          </p:cNvCxnSpPr>
          <p:nvPr/>
        </p:nvCxnSpPr>
        <p:spPr bwMode="auto">
          <a:xfrm flipV="1">
            <a:off x="2111026" y="5165200"/>
            <a:ext cx="3198308" cy="1151685"/>
          </a:xfrm>
          <a:prstGeom prst="bentConnector3">
            <a:avLst>
              <a:gd name="adj1" fmla="val 96629"/>
            </a:avLst>
          </a:prstGeom>
          <a:noFill/>
          <a:ln w="9525">
            <a:solidFill>
              <a:srgbClr val="000000"/>
            </a:solidFill>
            <a:miter lim="800000"/>
            <a:headEnd/>
            <a:tailEnd type="triangle" w="med" len="med"/>
          </a:ln>
        </p:spPr>
      </p:cxnSp>
      <p:sp>
        <p:nvSpPr>
          <p:cNvPr id="126" name="AutoShape 16">
            <a:extLst>
              <a:ext uri="{FF2B5EF4-FFF2-40B4-BE49-F238E27FC236}">
                <a16:creationId xmlns:a16="http://schemas.microsoft.com/office/drawing/2014/main" id="{3D9D1D5D-0E24-E770-54CC-05B7C7EF6A47}"/>
              </a:ext>
            </a:extLst>
          </p:cNvPr>
          <p:cNvSpPr>
            <a:spLocks noChangeArrowheads="1"/>
          </p:cNvSpPr>
          <p:nvPr/>
        </p:nvSpPr>
        <p:spPr bwMode="auto">
          <a:xfrm>
            <a:off x="5309333" y="60714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Research</a:t>
            </a:r>
          </a:p>
          <a:p>
            <a:pPr lvl="0" algn="ctr" fontAlgn="base">
              <a:spcBef>
                <a:spcPct val="0"/>
              </a:spcBef>
              <a:spcAft>
                <a:spcPct val="0"/>
              </a:spcAft>
              <a:defRPr/>
            </a:pPr>
            <a:r>
              <a:rPr lang="en-ZA" sz="1000" kern="0" dirty="0">
                <a:solidFill>
                  <a:srgbClr val="000000"/>
                </a:solidFill>
                <a:latin typeface="Arial" charset="0"/>
                <a:cs typeface="Arial" charset="0"/>
              </a:rPr>
              <a:t>Claims</a:t>
            </a:r>
          </a:p>
        </p:txBody>
      </p:sp>
      <p:cxnSp>
        <p:nvCxnSpPr>
          <p:cNvPr id="127" name="AutoShape 72">
            <a:extLst>
              <a:ext uri="{FF2B5EF4-FFF2-40B4-BE49-F238E27FC236}">
                <a16:creationId xmlns:a16="http://schemas.microsoft.com/office/drawing/2014/main" id="{E3C42EE7-412C-E920-9D46-59AEFB62D731}"/>
              </a:ext>
            </a:extLst>
          </p:cNvPr>
          <p:cNvCxnSpPr>
            <a:cxnSpLocks noChangeShapeType="1"/>
            <a:stCxn id="103" idx="2"/>
            <a:endCxn id="109" idx="0"/>
          </p:cNvCxnSpPr>
          <p:nvPr/>
        </p:nvCxnSpPr>
        <p:spPr bwMode="auto">
          <a:xfrm rot="5400000">
            <a:off x="2714911" y="4398865"/>
            <a:ext cx="458048" cy="2610380"/>
          </a:xfrm>
          <a:prstGeom prst="bentConnector3">
            <a:avLst>
              <a:gd name="adj1" fmla="val 50000"/>
            </a:avLst>
          </a:prstGeom>
          <a:noFill/>
          <a:ln w="9525">
            <a:solidFill>
              <a:srgbClr val="000000"/>
            </a:solidFill>
            <a:miter lim="800000"/>
            <a:headEnd/>
            <a:tailEnd type="triangle" w="med" len="med"/>
          </a:ln>
        </p:spPr>
      </p:cxnSp>
      <p:cxnSp>
        <p:nvCxnSpPr>
          <p:cNvPr id="134" name="AutoShape 72">
            <a:extLst>
              <a:ext uri="{FF2B5EF4-FFF2-40B4-BE49-F238E27FC236}">
                <a16:creationId xmlns:a16="http://schemas.microsoft.com/office/drawing/2014/main" id="{5C12B5D3-C184-2C59-4744-FD488070FC82}"/>
              </a:ext>
            </a:extLst>
          </p:cNvPr>
          <p:cNvCxnSpPr>
            <a:cxnSpLocks noChangeShapeType="1"/>
            <a:stCxn id="123" idx="2"/>
            <a:endCxn id="126" idx="0"/>
          </p:cNvCxnSpPr>
          <p:nvPr/>
        </p:nvCxnSpPr>
        <p:spPr bwMode="auto">
          <a:xfrm rot="5400000">
            <a:off x="5488217" y="5778055"/>
            <a:ext cx="586798" cy="1"/>
          </a:xfrm>
          <a:prstGeom prst="bentConnector3">
            <a:avLst>
              <a:gd name="adj1" fmla="val 50000"/>
            </a:avLst>
          </a:prstGeom>
          <a:noFill/>
          <a:ln w="9525">
            <a:solidFill>
              <a:srgbClr val="000000"/>
            </a:solidFill>
            <a:miter lim="800000"/>
            <a:headEnd/>
            <a:tailEnd type="triangle" w="med" len="med"/>
          </a:ln>
        </p:spPr>
      </p:cxnSp>
      <p:sp>
        <p:nvSpPr>
          <p:cNvPr id="148" name="AutoShape 26">
            <a:extLst>
              <a:ext uri="{FF2B5EF4-FFF2-40B4-BE49-F238E27FC236}">
                <a16:creationId xmlns:a16="http://schemas.microsoft.com/office/drawing/2014/main" id="{674E5FF2-F4B3-205F-00D0-CCE315F9FC66}"/>
              </a:ext>
            </a:extLst>
          </p:cNvPr>
          <p:cNvSpPr>
            <a:spLocks noChangeArrowheads="1"/>
          </p:cNvSpPr>
          <p:nvPr/>
        </p:nvSpPr>
        <p:spPr bwMode="auto">
          <a:xfrm>
            <a:off x="6580690" y="6036455"/>
            <a:ext cx="779078" cy="773260"/>
          </a:xfrm>
          <a:prstGeom prst="flowChartDecision">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Approve?</a:t>
            </a:r>
          </a:p>
        </p:txBody>
      </p:sp>
      <p:cxnSp>
        <p:nvCxnSpPr>
          <p:cNvPr id="149" name="AutoShape 72">
            <a:extLst>
              <a:ext uri="{FF2B5EF4-FFF2-40B4-BE49-F238E27FC236}">
                <a16:creationId xmlns:a16="http://schemas.microsoft.com/office/drawing/2014/main" id="{08DC1685-901B-44EF-117E-EB002A5B7A2A}"/>
              </a:ext>
            </a:extLst>
          </p:cNvPr>
          <p:cNvCxnSpPr>
            <a:cxnSpLocks noChangeShapeType="1"/>
            <a:stCxn id="126" idx="3"/>
            <a:endCxn id="148" idx="1"/>
          </p:cNvCxnSpPr>
          <p:nvPr/>
        </p:nvCxnSpPr>
        <p:spPr bwMode="auto">
          <a:xfrm>
            <a:off x="6253896" y="6423085"/>
            <a:ext cx="326794" cy="12700"/>
          </a:xfrm>
          <a:prstGeom prst="bentConnector3">
            <a:avLst>
              <a:gd name="adj1" fmla="val 50000"/>
            </a:avLst>
          </a:prstGeom>
          <a:noFill/>
          <a:ln w="9525">
            <a:solidFill>
              <a:srgbClr val="000000"/>
            </a:solidFill>
            <a:miter lim="800000"/>
            <a:headEnd/>
            <a:tailEnd type="triangle" w="med" len="med"/>
          </a:ln>
        </p:spPr>
      </p:cxnSp>
      <p:sp>
        <p:nvSpPr>
          <p:cNvPr id="157" name="AutoShape 16">
            <a:extLst>
              <a:ext uri="{FF2B5EF4-FFF2-40B4-BE49-F238E27FC236}">
                <a16:creationId xmlns:a16="http://schemas.microsoft.com/office/drawing/2014/main" id="{2FFF195E-FBDA-B50F-ED06-D833990AE52E}"/>
              </a:ext>
            </a:extLst>
          </p:cNvPr>
          <p:cNvSpPr>
            <a:spLocks noChangeArrowheads="1"/>
          </p:cNvSpPr>
          <p:nvPr/>
        </p:nvSpPr>
        <p:spPr bwMode="auto">
          <a:xfrm>
            <a:off x="7623092" y="60714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Make Payment</a:t>
            </a:r>
          </a:p>
        </p:txBody>
      </p:sp>
      <p:cxnSp>
        <p:nvCxnSpPr>
          <p:cNvPr id="158" name="AutoShape 72">
            <a:extLst>
              <a:ext uri="{FF2B5EF4-FFF2-40B4-BE49-F238E27FC236}">
                <a16:creationId xmlns:a16="http://schemas.microsoft.com/office/drawing/2014/main" id="{D63BAD4A-3846-F145-2B5E-C8615E9F13B0}"/>
              </a:ext>
            </a:extLst>
          </p:cNvPr>
          <p:cNvCxnSpPr>
            <a:cxnSpLocks noChangeShapeType="1"/>
            <a:endCxn id="157" idx="1"/>
          </p:cNvCxnSpPr>
          <p:nvPr/>
        </p:nvCxnSpPr>
        <p:spPr bwMode="auto">
          <a:xfrm>
            <a:off x="7363995" y="6423085"/>
            <a:ext cx="259097" cy="12700"/>
          </a:xfrm>
          <a:prstGeom prst="bentConnector3">
            <a:avLst>
              <a:gd name="adj1" fmla="val 50000"/>
            </a:avLst>
          </a:prstGeom>
          <a:noFill/>
          <a:ln w="9525">
            <a:solidFill>
              <a:srgbClr val="000000"/>
            </a:solidFill>
            <a:miter lim="800000"/>
            <a:headEnd/>
            <a:tailEnd type="triangle" w="med" len="med"/>
          </a:ln>
        </p:spPr>
      </p:cxnSp>
      <p:sp>
        <p:nvSpPr>
          <p:cNvPr id="2" name="TextBox 1">
            <a:extLst>
              <a:ext uri="{FF2B5EF4-FFF2-40B4-BE49-F238E27FC236}">
                <a16:creationId xmlns:a16="http://schemas.microsoft.com/office/drawing/2014/main" id="{328BF79F-29D9-6517-7E00-F1DA5D8D3C12}"/>
              </a:ext>
            </a:extLst>
          </p:cNvPr>
          <p:cNvSpPr txBox="1"/>
          <p:nvPr/>
        </p:nvSpPr>
        <p:spPr>
          <a:xfrm>
            <a:off x="7256008" y="6167825"/>
            <a:ext cx="5382984" cy="261610"/>
          </a:xfrm>
          <a:prstGeom prst="rect">
            <a:avLst/>
          </a:prstGeom>
          <a:noFill/>
        </p:spPr>
        <p:txBody>
          <a:bodyPr wrap="square">
            <a:spAutoFit/>
          </a:bodyPr>
          <a:lstStyle/>
          <a:p>
            <a:r>
              <a:rPr kumimoji="0" lang="en-US" sz="1050" b="0" i="0" u="none" strike="noStrike" kern="0" cap="none" spc="0" normalizeH="0" baseline="0" noProof="0" dirty="0">
                <a:ln>
                  <a:noFill/>
                </a:ln>
                <a:solidFill>
                  <a:schemeClr val="tx2"/>
                </a:solidFill>
                <a:effectLst/>
                <a:uLnTx/>
                <a:uFillTx/>
                <a:latin typeface="Arial" charset="0"/>
                <a:cs typeface="Arial" charset="0"/>
              </a:rPr>
              <a:t>Yes</a:t>
            </a:r>
            <a:endParaRPr lang="en-ZA" sz="1050" dirty="0">
              <a:solidFill>
                <a:schemeClr val="tx2"/>
              </a:solidFill>
            </a:endParaRPr>
          </a:p>
        </p:txBody>
      </p:sp>
      <p:sp>
        <p:nvSpPr>
          <p:cNvPr id="6" name="Text Box 17">
            <a:extLst>
              <a:ext uri="{FF2B5EF4-FFF2-40B4-BE49-F238E27FC236}">
                <a16:creationId xmlns:a16="http://schemas.microsoft.com/office/drawing/2014/main" id="{2DFC3A76-81FE-42E2-F22C-E6FB4DAB053C}"/>
              </a:ext>
            </a:extLst>
          </p:cNvPr>
          <p:cNvSpPr txBox="1">
            <a:spLocks noChangeArrowheads="1"/>
          </p:cNvSpPr>
          <p:nvPr/>
        </p:nvSpPr>
        <p:spPr bwMode="auto">
          <a:xfrm>
            <a:off x="-105668" y="5016401"/>
            <a:ext cx="1130300" cy="400110"/>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Clerical Département</a:t>
            </a:r>
            <a:endParaRPr lang="en-US" sz="1000" b="1" dirty="0">
              <a:solidFill>
                <a:srgbClr val="000000"/>
              </a:solidFill>
              <a:latin typeface="Arial" charset="0"/>
              <a:cs typeface="Arial" charset="0"/>
            </a:endParaRPr>
          </a:p>
        </p:txBody>
      </p:sp>
      <p:sp>
        <p:nvSpPr>
          <p:cNvPr id="11" name="Text Box 17">
            <a:extLst>
              <a:ext uri="{FF2B5EF4-FFF2-40B4-BE49-F238E27FC236}">
                <a16:creationId xmlns:a16="http://schemas.microsoft.com/office/drawing/2014/main" id="{AF2441AA-0C59-E7F2-7ADB-0806EB987C5C}"/>
              </a:ext>
            </a:extLst>
          </p:cNvPr>
          <p:cNvSpPr txBox="1">
            <a:spLocks noChangeArrowheads="1"/>
          </p:cNvSpPr>
          <p:nvPr/>
        </p:nvSpPr>
        <p:spPr bwMode="auto">
          <a:xfrm>
            <a:off x="-91690" y="6013621"/>
            <a:ext cx="1130300" cy="400110"/>
          </a:xfrm>
          <a:prstGeom prst="rect">
            <a:avLst/>
          </a:prstGeom>
          <a:noFill/>
          <a:ln w="9525">
            <a:noFill/>
            <a:miter lim="800000"/>
            <a:headEnd/>
            <a:tailEnd/>
          </a:ln>
        </p:spPr>
        <p:txBody>
          <a:bodyPr>
            <a:spAutoFit/>
          </a:bodyPr>
          <a:lstStyle/>
          <a:p>
            <a:pPr algn="ctr" fontAlgn="base">
              <a:spcBef>
                <a:spcPct val="0"/>
              </a:spcBef>
              <a:spcAft>
                <a:spcPct val="0"/>
              </a:spcAft>
            </a:pPr>
            <a:r>
              <a:rPr lang="en-US" sz="1000" b="1" dirty="0">
                <a:solidFill>
                  <a:srgbClr val="000000"/>
                </a:solidFill>
                <a:latin typeface="Arial" charset="0"/>
                <a:cs typeface="Arial" charset="0"/>
              </a:rPr>
              <a:t>S</a:t>
            </a:r>
            <a:r>
              <a:rPr lang="en-ZA" sz="1000" b="1" dirty="0" err="1">
                <a:solidFill>
                  <a:srgbClr val="000000"/>
                </a:solidFill>
                <a:latin typeface="Arial" charset="0"/>
                <a:cs typeface="Arial" charset="0"/>
              </a:rPr>
              <a:t>ettlement</a:t>
            </a:r>
            <a:r>
              <a:rPr lang="en-ZA" sz="1000" b="1" dirty="0">
                <a:solidFill>
                  <a:srgbClr val="000000"/>
                </a:solidFill>
                <a:latin typeface="Arial" charset="0"/>
                <a:cs typeface="Arial" charset="0"/>
              </a:rPr>
              <a:t> Department</a:t>
            </a:r>
            <a:endParaRPr lang="en-US" sz="1000" b="1" dirty="0">
              <a:solidFill>
                <a:srgbClr val="000000"/>
              </a:solidFill>
              <a:latin typeface="Arial" charset="0"/>
              <a:cs typeface="Arial" charset="0"/>
            </a:endParaRPr>
          </a:p>
        </p:txBody>
      </p:sp>
      <p:sp>
        <p:nvSpPr>
          <p:cNvPr id="12" name="TextBox 11">
            <a:extLst>
              <a:ext uri="{FF2B5EF4-FFF2-40B4-BE49-F238E27FC236}">
                <a16:creationId xmlns:a16="http://schemas.microsoft.com/office/drawing/2014/main" id="{99EA0114-579D-3FC6-4B55-6BA673102753}"/>
              </a:ext>
            </a:extLst>
          </p:cNvPr>
          <p:cNvSpPr txBox="1"/>
          <p:nvPr/>
        </p:nvSpPr>
        <p:spPr>
          <a:xfrm>
            <a:off x="3776843" y="3726834"/>
            <a:ext cx="5382984" cy="261610"/>
          </a:xfrm>
          <a:prstGeom prst="rect">
            <a:avLst/>
          </a:prstGeom>
          <a:noFill/>
        </p:spPr>
        <p:txBody>
          <a:bodyPr wrap="square">
            <a:spAutoFit/>
          </a:bodyPr>
          <a:lstStyle/>
          <a:p>
            <a:r>
              <a:rPr kumimoji="0" lang="en-US" sz="1050" b="0" i="0" u="none" strike="noStrike" kern="0" cap="none" spc="0" normalizeH="0" baseline="0" noProof="0" dirty="0">
                <a:ln>
                  <a:noFill/>
                </a:ln>
                <a:solidFill>
                  <a:schemeClr val="tx2"/>
                </a:solidFill>
                <a:effectLst/>
                <a:uLnTx/>
                <a:uFillTx/>
                <a:latin typeface="Arial" charset="0"/>
                <a:cs typeface="Arial" charset="0"/>
              </a:rPr>
              <a:t>No</a:t>
            </a:r>
            <a:endParaRPr lang="en-ZA" sz="105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3688" y="188640"/>
            <a:ext cx="7380312" cy="461665"/>
          </a:xfrm>
          <a:prstGeom prst="rect">
            <a:avLst/>
          </a:prstGeom>
          <a:noFill/>
        </p:spPr>
        <p:txBody>
          <a:bodyPr wrap="square" rtlCol="0">
            <a:spAutoFit/>
          </a:bodyPr>
          <a:lstStyle/>
          <a:p>
            <a:pPr algn="r"/>
            <a:r>
              <a:rPr lang="en-ZA" sz="2400" dirty="0">
                <a:latin typeface="Arial" pitchFamily="34" charset="0"/>
                <a:cs typeface="Arial" pitchFamily="34" charset="0"/>
              </a:rPr>
              <a:t>PROCESS CAPABILITY: PRIMARY METRIC</a:t>
            </a:r>
          </a:p>
        </p:txBody>
      </p:sp>
      <p:graphicFrame>
        <p:nvGraphicFramePr>
          <p:cNvPr id="10" name="Table 9">
            <a:extLst>
              <a:ext uri="{FF2B5EF4-FFF2-40B4-BE49-F238E27FC236}">
                <a16:creationId xmlns:a16="http://schemas.microsoft.com/office/drawing/2014/main" id="{843280E3-651F-9EA4-DB73-81CE36E10EBC}"/>
              </a:ext>
            </a:extLst>
          </p:cNvPr>
          <p:cNvGraphicFramePr>
            <a:graphicFrameLocks noGrp="1"/>
          </p:cNvGraphicFramePr>
          <p:nvPr>
            <p:extLst>
              <p:ext uri="{D42A27DB-BD31-4B8C-83A1-F6EECF244321}">
                <p14:modId xmlns:p14="http://schemas.microsoft.com/office/powerpoint/2010/main" val="1562632385"/>
              </p:ext>
            </p:extLst>
          </p:nvPr>
        </p:nvGraphicFramePr>
        <p:xfrm>
          <a:off x="367206" y="832310"/>
          <a:ext cx="6264696" cy="2313594"/>
        </p:xfrm>
        <a:graphic>
          <a:graphicData uri="http://schemas.openxmlformats.org/drawingml/2006/table">
            <a:tbl>
              <a:tblPr firstRow="1" bandRow="1">
                <a:tableStyleId>{5C22544A-7EE6-4342-B048-85BDC9FD1C3A}</a:tableStyleId>
              </a:tblPr>
              <a:tblGrid>
                <a:gridCol w="1124432">
                  <a:extLst>
                    <a:ext uri="{9D8B030D-6E8A-4147-A177-3AD203B41FA5}">
                      <a16:colId xmlns:a16="http://schemas.microsoft.com/office/drawing/2014/main" val="20000"/>
                    </a:ext>
                  </a:extLst>
                </a:gridCol>
                <a:gridCol w="2515481">
                  <a:extLst>
                    <a:ext uri="{9D8B030D-6E8A-4147-A177-3AD203B41FA5}">
                      <a16:colId xmlns:a16="http://schemas.microsoft.com/office/drawing/2014/main" val="20001"/>
                    </a:ext>
                  </a:extLst>
                </a:gridCol>
                <a:gridCol w="1660985">
                  <a:extLst>
                    <a:ext uri="{9D8B030D-6E8A-4147-A177-3AD203B41FA5}">
                      <a16:colId xmlns:a16="http://schemas.microsoft.com/office/drawing/2014/main" val="20002"/>
                    </a:ext>
                  </a:extLst>
                </a:gridCol>
                <a:gridCol w="963798">
                  <a:extLst>
                    <a:ext uri="{9D8B030D-6E8A-4147-A177-3AD203B41FA5}">
                      <a16:colId xmlns:a16="http://schemas.microsoft.com/office/drawing/2014/main" val="20003"/>
                    </a:ext>
                  </a:extLst>
                </a:gridCol>
              </a:tblGrid>
              <a:tr h="745317">
                <a:tc>
                  <a:txBody>
                    <a:bodyPr/>
                    <a:lstStyle/>
                    <a:p>
                      <a:pPr algn="ctr"/>
                      <a:r>
                        <a:rPr lang="en-ZA" sz="1200" b="1" dirty="0">
                          <a:solidFill>
                            <a:schemeClr val="bg1"/>
                          </a:solidFill>
                          <a:latin typeface="Arial" pitchFamily="34" charset="0"/>
                          <a:cs typeface="Arial" pitchFamily="34" charset="0"/>
                        </a:rPr>
                        <a:t>Unit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ZA" sz="1200" b="0" dirty="0">
                          <a:solidFill>
                            <a:schemeClr val="tx1"/>
                          </a:solidFill>
                          <a:latin typeface="Arial" pitchFamily="34" charset="0"/>
                          <a:cs typeface="Arial" pitchFamily="34" charset="0"/>
                        </a:rPr>
                        <a:t>The item produced or processed – either a product or service transaction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400" b="0" dirty="0">
                          <a:solidFill>
                            <a:schemeClr val="tx1"/>
                          </a:solidFill>
                          <a:latin typeface="Arial" panose="020B0604020202020204" pitchFamily="34" charset="0"/>
                          <a:cs typeface="Arial" panose="020B0604020202020204" pitchFamily="34" charset="0"/>
                        </a:rPr>
                        <a:t>Claims Process at </a:t>
                      </a:r>
                      <a:r>
                        <a:rPr lang="en-US" sz="1400" b="0" dirty="0" err="1">
                          <a:solidFill>
                            <a:schemeClr val="tx1"/>
                          </a:solidFill>
                          <a:latin typeface="Arial" panose="020B0604020202020204" pitchFamily="34" charset="0"/>
                          <a:cs typeface="Arial" panose="020B0604020202020204" pitchFamily="34" charset="0"/>
                        </a:rPr>
                        <a:t>Prosim</a:t>
                      </a:r>
                      <a:r>
                        <a:rPr lang="en-US" sz="1400" b="0" dirty="0">
                          <a:solidFill>
                            <a:schemeClr val="tx1"/>
                          </a:solidFill>
                          <a:latin typeface="Arial" panose="020B0604020202020204" pitchFamily="34" charset="0"/>
                          <a:cs typeface="Arial" panose="020B0604020202020204" pitchFamily="34" charset="0"/>
                        </a:rPr>
                        <a:t> Insurance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ZA" sz="1200" b="0" dirty="0">
                          <a:solidFill>
                            <a:schemeClr val="tx1"/>
                          </a:solidFill>
                          <a:latin typeface="Arial" pitchFamily="34" charset="0"/>
                          <a:cs typeface="Arial" pitchFamily="34" charset="0"/>
                        </a:rPr>
                        <a:t>N</a:t>
                      </a:r>
                      <a:r>
                        <a:rPr lang="en-ZA" sz="1200" b="0" baseline="0" dirty="0">
                          <a:solidFill>
                            <a:schemeClr val="tx1"/>
                          </a:solidFill>
                          <a:latin typeface="Arial" pitchFamily="34" charset="0"/>
                          <a:cs typeface="Arial" pitchFamily="34" charset="0"/>
                        </a:rPr>
                        <a:t> = </a:t>
                      </a:r>
                      <a:r>
                        <a:rPr lang="en-ZA" sz="1200" b="0" dirty="0">
                          <a:solidFill>
                            <a:schemeClr val="tx1"/>
                          </a:solidFill>
                          <a:latin typeface="Arial" pitchFamily="34" charset="0"/>
                          <a:cs typeface="Arial" pitchFamily="34" charset="0"/>
                        </a:rPr>
                        <a:t> 152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579691">
                <a:tc>
                  <a:txBody>
                    <a:bodyPr/>
                    <a:lstStyle/>
                    <a:p>
                      <a:pPr algn="ctr"/>
                      <a:r>
                        <a:rPr lang="en-ZA" sz="1200" b="1" dirty="0">
                          <a:solidFill>
                            <a:schemeClr val="bg1"/>
                          </a:solidFill>
                          <a:latin typeface="Arial" pitchFamily="34" charset="0"/>
                          <a:cs typeface="Arial" pitchFamily="34" charset="0"/>
                        </a:rPr>
                        <a:t>Defect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ZA" sz="1200" b="0" dirty="0">
                          <a:solidFill>
                            <a:schemeClr val="tx1"/>
                          </a:solidFill>
                          <a:latin typeface="Arial" pitchFamily="34" charset="0"/>
                          <a:cs typeface="Arial" pitchFamily="34" charset="0"/>
                        </a:rPr>
                        <a:t>Any</a:t>
                      </a:r>
                      <a:r>
                        <a:rPr lang="en-ZA" sz="1200" b="0" baseline="0" dirty="0">
                          <a:solidFill>
                            <a:schemeClr val="tx1"/>
                          </a:solidFill>
                          <a:latin typeface="Arial" pitchFamily="34" charset="0"/>
                          <a:cs typeface="Arial" pitchFamily="34" charset="0"/>
                        </a:rPr>
                        <a:t> event that does not meet the specification of a CTQ. </a:t>
                      </a:r>
                      <a:endParaRPr lang="en-ZA" sz="12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200" b="0" dirty="0">
                          <a:solidFill>
                            <a:schemeClr val="tx1"/>
                          </a:solidFill>
                          <a:latin typeface="Arial" pitchFamily="34" charset="0"/>
                          <a:cs typeface="Arial" pitchFamily="34" charset="0"/>
                        </a:rPr>
                        <a:t>Claims that does not meet the specification of lead time (target of 5 days +- 1 day)</a:t>
                      </a:r>
                      <a:endParaRPr lang="en-ZA" sz="12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ZA" sz="1200" b="0" dirty="0">
                          <a:solidFill>
                            <a:schemeClr val="tx1"/>
                          </a:solidFill>
                          <a:latin typeface="Arial" pitchFamily="34" charset="0"/>
                          <a:cs typeface="Arial" pitchFamily="34" charset="0"/>
                        </a:rPr>
                        <a:t>D =  152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745317">
                <a:tc>
                  <a:txBody>
                    <a:bodyPr/>
                    <a:lstStyle/>
                    <a:p>
                      <a:pPr algn="ctr"/>
                      <a:r>
                        <a:rPr lang="en-ZA" sz="1200" b="1" dirty="0">
                          <a:solidFill>
                            <a:schemeClr val="bg1"/>
                          </a:solidFill>
                          <a:latin typeface="Arial" pitchFamily="34" charset="0"/>
                          <a:cs typeface="Arial" pitchFamily="34" charset="0"/>
                        </a:rPr>
                        <a:t>Defect Opportunity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ZA" sz="1200" b="0" dirty="0">
                          <a:solidFill>
                            <a:schemeClr val="tx1"/>
                          </a:solidFill>
                          <a:latin typeface="Arial" pitchFamily="34" charset="0"/>
                          <a:cs typeface="Arial" pitchFamily="34" charset="0"/>
                        </a:rPr>
                        <a:t>Any event which can be measured that provides a chance of not meeting a customer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200" b="0" dirty="0">
                          <a:solidFill>
                            <a:schemeClr val="tx1"/>
                          </a:solidFill>
                          <a:latin typeface="Arial" pitchFamily="34" charset="0"/>
                          <a:cs typeface="Arial" pitchFamily="34" charset="0"/>
                        </a:rPr>
                        <a:t>Each claim has one opportunity to meet the target lead time.</a:t>
                      </a:r>
                      <a:endParaRPr lang="en-ZA" sz="12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ZA" sz="1200" b="0" dirty="0">
                          <a:solidFill>
                            <a:schemeClr val="tx1"/>
                          </a:solidFill>
                          <a:latin typeface="Arial" pitchFamily="34" charset="0"/>
                          <a:cs typeface="Arial" pitchFamily="34" charset="0"/>
                        </a:rPr>
                        <a:t>O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38B2306B-A7F6-299E-43F6-1E81F2BC1057}"/>
              </a:ext>
            </a:extLst>
          </p:cNvPr>
          <p:cNvSpPr txBox="1"/>
          <p:nvPr/>
        </p:nvSpPr>
        <p:spPr>
          <a:xfrm>
            <a:off x="4471579" y="3327909"/>
            <a:ext cx="4560756" cy="3231654"/>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Insights from the Capability Report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Process Mean</a:t>
            </a:r>
            <a:r>
              <a:rPr lang="en-US" sz="1200" dirty="0">
                <a:latin typeface="Arial" panose="020B0604020202020204" pitchFamily="34" charset="0"/>
                <a:cs typeface="Arial" panose="020B0604020202020204" pitchFamily="34" charset="0"/>
              </a:rPr>
              <a:t>: The average lead time is </a:t>
            </a:r>
            <a:r>
              <a:rPr lang="en-US" sz="1200" b="1" dirty="0">
                <a:latin typeface="Arial" panose="020B0604020202020204" pitchFamily="34" charset="0"/>
                <a:cs typeface="Arial" panose="020B0604020202020204" pitchFamily="34" charset="0"/>
              </a:rPr>
              <a:t>25.75 days</a:t>
            </a:r>
            <a:r>
              <a:rPr lang="en-US" sz="1200" dirty="0">
                <a:latin typeface="Arial" panose="020B0604020202020204" pitchFamily="34" charset="0"/>
                <a:cs typeface="Arial" panose="020B0604020202020204" pitchFamily="34" charset="0"/>
              </a:rPr>
              <a:t>, far above the target of 5 days.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Standard Deviation</a:t>
            </a:r>
            <a:r>
              <a:rPr lang="en-US" sz="1200" dirty="0">
                <a:latin typeface="Arial" panose="020B0604020202020204" pitchFamily="34" charset="0"/>
                <a:cs typeface="Arial" panose="020B0604020202020204" pitchFamily="34" charset="0"/>
              </a:rPr>
              <a:t>: The standard deviation is </a:t>
            </a:r>
            <a:r>
              <a:rPr lang="en-US" sz="1200" b="1" dirty="0">
                <a:latin typeface="Arial" panose="020B0604020202020204" pitchFamily="34" charset="0"/>
                <a:cs typeface="Arial" panose="020B0604020202020204" pitchFamily="34" charset="0"/>
              </a:rPr>
              <a:t>2.93 days</a:t>
            </a:r>
            <a:r>
              <a:rPr lang="en-US" sz="1200" dirty="0">
                <a:latin typeface="Arial" panose="020B0604020202020204" pitchFamily="34" charset="0"/>
                <a:cs typeface="Arial" panose="020B0604020202020204" pitchFamily="34" charset="0"/>
              </a:rPr>
              <a:t>, indicating high variability.</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Capability Metrics</a:t>
            </a:r>
            <a:r>
              <a:rPr lang="en-US" sz="1200" dirty="0">
                <a:latin typeface="Arial" panose="020B0604020202020204" pitchFamily="34" charset="0"/>
                <a:cs typeface="Arial" panose="020B0604020202020204" pitchFamily="34" charset="0"/>
              </a:rPr>
              <a:t>: Metrics like </a:t>
            </a:r>
            <a:r>
              <a:rPr lang="en-US" sz="1200" b="1" dirty="0">
                <a:latin typeface="Arial" panose="020B0604020202020204" pitchFamily="34" charset="0"/>
                <a:cs typeface="Arial" panose="020B0604020202020204" pitchFamily="34" charset="0"/>
              </a:rPr>
              <a:t>PPU/</a:t>
            </a:r>
            <a:r>
              <a:rPr lang="en-US" sz="1200" b="1" dirty="0" err="1">
                <a:latin typeface="Arial" panose="020B0604020202020204" pitchFamily="34" charset="0"/>
                <a:cs typeface="Arial" panose="020B0604020202020204" pitchFamily="34" charset="0"/>
              </a:rPr>
              <a:t>Ppk</a:t>
            </a:r>
            <a:r>
              <a:rPr lang="en-US" sz="1200" b="1" dirty="0">
                <a:latin typeface="Arial" panose="020B0604020202020204" pitchFamily="34" charset="0"/>
                <a:cs typeface="Arial" panose="020B0604020202020204" pitchFamily="34" charset="0"/>
              </a:rPr>
              <a:t> (-2.25)</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CPU/</a:t>
            </a:r>
            <a:r>
              <a:rPr lang="en-US" sz="1200" b="1" dirty="0" err="1">
                <a:latin typeface="Arial" panose="020B0604020202020204" pitchFamily="34" charset="0"/>
                <a:cs typeface="Arial" panose="020B0604020202020204" pitchFamily="34" charset="0"/>
              </a:rPr>
              <a:t>Cpk</a:t>
            </a:r>
            <a:r>
              <a:rPr lang="en-US" sz="1200" b="1" dirty="0">
                <a:latin typeface="Arial" panose="020B0604020202020204" pitchFamily="34" charset="0"/>
                <a:cs typeface="Arial" panose="020B0604020202020204" pitchFamily="34" charset="0"/>
              </a:rPr>
              <a:t> (-2.18)</a:t>
            </a:r>
            <a:r>
              <a:rPr lang="en-US" sz="1200" dirty="0">
                <a:latin typeface="Arial" panose="020B0604020202020204" pitchFamily="34" charset="0"/>
                <a:cs typeface="Arial" panose="020B0604020202020204" pitchFamily="34" charset="0"/>
              </a:rPr>
              <a:t> reflect poor performance and inability to meet targets.</a:t>
            </a:r>
          </a:p>
          <a:p>
            <a:r>
              <a:rPr lang="en-US" sz="1200" b="1" dirty="0">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 process lead time is significantly higher than the target of </a:t>
            </a:r>
            <a:r>
              <a:rPr lang="en-US" sz="1200" b="1" dirty="0">
                <a:latin typeface="Arial" panose="020B0604020202020204" pitchFamily="34" charset="0"/>
                <a:cs typeface="Arial" panose="020B0604020202020204" pitchFamily="34" charset="0"/>
              </a:rPr>
              <a:t>5 days</a:t>
            </a:r>
            <a:r>
              <a:rPr lang="en-US" sz="12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High variability indicates a lack of consistency in processing claims processing.</a:t>
            </a:r>
          </a:p>
          <a:p>
            <a:r>
              <a:rPr lang="en-US" sz="1200" b="1" dirty="0">
                <a:latin typeface="Arial" panose="020B0604020202020204" pitchFamily="34" charset="0"/>
                <a:cs typeface="Arial" panose="020B0604020202020204" pitchFamily="34" charset="0"/>
              </a:rPr>
              <a:t>Next Steps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Investigate causes of delays and variability in the process leading to mean of 25.75 days</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Note: The capability analysis was conducted using Minitab.</a:t>
            </a:r>
          </a:p>
        </p:txBody>
      </p:sp>
      <p:pic>
        <p:nvPicPr>
          <p:cNvPr id="14" name="Picture 13">
            <a:extLst>
              <a:ext uri="{FF2B5EF4-FFF2-40B4-BE49-F238E27FC236}">
                <a16:creationId xmlns:a16="http://schemas.microsoft.com/office/drawing/2014/main" id="{7AE1BD5F-CA5A-34A4-EF08-632B8F3A1734}"/>
              </a:ext>
            </a:extLst>
          </p:cNvPr>
          <p:cNvPicPr>
            <a:picLocks noChangeAspect="1"/>
          </p:cNvPicPr>
          <p:nvPr/>
        </p:nvPicPr>
        <p:blipFill>
          <a:blip r:embed="rId3"/>
          <a:stretch>
            <a:fillRect/>
          </a:stretch>
        </p:blipFill>
        <p:spPr>
          <a:xfrm>
            <a:off x="306777" y="3399589"/>
            <a:ext cx="4164802" cy="3122488"/>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2867D-733F-0D54-5C33-4F70BC627A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0F3006-34D8-A738-3EDF-F44B93804994}"/>
              </a:ext>
            </a:extLst>
          </p:cNvPr>
          <p:cNvSpPr txBox="1"/>
          <p:nvPr/>
        </p:nvSpPr>
        <p:spPr>
          <a:xfrm>
            <a:off x="1763688" y="188640"/>
            <a:ext cx="7380312" cy="461665"/>
          </a:xfrm>
          <a:prstGeom prst="rect">
            <a:avLst/>
          </a:prstGeom>
          <a:noFill/>
        </p:spPr>
        <p:txBody>
          <a:bodyPr wrap="square" rtlCol="0">
            <a:spAutoFit/>
          </a:bodyPr>
          <a:lstStyle/>
          <a:p>
            <a:pPr algn="r"/>
            <a:r>
              <a:rPr lang="en-ZA" sz="2400" dirty="0">
                <a:latin typeface="Arial" pitchFamily="34" charset="0"/>
                <a:cs typeface="Arial" pitchFamily="34" charset="0"/>
              </a:rPr>
              <a:t>PROCESS CAPABILITY: SECONDARY METRIC</a:t>
            </a:r>
          </a:p>
        </p:txBody>
      </p:sp>
      <p:pic>
        <p:nvPicPr>
          <p:cNvPr id="4" name="Picture 3">
            <a:extLst>
              <a:ext uri="{FF2B5EF4-FFF2-40B4-BE49-F238E27FC236}">
                <a16:creationId xmlns:a16="http://schemas.microsoft.com/office/drawing/2014/main" id="{9FC0D0E8-2993-F10E-1C24-4547ED7C8CC3}"/>
              </a:ext>
            </a:extLst>
          </p:cNvPr>
          <p:cNvPicPr>
            <a:picLocks noChangeAspect="1"/>
          </p:cNvPicPr>
          <p:nvPr/>
        </p:nvPicPr>
        <p:blipFill>
          <a:blip r:embed="rId3"/>
          <a:stretch>
            <a:fillRect/>
          </a:stretch>
        </p:blipFill>
        <p:spPr>
          <a:xfrm>
            <a:off x="331463" y="934341"/>
            <a:ext cx="5591175" cy="2409825"/>
          </a:xfrm>
          <a:prstGeom prst="rect">
            <a:avLst/>
          </a:prstGeom>
        </p:spPr>
      </p:pic>
      <p:sp>
        <p:nvSpPr>
          <p:cNvPr id="6" name="TextBox 5">
            <a:extLst>
              <a:ext uri="{FF2B5EF4-FFF2-40B4-BE49-F238E27FC236}">
                <a16:creationId xmlns:a16="http://schemas.microsoft.com/office/drawing/2014/main" id="{3CE4D739-B79D-ABEA-15DE-E35BE97918AB}"/>
              </a:ext>
            </a:extLst>
          </p:cNvPr>
          <p:cNvSpPr txBox="1"/>
          <p:nvPr/>
        </p:nvSpPr>
        <p:spPr>
          <a:xfrm>
            <a:off x="539552" y="3467696"/>
            <a:ext cx="4640094" cy="369332"/>
          </a:xfrm>
          <a:prstGeom prst="rect">
            <a:avLst/>
          </a:prstGeom>
          <a:noFill/>
        </p:spPr>
        <p:txBody>
          <a:bodyPr wrap="square">
            <a:spAutoFit/>
          </a:bodyPr>
          <a:lstStyle/>
          <a:p>
            <a:r>
              <a:rPr lang="pt-BR" dirty="0"/>
              <a:t>N=274136  D=191895   O=7</a:t>
            </a:r>
            <a:endParaRPr lang="en-ZA"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BB7B5D7-ADFB-E879-278C-23EDD6ED4E24}"/>
                  </a:ext>
                </a:extLst>
              </p:cNvPr>
              <p:cNvSpPr txBox="1"/>
              <p:nvPr/>
            </p:nvSpPr>
            <p:spPr>
              <a:xfrm>
                <a:off x="611560" y="3977355"/>
                <a:ext cx="2664296" cy="393634"/>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𝐷𝑃𝑀𝑂</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𝑂</m:t>
                        </m:r>
                      </m:den>
                    </m:f>
                  </m:oMath>
                </a14:m>
                <a:r>
                  <a:rPr lang="en-ZA" dirty="0"/>
                  <a:t> X 1000000</a:t>
                </a:r>
              </a:p>
            </p:txBody>
          </p:sp>
        </mc:Choice>
        <mc:Fallback xmlns="">
          <p:sp>
            <p:nvSpPr>
              <p:cNvPr id="9" name="TextBox 8">
                <a:extLst>
                  <a:ext uri="{FF2B5EF4-FFF2-40B4-BE49-F238E27FC236}">
                    <a16:creationId xmlns:a16="http://schemas.microsoft.com/office/drawing/2014/main" id="{7BB7B5D7-ADFB-E879-278C-23EDD6ED4E24}"/>
                  </a:ext>
                </a:extLst>
              </p:cNvPr>
              <p:cNvSpPr txBox="1">
                <a:spLocks noRot="1" noChangeAspect="1" noMove="1" noResize="1" noEditPoints="1" noAdjustHandles="1" noChangeArrowheads="1" noChangeShapeType="1" noTextEdit="1"/>
              </p:cNvSpPr>
              <p:nvPr/>
            </p:nvSpPr>
            <p:spPr>
              <a:xfrm>
                <a:off x="611560" y="3977355"/>
                <a:ext cx="2664296" cy="393634"/>
              </a:xfrm>
              <a:prstGeom prst="rect">
                <a:avLst/>
              </a:prstGeom>
              <a:blipFill>
                <a:blip r:embed="rId4"/>
                <a:stretch>
                  <a:fillRect l="-2975" t="-4615" b="-21538"/>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13DED47-CFD7-D8FD-716B-D3B59AF0547B}"/>
                  </a:ext>
                </a:extLst>
              </p:cNvPr>
              <p:cNvSpPr txBox="1"/>
              <p:nvPr/>
            </p:nvSpPr>
            <p:spPr>
              <a:xfrm>
                <a:off x="611560" y="4550102"/>
                <a:ext cx="3672408" cy="39741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𝐷𝑃𝑀𝑂</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en-US" b="0" i="1" smtClean="0">
                            <a:latin typeface="Cambria Math" panose="02040503050406030204" pitchFamily="18" charset="0"/>
                          </a:rPr>
                          <m:t>191895</m:t>
                        </m:r>
                      </m:num>
                      <m:den>
                        <m:r>
                          <a:rPr lang="en-US" b="0" i="1" smtClean="0">
                            <a:latin typeface="Cambria Math" panose="02040503050406030204" pitchFamily="18" charset="0"/>
                          </a:rPr>
                          <m:t>274136 </m:t>
                        </m:r>
                        <m:r>
                          <a:rPr lang="en-US" b="0" i="1" smtClean="0">
                            <a:latin typeface="Cambria Math" panose="02040503050406030204" pitchFamily="18" charset="0"/>
                          </a:rPr>
                          <m:t>𝑋</m:t>
                        </m:r>
                        <m:r>
                          <a:rPr lang="en-US" b="0" i="1" smtClean="0">
                            <a:latin typeface="Cambria Math" panose="02040503050406030204" pitchFamily="18" charset="0"/>
                          </a:rPr>
                          <m:t> 7</m:t>
                        </m:r>
                      </m:den>
                    </m:f>
                  </m:oMath>
                </a14:m>
                <a:r>
                  <a:rPr lang="en-ZA" dirty="0"/>
                  <a:t> X 1000000</a:t>
                </a:r>
              </a:p>
            </p:txBody>
          </p:sp>
        </mc:Choice>
        <mc:Fallback xmlns="">
          <p:sp>
            <p:nvSpPr>
              <p:cNvPr id="11" name="TextBox 10">
                <a:extLst>
                  <a:ext uri="{FF2B5EF4-FFF2-40B4-BE49-F238E27FC236}">
                    <a16:creationId xmlns:a16="http://schemas.microsoft.com/office/drawing/2014/main" id="{F13DED47-CFD7-D8FD-716B-D3B59AF0547B}"/>
                  </a:ext>
                </a:extLst>
              </p:cNvPr>
              <p:cNvSpPr txBox="1">
                <a:spLocks noRot="1" noChangeAspect="1" noMove="1" noResize="1" noEditPoints="1" noAdjustHandles="1" noChangeArrowheads="1" noChangeShapeType="1" noTextEdit="1"/>
              </p:cNvSpPr>
              <p:nvPr/>
            </p:nvSpPr>
            <p:spPr>
              <a:xfrm>
                <a:off x="611560" y="4550102"/>
                <a:ext cx="3672408" cy="397416"/>
              </a:xfrm>
              <a:prstGeom prst="rect">
                <a:avLst/>
              </a:prstGeom>
              <a:blipFill>
                <a:blip r:embed="rId5"/>
                <a:stretch>
                  <a:fillRect l="-2156" t="-4545" b="-1969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A781827-6A91-908B-05DE-331EF04F4A14}"/>
                  </a:ext>
                </a:extLst>
              </p:cNvPr>
              <p:cNvSpPr txBox="1"/>
              <p:nvPr/>
            </p:nvSpPr>
            <p:spPr>
              <a:xfrm>
                <a:off x="-324544" y="5141922"/>
                <a:ext cx="3672408"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𝐷𝑃𝑀𝑂</m:t>
                      </m:r>
                      <m:r>
                        <a:rPr lang="pt-BR" i="1" smtClean="0">
                          <a:latin typeface="Cambria Math" panose="02040503050406030204" pitchFamily="18" charset="0"/>
                        </a:rPr>
                        <m:t>=</m:t>
                      </m:r>
                      <m:r>
                        <a:rPr lang="en-US" b="0" i="1" smtClean="0">
                          <a:latin typeface="Cambria Math" panose="02040503050406030204" pitchFamily="18" charset="0"/>
                        </a:rPr>
                        <m:t>100000</m:t>
                      </m:r>
                    </m:oMath>
                  </m:oMathPara>
                </a14:m>
                <a:endParaRPr lang="en-ZA" dirty="0"/>
              </a:p>
              <a:p>
                <a:endParaRPr lang="en-ZA" dirty="0"/>
              </a:p>
              <a:p>
                <a:r>
                  <a:rPr lang="en-ZA" dirty="0"/>
                  <a:t>                  Sigma Level</a:t>
                </a:r>
                <a:r>
                  <a:rPr lang="en-ZA" b="1" dirty="0"/>
                  <a:t>= 1.5</a:t>
                </a:r>
              </a:p>
            </p:txBody>
          </p:sp>
        </mc:Choice>
        <mc:Fallback xmlns="">
          <p:sp>
            <p:nvSpPr>
              <p:cNvPr id="13" name="TextBox 12">
                <a:extLst>
                  <a:ext uri="{FF2B5EF4-FFF2-40B4-BE49-F238E27FC236}">
                    <a16:creationId xmlns:a16="http://schemas.microsoft.com/office/drawing/2014/main" id="{8A781827-6A91-908B-05DE-331EF04F4A14}"/>
                  </a:ext>
                </a:extLst>
              </p:cNvPr>
              <p:cNvSpPr txBox="1">
                <a:spLocks noRot="1" noChangeAspect="1" noMove="1" noResize="1" noEditPoints="1" noAdjustHandles="1" noChangeArrowheads="1" noChangeShapeType="1" noTextEdit="1"/>
              </p:cNvSpPr>
              <p:nvPr/>
            </p:nvSpPr>
            <p:spPr>
              <a:xfrm>
                <a:off x="-324544" y="5141922"/>
                <a:ext cx="3672408" cy="830997"/>
              </a:xfrm>
              <a:prstGeom prst="rect">
                <a:avLst/>
              </a:prstGeom>
              <a:blipFill>
                <a:blip r:embed="rId6"/>
                <a:stretch>
                  <a:fillRect b="-16058"/>
                </a:stretch>
              </a:blipFill>
            </p:spPr>
            <p:txBody>
              <a:bodyPr/>
              <a:lstStyle/>
              <a:p>
                <a:r>
                  <a:rPr lang="en-ZA">
                    <a:noFill/>
                  </a:rPr>
                  <a:t> </a:t>
                </a:r>
              </a:p>
            </p:txBody>
          </p:sp>
        </mc:Fallback>
      </mc:AlternateContent>
      <p:sp>
        <p:nvSpPr>
          <p:cNvPr id="16" name="TextBox 15">
            <a:extLst>
              <a:ext uri="{FF2B5EF4-FFF2-40B4-BE49-F238E27FC236}">
                <a16:creationId xmlns:a16="http://schemas.microsoft.com/office/drawing/2014/main" id="{635E1C75-4980-06C5-4BBD-D2902CA5EFF3}"/>
              </a:ext>
            </a:extLst>
          </p:cNvPr>
          <p:cNvSpPr txBox="1"/>
          <p:nvPr/>
        </p:nvSpPr>
        <p:spPr>
          <a:xfrm>
            <a:off x="3829816" y="3682707"/>
            <a:ext cx="5062663" cy="2585323"/>
          </a:xfrm>
          <a:prstGeom prst="rect">
            <a:avLst/>
          </a:prstGeom>
          <a:noFill/>
        </p:spPr>
        <p:txBody>
          <a:bodyPr wrap="square">
            <a:spAutoFit/>
          </a:bodyPr>
          <a:lstStyle/>
          <a:p>
            <a:r>
              <a:rPr lang="en-US" dirty="0"/>
              <a:t>The calculated DPMO (Defects Per Million Opportunities) of 100,000 indicates a significant level of defects within the process, resulting in a sigma level of 1.5. This highlights a need for efforts on accuracy improvement, as the current defect rate suggests there are many opportunities where customer requirements are not being met effectively. Addressing these defect opportunities will help in increasing process capability.</a:t>
            </a:r>
            <a:endParaRPr lang="en-ZA" dirty="0"/>
          </a:p>
        </p:txBody>
      </p:sp>
    </p:spTree>
    <p:extLst>
      <p:ext uri="{BB962C8B-B14F-4D97-AF65-F5344CB8AC3E}">
        <p14:creationId xmlns:p14="http://schemas.microsoft.com/office/powerpoint/2010/main" val="406498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708AAB-9463-0EF1-E154-A43F60110EFE}"/>
              </a:ext>
            </a:extLst>
          </p:cNvPr>
          <p:cNvSpPr>
            <a:spLocks noGrp="1"/>
          </p:cNvSpPr>
          <p:nvPr>
            <p:ph idx="1"/>
          </p:nvPr>
        </p:nvSpPr>
        <p:spPr>
          <a:xfrm>
            <a:off x="457200" y="1052736"/>
            <a:ext cx="8229600" cy="5073427"/>
          </a:xfrm>
        </p:spPr>
        <p:txBody>
          <a:bodyPr/>
          <a:lstStyle/>
          <a:p>
            <a:pPr marL="0" indent="0" algn="just">
              <a:lnSpc>
                <a:spcPct val="150000"/>
              </a:lnSpc>
              <a:spcAft>
                <a:spcPts val="1000"/>
              </a:spcAft>
              <a:buNone/>
            </a:pPr>
            <a:r>
              <a:rPr lang="en-ZA"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Abstract</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1000"/>
              </a:spcAft>
              <a:buNone/>
            </a:pPr>
            <a:r>
              <a:rPr lang="en-ZA"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Prosim</a:t>
            </a:r>
            <a:r>
              <a:rPr lang="en-ZA"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Insurance, is a leader in the short-term insurance industry, has experienced a significant decline in market position due to inefficiencies in its claims process. Customers have expressed dissatisfaction with lengthy processing times, lack of communication, and errors in claims handling, resulting in a 10% annual customer attrition rate. To address these challenges, a Lean Six Sigma project is initiated to streamline the claims process, reduce processing time, and improve overall customer satisfaction. This study employs data-driven methodologies to </a:t>
            </a:r>
            <a:r>
              <a:rPr lang="en-ZA"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analyze</a:t>
            </a:r>
            <a:r>
              <a:rPr lang="en-ZA"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existing inefficiencies, identify root causes, and implement solutions aimed at optimizing workflow and minimizing delays. By leveraging process improvement techniques, this project aims to enhance service quality while balancing financial sustainability.</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2505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1840" y="188640"/>
            <a:ext cx="6012160" cy="461665"/>
          </a:xfrm>
          <a:prstGeom prst="rect">
            <a:avLst/>
          </a:prstGeom>
          <a:noFill/>
        </p:spPr>
        <p:txBody>
          <a:bodyPr wrap="square" rtlCol="0">
            <a:spAutoFit/>
          </a:bodyPr>
          <a:lstStyle/>
          <a:p>
            <a:pPr algn="r"/>
            <a:r>
              <a:rPr lang="en-ZA" sz="2400" dirty="0">
                <a:latin typeface="Arial" pitchFamily="34" charset="0"/>
                <a:cs typeface="Arial" pitchFamily="34" charset="0"/>
              </a:rPr>
              <a:t>IDENTIFY INPUTS - BRAINSTORMING</a:t>
            </a:r>
          </a:p>
        </p:txBody>
      </p:sp>
      <p:sp>
        <p:nvSpPr>
          <p:cNvPr id="18" name="Rectangle 17">
            <a:extLst>
              <a:ext uri="{FF2B5EF4-FFF2-40B4-BE49-F238E27FC236}">
                <a16:creationId xmlns:a16="http://schemas.microsoft.com/office/drawing/2014/main" id="{571C4F1F-E37A-45D3-A9C5-318EE96F9A1B}"/>
              </a:ext>
            </a:extLst>
          </p:cNvPr>
          <p:cNvSpPr/>
          <p:nvPr/>
        </p:nvSpPr>
        <p:spPr>
          <a:xfrm>
            <a:off x="9263424" y="832310"/>
            <a:ext cx="1368152" cy="468492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200" dirty="0">
                <a:solidFill>
                  <a:schemeClr val="tx1"/>
                </a:solidFill>
                <a:latin typeface="Arial" panose="020B0604020202020204" pitchFamily="34" charset="0"/>
                <a:cs typeface="Arial" panose="020B0604020202020204" pitchFamily="34" charset="0"/>
              </a:rPr>
              <a:t>Give each team member a pen so it is not just the facilitator who can filter ideas by writing down what he/she likes!</a:t>
            </a:r>
          </a:p>
          <a:p>
            <a:r>
              <a:rPr lang="en-ZA" sz="1200" dirty="0">
                <a:solidFill>
                  <a:schemeClr val="tx1"/>
                </a:solidFill>
                <a:latin typeface="Arial" panose="020B0604020202020204" pitchFamily="34" charset="0"/>
                <a:cs typeface="Arial" panose="020B0604020202020204" pitchFamily="34" charset="0"/>
              </a:rPr>
              <a:t>Respect the process.</a:t>
            </a:r>
          </a:p>
          <a:p>
            <a:r>
              <a:rPr lang="en-ZA" sz="1200" dirty="0">
                <a:solidFill>
                  <a:schemeClr val="tx1"/>
                </a:solidFill>
                <a:latin typeface="Arial" panose="020B0604020202020204" pitchFamily="34" charset="0"/>
                <a:cs typeface="Arial" panose="020B0604020202020204" pitchFamily="34" charset="0"/>
              </a:rPr>
              <a:t>Ensure all participants understand the rules of brainstorming.</a:t>
            </a:r>
          </a:p>
          <a:p>
            <a:endParaRPr lang="en-ZA" sz="1200" dirty="0">
              <a:solidFill>
                <a:schemeClr val="tx1"/>
              </a:solidFill>
              <a:latin typeface="Arial" panose="020B0604020202020204" pitchFamily="34" charset="0"/>
              <a:cs typeface="Arial" panose="020B0604020202020204" pitchFamily="34" charset="0"/>
            </a:endParaRPr>
          </a:p>
          <a:p>
            <a:r>
              <a:rPr lang="en-ZA" sz="1200" dirty="0">
                <a:solidFill>
                  <a:schemeClr val="tx1"/>
                </a:solidFill>
                <a:latin typeface="Arial" panose="020B0604020202020204" pitchFamily="34" charset="0"/>
                <a:cs typeface="Arial" panose="020B0604020202020204" pitchFamily="34" charset="0"/>
              </a:rPr>
              <a:t>You may choose to group ideas in an Affinity Diagram.  You can also add slides if you chose to do this.</a:t>
            </a:r>
          </a:p>
        </p:txBody>
      </p:sp>
      <p:pic>
        <p:nvPicPr>
          <p:cNvPr id="19" name="Picture 2" descr="C:\Users\Tarryn\Documents\TLC\Pictures for Courses\shutterstock_650788.jpg">
            <a:extLst>
              <a:ext uri="{FF2B5EF4-FFF2-40B4-BE49-F238E27FC236}">
                <a16:creationId xmlns:a16="http://schemas.microsoft.com/office/drawing/2014/main" id="{79D823FA-DE5E-4301-8FAB-B1A6D3CB287A}"/>
              </a:ext>
            </a:extLst>
          </p:cNvPr>
          <p:cNvPicPr>
            <a:picLocks noChangeAspect="1" noChangeArrowheads="1"/>
          </p:cNvPicPr>
          <p:nvPr/>
        </p:nvPicPr>
        <p:blipFill rotWithShape="1">
          <a:blip r:embed="rId3" cstate="email"/>
          <a:srcRect l="16629" t="13307" r="11309" b="10182"/>
          <a:stretch/>
        </p:blipFill>
        <p:spPr bwMode="auto">
          <a:xfrm>
            <a:off x="611560" y="1124744"/>
            <a:ext cx="1546607" cy="1368152"/>
          </a:xfrm>
          <a:prstGeom prst="rect">
            <a:avLst/>
          </a:prstGeom>
          <a:noFill/>
        </p:spPr>
      </p:pic>
      <p:pic>
        <p:nvPicPr>
          <p:cNvPr id="21" name="Picture 2" descr="C:\Users\Tarryn\Documents\TLC\Pictures for Courses\shutterstock_650788.jpg">
            <a:extLst>
              <a:ext uri="{FF2B5EF4-FFF2-40B4-BE49-F238E27FC236}">
                <a16:creationId xmlns:a16="http://schemas.microsoft.com/office/drawing/2014/main" id="{78129FCD-CDD7-4AD9-9CEB-C2CF2819215F}"/>
              </a:ext>
            </a:extLst>
          </p:cNvPr>
          <p:cNvPicPr>
            <a:picLocks noChangeAspect="1" noChangeArrowheads="1"/>
          </p:cNvPicPr>
          <p:nvPr/>
        </p:nvPicPr>
        <p:blipFill rotWithShape="1">
          <a:blip r:embed="rId3" cstate="email"/>
          <a:srcRect l="16629" t="13307" r="11309" b="10182"/>
          <a:stretch/>
        </p:blipFill>
        <p:spPr bwMode="auto">
          <a:xfrm>
            <a:off x="2358536" y="2492896"/>
            <a:ext cx="1546607" cy="1368152"/>
          </a:xfrm>
          <a:prstGeom prst="rect">
            <a:avLst/>
          </a:prstGeom>
          <a:noFill/>
        </p:spPr>
      </p:pic>
      <p:pic>
        <p:nvPicPr>
          <p:cNvPr id="22" name="Picture 2" descr="C:\Users\Tarryn\Documents\TLC\Pictures for Courses\shutterstock_650788.jpg">
            <a:extLst>
              <a:ext uri="{FF2B5EF4-FFF2-40B4-BE49-F238E27FC236}">
                <a16:creationId xmlns:a16="http://schemas.microsoft.com/office/drawing/2014/main" id="{57599E14-E6EB-4F2F-8B8B-B3357DFE7A99}"/>
              </a:ext>
            </a:extLst>
          </p:cNvPr>
          <p:cNvPicPr>
            <a:picLocks noChangeAspect="1" noChangeArrowheads="1"/>
          </p:cNvPicPr>
          <p:nvPr/>
        </p:nvPicPr>
        <p:blipFill rotWithShape="1">
          <a:blip r:embed="rId3" cstate="email"/>
          <a:srcRect l="16629" t="13307" r="11309" b="10182"/>
          <a:stretch/>
        </p:blipFill>
        <p:spPr bwMode="auto">
          <a:xfrm>
            <a:off x="3711670" y="1152710"/>
            <a:ext cx="1546607" cy="1368152"/>
          </a:xfrm>
          <a:prstGeom prst="rect">
            <a:avLst/>
          </a:prstGeom>
          <a:noFill/>
        </p:spPr>
      </p:pic>
      <p:pic>
        <p:nvPicPr>
          <p:cNvPr id="23" name="Picture 2" descr="C:\Users\Tarryn\Documents\TLC\Pictures for Courses\shutterstock_650788.jpg">
            <a:extLst>
              <a:ext uri="{FF2B5EF4-FFF2-40B4-BE49-F238E27FC236}">
                <a16:creationId xmlns:a16="http://schemas.microsoft.com/office/drawing/2014/main" id="{E7FD2034-B447-42B7-80F2-A87F2173E194}"/>
              </a:ext>
            </a:extLst>
          </p:cNvPr>
          <p:cNvPicPr>
            <a:picLocks noChangeAspect="1" noChangeArrowheads="1"/>
          </p:cNvPicPr>
          <p:nvPr/>
        </p:nvPicPr>
        <p:blipFill rotWithShape="1">
          <a:blip r:embed="rId3" cstate="email"/>
          <a:srcRect l="16629" t="13307" r="11309" b="10182"/>
          <a:stretch/>
        </p:blipFill>
        <p:spPr bwMode="auto">
          <a:xfrm>
            <a:off x="6149816" y="3109936"/>
            <a:ext cx="1546607" cy="1368152"/>
          </a:xfrm>
          <a:prstGeom prst="rect">
            <a:avLst/>
          </a:prstGeom>
          <a:noFill/>
        </p:spPr>
      </p:pic>
      <p:sp>
        <p:nvSpPr>
          <p:cNvPr id="24" name="TextBox 23">
            <a:extLst>
              <a:ext uri="{FF2B5EF4-FFF2-40B4-BE49-F238E27FC236}">
                <a16:creationId xmlns:a16="http://schemas.microsoft.com/office/drawing/2014/main" id="{4A89C913-4C71-432A-B24D-DBCA27B1C542}"/>
              </a:ext>
            </a:extLst>
          </p:cNvPr>
          <p:cNvSpPr txBox="1"/>
          <p:nvPr/>
        </p:nvSpPr>
        <p:spPr>
          <a:xfrm>
            <a:off x="1037479" y="1661618"/>
            <a:ext cx="934423" cy="523220"/>
          </a:xfrm>
          <a:prstGeom prst="rect">
            <a:avLst/>
          </a:prstGeom>
          <a:noFill/>
        </p:spPr>
        <p:txBody>
          <a:bodyPr wrap="none" rtlCol="0">
            <a:spAutoFit/>
          </a:bodyPr>
          <a:lstStyle/>
          <a:p>
            <a:pPr algn="ctr"/>
            <a:r>
              <a:rPr lang="en-ZA" sz="1400" dirty="0"/>
              <a:t>Insurance </a:t>
            </a:r>
          </a:p>
          <a:p>
            <a:pPr algn="ctr"/>
            <a:r>
              <a:rPr lang="en-ZA" sz="1400" dirty="0"/>
              <a:t>Type</a:t>
            </a:r>
          </a:p>
        </p:txBody>
      </p:sp>
      <p:pic>
        <p:nvPicPr>
          <p:cNvPr id="25" name="Picture 2" descr="C:\Users\Tarryn\Documents\TLC\Pictures for Courses\shutterstock_650788.jpg">
            <a:extLst>
              <a:ext uri="{FF2B5EF4-FFF2-40B4-BE49-F238E27FC236}">
                <a16:creationId xmlns:a16="http://schemas.microsoft.com/office/drawing/2014/main" id="{E6260482-9A55-41E0-9720-26D9BA988232}"/>
              </a:ext>
            </a:extLst>
          </p:cNvPr>
          <p:cNvPicPr>
            <a:picLocks noChangeAspect="1" noChangeArrowheads="1"/>
          </p:cNvPicPr>
          <p:nvPr/>
        </p:nvPicPr>
        <p:blipFill rotWithShape="1">
          <a:blip r:embed="rId3" cstate="email"/>
          <a:srcRect l="16629" t="13307" r="11309" b="10182"/>
          <a:stretch/>
        </p:blipFill>
        <p:spPr bwMode="auto">
          <a:xfrm>
            <a:off x="833944" y="2667944"/>
            <a:ext cx="1546607" cy="1368152"/>
          </a:xfrm>
          <a:prstGeom prst="rect">
            <a:avLst/>
          </a:prstGeom>
          <a:noFill/>
        </p:spPr>
      </p:pic>
      <p:pic>
        <p:nvPicPr>
          <p:cNvPr id="26" name="Picture 2" descr="C:\Users\Tarryn\Documents\TLC\Pictures for Courses\shutterstock_650788.jpg">
            <a:extLst>
              <a:ext uri="{FF2B5EF4-FFF2-40B4-BE49-F238E27FC236}">
                <a16:creationId xmlns:a16="http://schemas.microsoft.com/office/drawing/2014/main" id="{6994E959-8407-4F0A-A8B0-FC6BA7381FCE}"/>
              </a:ext>
            </a:extLst>
          </p:cNvPr>
          <p:cNvPicPr>
            <a:picLocks noChangeAspect="1" noChangeArrowheads="1"/>
          </p:cNvPicPr>
          <p:nvPr/>
        </p:nvPicPr>
        <p:blipFill rotWithShape="1">
          <a:blip r:embed="rId3" cstate="email"/>
          <a:srcRect l="16629" t="13307" r="11309" b="10182"/>
          <a:stretch/>
        </p:blipFill>
        <p:spPr bwMode="auto">
          <a:xfrm>
            <a:off x="2580920" y="4036096"/>
            <a:ext cx="1546607" cy="1368152"/>
          </a:xfrm>
          <a:prstGeom prst="rect">
            <a:avLst/>
          </a:prstGeom>
          <a:noFill/>
        </p:spPr>
      </p:pic>
      <p:pic>
        <p:nvPicPr>
          <p:cNvPr id="27" name="Picture 2" descr="C:\Users\Tarryn\Documents\TLC\Pictures for Courses\shutterstock_650788.jpg">
            <a:extLst>
              <a:ext uri="{FF2B5EF4-FFF2-40B4-BE49-F238E27FC236}">
                <a16:creationId xmlns:a16="http://schemas.microsoft.com/office/drawing/2014/main" id="{2D99E185-F6CC-4E1D-B2B2-C2E60899D1F1}"/>
              </a:ext>
            </a:extLst>
          </p:cNvPr>
          <p:cNvPicPr>
            <a:picLocks noChangeAspect="1" noChangeArrowheads="1"/>
          </p:cNvPicPr>
          <p:nvPr/>
        </p:nvPicPr>
        <p:blipFill rotWithShape="1">
          <a:blip r:embed="rId3" cstate="email"/>
          <a:srcRect l="16629" t="13307" r="11309" b="10182"/>
          <a:stretch/>
        </p:blipFill>
        <p:spPr bwMode="auto">
          <a:xfrm>
            <a:off x="3934054" y="2695910"/>
            <a:ext cx="1546607" cy="1368152"/>
          </a:xfrm>
          <a:prstGeom prst="rect">
            <a:avLst/>
          </a:prstGeom>
          <a:noFill/>
        </p:spPr>
      </p:pic>
      <p:pic>
        <p:nvPicPr>
          <p:cNvPr id="28" name="Picture 2" descr="C:\Users\Tarryn\Documents\TLC\Pictures for Courses\shutterstock_650788.jpg">
            <a:extLst>
              <a:ext uri="{FF2B5EF4-FFF2-40B4-BE49-F238E27FC236}">
                <a16:creationId xmlns:a16="http://schemas.microsoft.com/office/drawing/2014/main" id="{676FBB4F-09A5-4013-B302-4C594F3D6D4A}"/>
              </a:ext>
            </a:extLst>
          </p:cNvPr>
          <p:cNvPicPr>
            <a:picLocks noChangeAspect="1" noChangeArrowheads="1"/>
          </p:cNvPicPr>
          <p:nvPr/>
        </p:nvPicPr>
        <p:blipFill rotWithShape="1">
          <a:blip r:embed="rId3" cstate="email"/>
          <a:srcRect l="16629" t="13307" r="11309" b="10182"/>
          <a:stretch/>
        </p:blipFill>
        <p:spPr bwMode="auto">
          <a:xfrm>
            <a:off x="4819197" y="4431384"/>
            <a:ext cx="1546607" cy="1368152"/>
          </a:xfrm>
          <a:prstGeom prst="rect">
            <a:avLst/>
          </a:prstGeom>
          <a:noFill/>
        </p:spPr>
      </p:pic>
      <p:sp>
        <p:nvSpPr>
          <p:cNvPr id="2" name="TextBox 1">
            <a:extLst>
              <a:ext uri="{FF2B5EF4-FFF2-40B4-BE49-F238E27FC236}">
                <a16:creationId xmlns:a16="http://schemas.microsoft.com/office/drawing/2014/main" id="{A84F3157-6124-6AFE-CB30-1FC2A125F242}"/>
              </a:ext>
            </a:extLst>
          </p:cNvPr>
          <p:cNvSpPr txBox="1"/>
          <p:nvPr/>
        </p:nvSpPr>
        <p:spPr>
          <a:xfrm>
            <a:off x="1172491" y="3029770"/>
            <a:ext cx="805092" cy="307777"/>
          </a:xfrm>
          <a:prstGeom prst="rect">
            <a:avLst/>
          </a:prstGeom>
          <a:noFill/>
        </p:spPr>
        <p:txBody>
          <a:bodyPr wrap="none" rtlCol="0">
            <a:spAutoFit/>
          </a:bodyPr>
          <a:lstStyle/>
          <a:p>
            <a:pPr algn="ctr"/>
            <a:r>
              <a:rPr lang="en-ZA" sz="1400" dirty="0"/>
              <a:t>Location</a:t>
            </a:r>
          </a:p>
        </p:txBody>
      </p:sp>
      <p:sp>
        <p:nvSpPr>
          <p:cNvPr id="5" name="TextBox 4">
            <a:extLst>
              <a:ext uri="{FF2B5EF4-FFF2-40B4-BE49-F238E27FC236}">
                <a16:creationId xmlns:a16="http://schemas.microsoft.com/office/drawing/2014/main" id="{CBCBC99A-DE1B-A8DB-8132-3F454AA1C0D0}"/>
              </a:ext>
            </a:extLst>
          </p:cNvPr>
          <p:cNvSpPr txBox="1"/>
          <p:nvPr/>
        </p:nvSpPr>
        <p:spPr>
          <a:xfrm>
            <a:off x="2731571" y="2851338"/>
            <a:ext cx="923714" cy="738664"/>
          </a:xfrm>
          <a:prstGeom prst="rect">
            <a:avLst/>
          </a:prstGeom>
          <a:noFill/>
        </p:spPr>
        <p:txBody>
          <a:bodyPr wrap="none" rtlCol="0">
            <a:spAutoFit/>
          </a:bodyPr>
          <a:lstStyle/>
          <a:p>
            <a:pPr algn="ctr"/>
            <a:r>
              <a:rPr lang="en-ZA" sz="1400" dirty="0"/>
              <a:t>Vendor </a:t>
            </a:r>
          </a:p>
          <a:p>
            <a:pPr algn="ctr"/>
            <a:r>
              <a:rPr lang="en-ZA" sz="1400" dirty="0"/>
              <a:t>Response </a:t>
            </a:r>
          </a:p>
          <a:p>
            <a:pPr algn="ctr"/>
            <a:r>
              <a:rPr lang="en-ZA" sz="1400" dirty="0"/>
              <a:t>Times</a:t>
            </a:r>
          </a:p>
        </p:txBody>
      </p:sp>
      <p:sp>
        <p:nvSpPr>
          <p:cNvPr id="7" name="TextBox 6">
            <a:extLst>
              <a:ext uri="{FF2B5EF4-FFF2-40B4-BE49-F238E27FC236}">
                <a16:creationId xmlns:a16="http://schemas.microsoft.com/office/drawing/2014/main" id="{68D7716C-B240-EC3B-B402-4BAEC2C6F5A7}"/>
              </a:ext>
            </a:extLst>
          </p:cNvPr>
          <p:cNvSpPr txBox="1"/>
          <p:nvPr/>
        </p:nvSpPr>
        <p:spPr>
          <a:xfrm>
            <a:off x="1807088" y="1542370"/>
            <a:ext cx="5355770" cy="646331"/>
          </a:xfrm>
          <a:prstGeom prst="rect">
            <a:avLst/>
          </a:prstGeom>
          <a:noFill/>
        </p:spPr>
        <p:txBody>
          <a:bodyPr wrap="square">
            <a:spAutoFit/>
          </a:bodyPr>
          <a:lstStyle/>
          <a:p>
            <a:pPr algn="ctr"/>
            <a:r>
              <a:rPr lang="en-ZA" sz="1200" i="0" dirty="0">
                <a:effectLst/>
                <a:latin typeface="ui-sans-serif"/>
              </a:rPr>
              <a:t>Manual</a:t>
            </a:r>
          </a:p>
          <a:p>
            <a:pPr algn="ctr"/>
            <a:r>
              <a:rPr lang="en-ZA" sz="1200" i="0" dirty="0">
                <a:effectLst/>
                <a:latin typeface="ui-sans-serif"/>
              </a:rPr>
              <a:t>Handling</a:t>
            </a:r>
          </a:p>
          <a:p>
            <a:pPr algn="ctr"/>
            <a:r>
              <a:rPr lang="en-ZA" sz="1200" i="0" dirty="0">
                <a:effectLst/>
                <a:latin typeface="ui-sans-serif"/>
              </a:rPr>
              <a:t>Errors</a:t>
            </a:r>
            <a:endParaRPr lang="en-ZA" sz="1200" dirty="0"/>
          </a:p>
        </p:txBody>
      </p:sp>
      <p:sp>
        <p:nvSpPr>
          <p:cNvPr id="8" name="TextBox 7">
            <a:extLst>
              <a:ext uri="{FF2B5EF4-FFF2-40B4-BE49-F238E27FC236}">
                <a16:creationId xmlns:a16="http://schemas.microsoft.com/office/drawing/2014/main" id="{C0ABD8AE-B31D-4543-B845-A37215526187}"/>
              </a:ext>
            </a:extLst>
          </p:cNvPr>
          <p:cNvSpPr txBox="1"/>
          <p:nvPr/>
        </p:nvSpPr>
        <p:spPr>
          <a:xfrm>
            <a:off x="4286096" y="3080766"/>
            <a:ext cx="974369" cy="523220"/>
          </a:xfrm>
          <a:prstGeom prst="rect">
            <a:avLst/>
          </a:prstGeom>
          <a:noFill/>
        </p:spPr>
        <p:txBody>
          <a:bodyPr wrap="none" rtlCol="0">
            <a:spAutoFit/>
          </a:bodyPr>
          <a:lstStyle/>
          <a:p>
            <a:pPr algn="ctr"/>
            <a:r>
              <a:rPr lang="en-ZA" sz="1400" dirty="0"/>
              <a:t>Batch</a:t>
            </a:r>
          </a:p>
          <a:p>
            <a:pPr algn="ctr"/>
            <a:r>
              <a:rPr lang="en-ZA" sz="1400" dirty="0"/>
              <a:t>Processing</a:t>
            </a:r>
          </a:p>
        </p:txBody>
      </p:sp>
      <p:sp>
        <p:nvSpPr>
          <p:cNvPr id="9" name="TextBox 8">
            <a:extLst>
              <a:ext uri="{FF2B5EF4-FFF2-40B4-BE49-F238E27FC236}">
                <a16:creationId xmlns:a16="http://schemas.microsoft.com/office/drawing/2014/main" id="{BA2EE5F9-ADD4-F140-21A8-A103CE65F299}"/>
              </a:ext>
            </a:extLst>
          </p:cNvPr>
          <p:cNvSpPr txBox="1"/>
          <p:nvPr/>
        </p:nvSpPr>
        <p:spPr>
          <a:xfrm>
            <a:off x="6469533" y="3590002"/>
            <a:ext cx="907171" cy="523220"/>
          </a:xfrm>
          <a:prstGeom prst="rect">
            <a:avLst/>
          </a:prstGeom>
          <a:noFill/>
        </p:spPr>
        <p:txBody>
          <a:bodyPr wrap="none" rtlCol="0">
            <a:spAutoFit/>
          </a:bodyPr>
          <a:lstStyle/>
          <a:p>
            <a:pPr algn="ctr"/>
            <a:r>
              <a:rPr lang="en-ZA" sz="1400" dirty="0"/>
              <a:t>Staffing</a:t>
            </a:r>
          </a:p>
          <a:p>
            <a:pPr algn="ctr"/>
            <a:r>
              <a:rPr lang="en-ZA" sz="1400" dirty="0"/>
              <a:t>Shortages</a:t>
            </a:r>
          </a:p>
        </p:txBody>
      </p:sp>
      <p:sp>
        <p:nvSpPr>
          <p:cNvPr id="10" name="TextBox 9">
            <a:extLst>
              <a:ext uri="{FF2B5EF4-FFF2-40B4-BE49-F238E27FC236}">
                <a16:creationId xmlns:a16="http://schemas.microsoft.com/office/drawing/2014/main" id="{A54329C0-A31B-0042-BD21-614FEC82A8C4}"/>
              </a:ext>
            </a:extLst>
          </p:cNvPr>
          <p:cNvSpPr txBox="1"/>
          <p:nvPr/>
        </p:nvSpPr>
        <p:spPr>
          <a:xfrm>
            <a:off x="5130819" y="4840246"/>
            <a:ext cx="1018997" cy="738664"/>
          </a:xfrm>
          <a:prstGeom prst="rect">
            <a:avLst/>
          </a:prstGeom>
          <a:noFill/>
        </p:spPr>
        <p:txBody>
          <a:bodyPr wrap="none" rtlCol="0">
            <a:spAutoFit/>
          </a:bodyPr>
          <a:lstStyle/>
          <a:p>
            <a:pPr algn="ctr"/>
            <a:r>
              <a:rPr lang="en-ZA" sz="1400" dirty="0"/>
              <a:t>Document</a:t>
            </a:r>
          </a:p>
          <a:p>
            <a:pPr algn="ctr"/>
            <a:r>
              <a:rPr lang="en-ZA" sz="1400" dirty="0"/>
              <a:t>Verification</a:t>
            </a:r>
          </a:p>
          <a:p>
            <a:pPr algn="ctr"/>
            <a:r>
              <a:rPr lang="en-ZA" sz="1400" dirty="0"/>
              <a:t>Issues</a:t>
            </a:r>
          </a:p>
        </p:txBody>
      </p:sp>
      <p:sp>
        <p:nvSpPr>
          <p:cNvPr id="11" name="TextBox 10">
            <a:extLst>
              <a:ext uri="{FF2B5EF4-FFF2-40B4-BE49-F238E27FC236}">
                <a16:creationId xmlns:a16="http://schemas.microsoft.com/office/drawing/2014/main" id="{D7844F24-1326-9A76-FF74-3F0A33586B15}"/>
              </a:ext>
            </a:extLst>
          </p:cNvPr>
          <p:cNvSpPr txBox="1"/>
          <p:nvPr/>
        </p:nvSpPr>
        <p:spPr>
          <a:xfrm>
            <a:off x="2891308" y="4449819"/>
            <a:ext cx="1008673" cy="523220"/>
          </a:xfrm>
          <a:prstGeom prst="rect">
            <a:avLst/>
          </a:prstGeom>
          <a:noFill/>
        </p:spPr>
        <p:txBody>
          <a:bodyPr wrap="none" rtlCol="0">
            <a:spAutoFit/>
          </a:bodyPr>
          <a:lstStyle/>
          <a:p>
            <a:pPr algn="ctr"/>
            <a:r>
              <a:rPr lang="en-ZA" sz="1400" dirty="0"/>
              <a:t>Technology</a:t>
            </a:r>
          </a:p>
          <a:p>
            <a:pPr algn="ctr"/>
            <a:r>
              <a:rPr lang="en-ZA" sz="1400" dirty="0"/>
              <a:t>Issues</a:t>
            </a:r>
          </a:p>
        </p:txBody>
      </p:sp>
      <p:pic>
        <p:nvPicPr>
          <p:cNvPr id="14" name="Picture 2" descr="C:\Users\Tarryn\Documents\TLC\Pictures for Courses\shutterstock_650788.jpg">
            <a:extLst>
              <a:ext uri="{FF2B5EF4-FFF2-40B4-BE49-F238E27FC236}">
                <a16:creationId xmlns:a16="http://schemas.microsoft.com/office/drawing/2014/main" id="{5882CC28-D7D5-624A-6130-2D684415FB59}"/>
              </a:ext>
            </a:extLst>
          </p:cNvPr>
          <p:cNvPicPr>
            <a:picLocks noChangeAspect="1" noChangeArrowheads="1"/>
          </p:cNvPicPr>
          <p:nvPr/>
        </p:nvPicPr>
        <p:blipFill rotWithShape="1">
          <a:blip r:embed="rId3" cstate="email"/>
          <a:srcRect l="16629" t="13307" r="11309" b="10182"/>
          <a:stretch/>
        </p:blipFill>
        <p:spPr bwMode="auto">
          <a:xfrm>
            <a:off x="6141299" y="1297741"/>
            <a:ext cx="1546607" cy="1368152"/>
          </a:xfrm>
          <a:prstGeom prst="rect">
            <a:avLst/>
          </a:prstGeom>
          <a:noFill/>
        </p:spPr>
      </p:pic>
      <p:sp>
        <p:nvSpPr>
          <p:cNvPr id="15" name="TextBox 14">
            <a:extLst>
              <a:ext uri="{FF2B5EF4-FFF2-40B4-BE49-F238E27FC236}">
                <a16:creationId xmlns:a16="http://schemas.microsoft.com/office/drawing/2014/main" id="{8053A954-4EAD-4F65-F78D-0EEC75560E25}"/>
              </a:ext>
            </a:extLst>
          </p:cNvPr>
          <p:cNvSpPr txBox="1"/>
          <p:nvPr/>
        </p:nvSpPr>
        <p:spPr>
          <a:xfrm>
            <a:off x="6367518" y="1706603"/>
            <a:ext cx="1189813" cy="523220"/>
          </a:xfrm>
          <a:prstGeom prst="rect">
            <a:avLst/>
          </a:prstGeom>
          <a:noFill/>
        </p:spPr>
        <p:txBody>
          <a:bodyPr wrap="none" rtlCol="0">
            <a:spAutoFit/>
          </a:bodyPr>
          <a:lstStyle/>
          <a:p>
            <a:pPr algn="ctr"/>
            <a:r>
              <a:rPr lang="en-ZA" sz="1400" dirty="0"/>
              <a:t>Research and</a:t>
            </a:r>
          </a:p>
          <a:p>
            <a:pPr algn="ctr"/>
            <a:r>
              <a:rPr lang="en-ZA" sz="1400" dirty="0"/>
              <a:t>Release 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5696" y="188640"/>
            <a:ext cx="7308304" cy="461665"/>
          </a:xfrm>
          <a:prstGeom prst="rect">
            <a:avLst/>
          </a:prstGeom>
          <a:noFill/>
        </p:spPr>
        <p:txBody>
          <a:bodyPr wrap="square" rtlCol="0">
            <a:spAutoFit/>
          </a:bodyPr>
          <a:lstStyle/>
          <a:p>
            <a:pPr algn="r"/>
            <a:r>
              <a:rPr lang="en-ZA" sz="2400" dirty="0">
                <a:latin typeface="Arial" pitchFamily="34" charset="0"/>
                <a:cs typeface="Arial" pitchFamily="34" charset="0"/>
              </a:rPr>
              <a:t>IDENTIFY INPUTS – CAUSE &amp; EFFECT DIAGRAM</a:t>
            </a:r>
          </a:p>
        </p:txBody>
      </p:sp>
      <p:sp>
        <p:nvSpPr>
          <p:cNvPr id="18" name="Rectangle 17">
            <a:extLst>
              <a:ext uri="{FF2B5EF4-FFF2-40B4-BE49-F238E27FC236}">
                <a16:creationId xmlns:a16="http://schemas.microsoft.com/office/drawing/2014/main" id="{571C4F1F-E37A-45D3-A9C5-318EE96F9A1B}"/>
              </a:ext>
            </a:extLst>
          </p:cNvPr>
          <p:cNvSpPr/>
          <p:nvPr/>
        </p:nvSpPr>
        <p:spPr>
          <a:xfrm>
            <a:off x="9263424" y="832310"/>
            <a:ext cx="1368152" cy="245267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200" dirty="0">
                <a:solidFill>
                  <a:schemeClr val="tx1"/>
                </a:solidFill>
                <a:latin typeface="Arial" panose="020B0604020202020204" pitchFamily="34" charset="0"/>
                <a:cs typeface="Arial" panose="020B0604020202020204" pitchFamily="34" charset="0"/>
              </a:rPr>
              <a:t>The Fishbone Diagram has a number of categories to consider and might stimulate ideas about inputs missed by the other two techniques.</a:t>
            </a:r>
          </a:p>
        </p:txBody>
      </p:sp>
      <p:pic>
        <p:nvPicPr>
          <p:cNvPr id="19" name="Picture 18">
            <a:extLst>
              <a:ext uri="{FF2B5EF4-FFF2-40B4-BE49-F238E27FC236}">
                <a16:creationId xmlns:a16="http://schemas.microsoft.com/office/drawing/2014/main" id="{B9FC1F1A-AD3F-AA01-4A1B-08E882FE3ABA}"/>
              </a:ext>
            </a:extLst>
          </p:cNvPr>
          <p:cNvPicPr>
            <a:picLocks noChangeAspect="1"/>
          </p:cNvPicPr>
          <p:nvPr/>
        </p:nvPicPr>
        <p:blipFill>
          <a:blip r:embed="rId3"/>
          <a:stretch>
            <a:fillRect/>
          </a:stretch>
        </p:blipFill>
        <p:spPr>
          <a:xfrm>
            <a:off x="582376" y="789081"/>
            <a:ext cx="7461448" cy="4974299"/>
          </a:xfrm>
          <a:prstGeom prst="rect">
            <a:avLst/>
          </a:prstGeom>
          <a:ln>
            <a:solidFill>
              <a:schemeClr val="tx1"/>
            </a:solidFill>
          </a:ln>
        </p:spPr>
      </p:pic>
      <p:sp>
        <p:nvSpPr>
          <p:cNvPr id="22" name="TextBox 21">
            <a:extLst>
              <a:ext uri="{FF2B5EF4-FFF2-40B4-BE49-F238E27FC236}">
                <a16:creationId xmlns:a16="http://schemas.microsoft.com/office/drawing/2014/main" id="{444A9AB6-D760-21BB-C2DB-DD4D321896C3}"/>
              </a:ext>
            </a:extLst>
          </p:cNvPr>
          <p:cNvSpPr txBox="1"/>
          <p:nvPr/>
        </p:nvSpPr>
        <p:spPr>
          <a:xfrm>
            <a:off x="582376" y="5812018"/>
            <a:ext cx="7576280" cy="830997"/>
          </a:xfrm>
          <a:prstGeom prst="rect">
            <a:avLst/>
          </a:prstGeom>
          <a:noFill/>
        </p:spPr>
        <p:txBody>
          <a:bodyPr wrap="square">
            <a:spAutoFit/>
          </a:bodyPr>
          <a:lstStyle/>
          <a:p>
            <a:pPr algn="just"/>
            <a:r>
              <a:rPr lang="en-US" sz="1200" b="0" i="0" dirty="0">
                <a:effectLst/>
                <a:latin typeface="ui-sans-serif"/>
              </a:rPr>
              <a:t>The Cause and Effect Diagram provides a visual representation of the primary factors contributing to long claims lead time. By categorizing root causes into key areas such as Man, Machinery, Method, and Materials, it helps us pinpoint areas of inefficiency, including the impact of batch processing, system downtimes, and operator variations. This structured approach will guide us in addressing the most critical drivers of delays</a:t>
            </a:r>
            <a:endParaRPr lang="en-ZA" sz="1200" dirty="0"/>
          </a:p>
        </p:txBody>
      </p:sp>
    </p:spTree>
    <p:extLst>
      <p:ext uri="{BB962C8B-B14F-4D97-AF65-F5344CB8AC3E}">
        <p14:creationId xmlns:p14="http://schemas.microsoft.com/office/powerpoint/2010/main" val="1584117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5896" y="188640"/>
            <a:ext cx="5508104" cy="461665"/>
          </a:xfrm>
          <a:prstGeom prst="rect">
            <a:avLst/>
          </a:prstGeom>
          <a:noFill/>
        </p:spPr>
        <p:txBody>
          <a:bodyPr wrap="square" rtlCol="0">
            <a:spAutoFit/>
          </a:bodyPr>
          <a:lstStyle/>
          <a:p>
            <a:pPr algn="r"/>
            <a:r>
              <a:rPr lang="en-ZA" sz="2400" dirty="0">
                <a:latin typeface="Arial" pitchFamily="34" charset="0"/>
                <a:cs typeface="Arial" pitchFamily="34" charset="0"/>
              </a:rPr>
              <a:t>SCREENING INPUTS – XY MATRIX</a:t>
            </a:r>
          </a:p>
        </p:txBody>
      </p:sp>
      <p:graphicFrame>
        <p:nvGraphicFramePr>
          <p:cNvPr id="7" name="Table 6">
            <a:extLst>
              <a:ext uri="{FF2B5EF4-FFF2-40B4-BE49-F238E27FC236}">
                <a16:creationId xmlns:a16="http://schemas.microsoft.com/office/drawing/2014/main" id="{BBEAFB50-FF31-F69B-051D-65508C90BB40}"/>
              </a:ext>
            </a:extLst>
          </p:cNvPr>
          <p:cNvGraphicFramePr>
            <a:graphicFrameLocks noGrp="1"/>
          </p:cNvGraphicFramePr>
          <p:nvPr>
            <p:extLst>
              <p:ext uri="{D42A27DB-BD31-4B8C-83A1-F6EECF244321}">
                <p14:modId xmlns:p14="http://schemas.microsoft.com/office/powerpoint/2010/main" val="25195007"/>
              </p:ext>
            </p:extLst>
          </p:nvPr>
        </p:nvGraphicFramePr>
        <p:xfrm>
          <a:off x="10461" y="1058770"/>
          <a:ext cx="3779911" cy="3723019"/>
        </p:xfrm>
        <a:graphic>
          <a:graphicData uri="http://schemas.openxmlformats.org/drawingml/2006/table">
            <a:tbl>
              <a:tblPr>
                <a:tableStyleId>{5C22544A-7EE6-4342-B048-85BDC9FD1C3A}</a:tableStyleId>
              </a:tblPr>
              <a:tblGrid>
                <a:gridCol w="672121">
                  <a:extLst>
                    <a:ext uri="{9D8B030D-6E8A-4147-A177-3AD203B41FA5}">
                      <a16:colId xmlns:a16="http://schemas.microsoft.com/office/drawing/2014/main" val="2597376127"/>
                    </a:ext>
                  </a:extLst>
                </a:gridCol>
                <a:gridCol w="548796">
                  <a:extLst>
                    <a:ext uri="{9D8B030D-6E8A-4147-A177-3AD203B41FA5}">
                      <a16:colId xmlns:a16="http://schemas.microsoft.com/office/drawing/2014/main" val="1021529994"/>
                    </a:ext>
                  </a:extLst>
                </a:gridCol>
                <a:gridCol w="783113">
                  <a:extLst>
                    <a:ext uri="{9D8B030D-6E8A-4147-A177-3AD203B41FA5}">
                      <a16:colId xmlns:a16="http://schemas.microsoft.com/office/drawing/2014/main" val="1746035419"/>
                    </a:ext>
                  </a:extLst>
                </a:gridCol>
                <a:gridCol w="968102">
                  <a:extLst>
                    <a:ext uri="{9D8B030D-6E8A-4147-A177-3AD203B41FA5}">
                      <a16:colId xmlns:a16="http://schemas.microsoft.com/office/drawing/2014/main" val="2101591107"/>
                    </a:ext>
                  </a:extLst>
                </a:gridCol>
                <a:gridCol w="807779">
                  <a:extLst>
                    <a:ext uri="{9D8B030D-6E8A-4147-A177-3AD203B41FA5}">
                      <a16:colId xmlns:a16="http://schemas.microsoft.com/office/drawing/2014/main" val="1082280813"/>
                    </a:ext>
                  </a:extLst>
                </a:gridCol>
              </a:tblGrid>
              <a:tr h="531860">
                <a:tc>
                  <a:txBody>
                    <a:bodyPr/>
                    <a:lstStyle/>
                    <a:p>
                      <a:pPr algn="ctr" fontAlgn="ctr"/>
                      <a:r>
                        <a:rPr lang="en-ZA" sz="1100" u="none" strike="noStrike">
                          <a:effectLst/>
                        </a:rPr>
                        <a:t>X Variables</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b="1" u="none" strike="noStrike" dirty="0">
                          <a:effectLst/>
                        </a:rPr>
                        <a:t>CTQ 1: Lead Time</a:t>
                      </a:r>
                      <a:endParaRPr lang="en-ZA"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b="1" u="none" strike="noStrike">
                          <a:effectLst/>
                        </a:rPr>
                        <a:t>CTQ 2: Accuracy</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b="1" u="none" strike="noStrike">
                          <a:effectLst/>
                        </a:rPr>
                        <a:t>Total Score</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b="1" u="none" strike="noStrike" dirty="0">
                          <a:effectLst/>
                        </a:rPr>
                        <a:t>Rank</a:t>
                      </a:r>
                      <a:endParaRPr lang="en-ZA"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45059201"/>
                  </a:ext>
                </a:extLst>
              </a:tr>
              <a:tr h="531860">
                <a:tc>
                  <a:txBody>
                    <a:bodyPr/>
                    <a:lstStyle/>
                    <a:p>
                      <a:pPr algn="ctr" fontAlgn="ctr"/>
                      <a:r>
                        <a:rPr lang="en-ZA" sz="1100" b="1" u="none" strike="noStrike">
                          <a:effectLst/>
                        </a:rPr>
                        <a:t>Batch Processing</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8</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dirty="0">
                          <a:effectLst/>
                        </a:rPr>
                        <a:t>7</a:t>
                      </a:r>
                      <a:endParaRPr lang="en-Z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dirty="0">
                          <a:effectLst/>
                        </a:rPr>
                        <a:t>15</a:t>
                      </a:r>
                      <a:endParaRPr lang="en-Z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dirty="0">
                          <a:effectLst/>
                        </a:rPr>
                        <a:t>1</a:t>
                      </a:r>
                      <a:endParaRPr lang="en-Z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6429913"/>
                  </a:ext>
                </a:extLst>
              </a:tr>
              <a:tr h="531860">
                <a:tc>
                  <a:txBody>
                    <a:bodyPr/>
                    <a:lstStyle/>
                    <a:p>
                      <a:pPr algn="ctr" fontAlgn="ctr"/>
                      <a:r>
                        <a:rPr lang="en-ZA" sz="1100" b="1" u="none" strike="noStrike">
                          <a:effectLst/>
                        </a:rPr>
                        <a:t>Vendor Response Times</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8</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4</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12</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3</a:t>
                      </a:r>
                      <a:endParaRPr lang="en-Z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7645385"/>
                  </a:ext>
                </a:extLst>
              </a:tr>
              <a:tr h="531860">
                <a:tc>
                  <a:txBody>
                    <a:bodyPr/>
                    <a:lstStyle/>
                    <a:p>
                      <a:pPr algn="ctr" fontAlgn="ctr"/>
                      <a:r>
                        <a:rPr lang="en-ZA" sz="1100" b="1" u="none" strike="noStrike">
                          <a:effectLst/>
                        </a:rPr>
                        <a:t>Manual Handling Errors</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5</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6</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11</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4</a:t>
                      </a:r>
                      <a:endParaRPr lang="en-Z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49565992"/>
                  </a:ext>
                </a:extLst>
              </a:tr>
              <a:tr h="357219">
                <a:tc>
                  <a:txBody>
                    <a:bodyPr/>
                    <a:lstStyle/>
                    <a:p>
                      <a:pPr algn="ctr" fontAlgn="ctr"/>
                      <a:r>
                        <a:rPr lang="en-ZA" sz="1100" b="1" u="none" strike="noStrike">
                          <a:effectLst/>
                        </a:rPr>
                        <a:t>Technology Issues</a:t>
                      </a:r>
                      <a:endParaRPr lang="en-ZA"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6</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5</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11</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4</a:t>
                      </a:r>
                      <a:endParaRPr lang="en-Z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33901451"/>
                  </a:ext>
                </a:extLst>
              </a:tr>
              <a:tr h="531860">
                <a:tc>
                  <a:txBody>
                    <a:bodyPr/>
                    <a:lstStyle/>
                    <a:p>
                      <a:pPr algn="ctr" fontAlgn="ctr"/>
                      <a:r>
                        <a:rPr lang="en-ZA" sz="1100" b="1" u="none" strike="noStrike" dirty="0">
                          <a:effectLst/>
                        </a:rPr>
                        <a:t>Staffing Shortages</a:t>
                      </a:r>
                      <a:endParaRPr lang="en-ZA"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4</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5</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9</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dirty="0">
                          <a:effectLst/>
                        </a:rPr>
                        <a:t>5</a:t>
                      </a:r>
                      <a:endParaRPr lang="en-Z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82002854"/>
                  </a:ext>
                </a:extLst>
              </a:tr>
              <a:tr h="706500">
                <a:tc>
                  <a:txBody>
                    <a:bodyPr/>
                    <a:lstStyle/>
                    <a:p>
                      <a:pPr algn="ctr" fontAlgn="ctr"/>
                      <a:r>
                        <a:rPr lang="en-ZA" sz="1100" b="1" u="none" strike="noStrike" dirty="0">
                          <a:effectLst/>
                        </a:rPr>
                        <a:t>Document Verification</a:t>
                      </a:r>
                      <a:endParaRPr lang="en-ZA"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6</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a:effectLst/>
                        </a:rPr>
                        <a:t>8</a:t>
                      </a:r>
                      <a:endParaRPr lang="en-Z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dirty="0">
                          <a:effectLst/>
                        </a:rPr>
                        <a:t>14</a:t>
                      </a:r>
                      <a:endParaRPr lang="en-Z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ZA" sz="1100" u="none" strike="noStrike" dirty="0">
                          <a:effectLst/>
                        </a:rPr>
                        <a:t>2</a:t>
                      </a:r>
                      <a:endParaRPr lang="en-Z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6144697"/>
                  </a:ext>
                </a:extLst>
              </a:tr>
            </a:tbl>
          </a:graphicData>
        </a:graphic>
      </p:graphicFrame>
      <p:pic>
        <p:nvPicPr>
          <p:cNvPr id="9" name="Picture 8">
            <a:extLst>
              <a:ext uri="{FF2B5EF4-FFF2-40B4-BE49-F238E27FC236}">
                <a16:creationId xmlns:a16="http://schemas.microsoft.com/office/drawing/2014/main" id="{86713272-9936-CDF6-B5AB-63A14BA6DBEA}"/>
              </a:ext>
            </a:extLst>
          </p:cNvPr>
          <p:cNvPicPr>
            <a:picLocks noChangeAspect="1"/>
          </p:cNvPicPr>
          <p:nvPr/>
        </p:nvPicPr>
        <p:blipFill>
          <a:blip r:embed="rId3"/>
          <a:stretch>
            <a:fillRect/>
          </a:stretch>
        </p:blipFill>
        <p:spPr>
          <a:xfrm>
            <a:off x="3838293" y="1074134"/>
            <a:ext cx="5222732" cy="3481822"/>
          </a:xfrm>
          <a:prstGeom prst="rect">
            <a:avLst/>
          </a:prstGeom>
          <a:ln>
            <a:solidFill>
              <a:schemeClr val="tx1"/>
            </a:solidFill>
          </a:ln>
        </p:spPr>
      </p:pic>
      <p:sp>
        <p:nvSpPr>
          <p:cNvPr id="11" name="TextBox 10">
            <a:extLst>
              <a:ext uri="{FF2B5EF4-FFF2-40B4-BE49-F238E27FC236}">
                <a16:creationId xmlns:a16="http://schemas.microsoft.com/office/drawing/2014/main" id="{59E006D0-058E-A81D-628A-750C255FC0B6}"/>
              </a:ext>
            </a:extLst>
          </p:cNvPr>
          <p:cNvSpPr txBox="1"/>
          <p:nvPr/>
        </p:nvSpPr>
        <p:spPr>
          <a:xfrm>
            <a:off x="467544" y="5023559"/>
            <a:ext cx="7344816" cy="1015663"/>
          </a:xfrm>
          <a:prstGeom prst="rect">
            <a:avLst/>
          </a:prstGeom>
          <a:noFill/>
        </p:spPr>
        <p:txBody>
          <a:bodyPr wrap="square">
            <a:spAutoFit/>
          </a:bodyPr>
          <a:lstStyle/>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XY Prioritization Matrix and Pareto Chart identified key contributors to claims processing issues.</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Batch Processing, Document Verification, Vendor Response Times, and Manual Handling Errors are the top four contributors.</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These top four factors account for over 72% of the overall issues.</a:t>
            </a:r>
          </a:p>
          <a:p>
            <a:pPr algn="l">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Addressing these factors will significantly improve lead times and accuracy.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5896" y="188640"/>
            <a:ext cx="5508104" cy="461665"/>
          </a:xfrm>
          <a:prstGeom prst="rect">
            <a:avLst/>
          </a:prstGeom>
          <a:noFill/>
        </p:spPr>
        <p:txBody>
          <a:bodyPr wrap="square" rtlCol="0">
            <a:spAutoFit/>
          </a:bodyPr>
          <a:lstStyle/>
          <a:p>
            <a:pPr algn="r"/>
            <a:r>
              <a:rPr lang="en-ZA" sz="2400" dirty="0">
                <a:latin typeface="Arial" pitchFamily="34" charset="0"/>
                <a:cs typeface="Arial" pitchFamily="34" charset="0"/>
              </a:rPr>
              <a:t>DATA COLLECTION PLAN</a:t>
            </a:r>
          </a:p>
        </p:txBody>
      </p:sp>
      <p:graphicFrame>
        <p:nvGraphicFramePr>
          <p:cNvPr id="4" name="Table 3">
            <a:extLst>
              <a:ext uri="{FF2B5EF4-FFF2-40B4-BE49-F238E27FC236}">
                <a16:creationId xmlns:a16="http://schemas.microsoft.com/office/drawing/2014/main" id="{62A452D2-8B4F-4B04-83E2-CADCD0557C3F}"/>
              </a:ext>
            </a:extLst>
          </p:cNvPr>
          <p:cNvGraphicFramePr>
            <a:graphicFrameLocks noGrp="1"/>
          </p:cNvGraphicFramePr>
          <p:nvPr>
            <p:extLst>
              <p:ext uri="{D42A27DB-BD31-4B8C-83A1-F6EECF244321}">
                <p14:modId xmlns:p14="http://schemas.microsoft.com/office/powerpoint/2010/main" val="4109633700"/>
              </p:ext>
            </p:extLst>
          </p:nvPr>
        </p:nvGraphicFramePr>
        <p:xfrm>
          <a:off x="179512" y="1700808"/>
          <a:ext cx="8784977" cy="2956560"/>
        </p:xfrm>
        <a:graphic>
          <a:graphicData uri="http://schemas.openxmlformats.org/drawingml/2006/table">
            <a:tbl>
              <a:tblPr firstRow="1" bandRow="1">
                <a:tableStyleId>{5DA37D80-6434-44D0-A028-1B22A696006F}</a:tableStyleId>
              </a:tblPr>
              <a:tblGrid>
                <a:gridCol w="122413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2808312">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080121">
                  <a:extLst>
                    <a:ext uri="{9D8B030D-6E8A-4147-A177-3AD203B41FA5}">
                      <a16:colId xmlns:a16="http://schemas.microsoft.com/office/drawing/2014/main" val="800703199"/>
                    </a:ext>
                  </a:extLst>
                </a:gridCol>
              </a:tblGrid>
              <a:tr h="370840">
                <a:tc>
                  <a:txBody>
                    <a:bodyPr/>
                    <a:lstStyle/>
                    <a:p>
                      <a:pPr algn="ctr"/>
                      <a:r>
                        <a:rPr lang="en-ZA" sz="1600" dirty="0">
                          <a:latin typeface="Arial" panose="020B0604020202020204" pitchFamily="34" charset="0"/>
                          <a:cs typeface="Arial" panose="020B0604020202020204" pitchFamily="34" charset="0"/>
                        </a:rPr>
                        <a:t>Measure</a:t>
                      </a:r>
                    </a:p>
                  </a:txBody>
                  <a:tcPr/>
                </a:tc>
                <a:tc>
                  <a:txBody>
                    <a:bodyPr/>
                    <a:lstStyle/>
                    <a:p>
                      <a:pPr algn="ctr"/>
                      <a:r>
                        <a:rPr lang="en-ZA" sz="1600" dirty="0">
                          <a:latin typeface="Arial" panose="020B0604020202020204" pitchFamily="34" charset="0"/>
                          <a:cs typeface="Arial" panose="020B0604020202020204" pitchFamily="34" charset="0"/>
                        </a:rPr>
                        <a:t>Type of Measure</a:t>
                      </a:r>
                    </a:p>
                  </a:txBody>
                  <a:tcPr/>
                </a:tc>
                <a:tc>
                  <a:txBody>
                    <a:bodyPr/>
                    <a:lstStyle/>
                    <a:p>
                      <a:pPr algn="ctr"/>
                      <a:r>
                        <a:rPr lang="en-ZA" sz="1600" dirty="0">
                          <a:latin typeface="Arial" panose="020B0604020202020204" pitchFamily="34" charset="0"/>
                          <a:cs typeface="Arial" panose="020B0604020202020204" pitchFamily="34" charset="0"/>
                        </a:rPr>
                        <a:t>Type of Data</a:t>
                      </a:r>
                    </a:p>
                  </a:txBody>
                  <a:tcPr/>
                </a:tc>
                <a:tc>
                  <a:txBody>
                    <a:bodyPr/>
                    <a:lstStyle/>
                    <a:p>
                      <a:pPr algn="ctr"/>
                      <a:r>
                        <a:rPr lang="en-ZA" sz="1600" dirty="0">
                          <a:latin typeface="Arial" panose="020B0604020202020204" pitchFamily="34" charset="0"/>
                          <a:cs typeface="Arial" panose="020B0604020202020204" pitchFamily="34" charset="0"/>
                        </a:rPr>
                        <a:t>Operational Definition</a:t>
                      </a:r>
                    </a:p>
                  </a:txBody>
                  <a:tcPr/>
                </a:tc>
                <a:tc>
                  <a:txBody>
                    <a:bodyPr/>
                    <a:lstStyle/>
                    <a:p>
                      <a:pPr algn="ctr"/>
                      <a:r>
                        <a:rPr lang="en-ZA" sz="1600" dirty="0">
                          <a:latin typeface="Arial" panose="020B0604020202020204" pitchFamily="34" charset="0"/>
                          <a:cs typeface="Arial" panose="020B0604020202020204" pitchFamily="34" charset="0"/>
                        </a:rPr>
                        <a:t>Sampling Frequency</a:t>
                      </a:r>
                    </a:p>
                  </a:txBody>
                  <a:tcPr/>
                </a:tc>
                <a:tc>
                  <a:txBody>
                    <a:bodyPr/>
                    <a:lstStyle/>
                    <a:p>
                      <a:pPr algn="ctr"/>
                      <a:r>
                        <a:rPr lang="en-ZA" sz="1600" dirty="0">
                          <a:latin typeface="Arial" panose="020B0604020202020204" pitchFamily="34" charset="0"/>
                          <a:cs typeface="Arial" panose="020B0604020202020204" pitchFamily="34" charset="0"/>
                        </a:rPr>
                        <a:t>Who by When</a:t>
                      </a:r>
                    </a:p>
                  </a:txBody>
                  <a:tcPr/>
                </a:tc>
                <a:extLst>
                  <a:ext uri="{0D108BD9-81ED-4DB2-BD59-A6C34878D82A}">
                    <a16:rowId xmlns:a16="http://schemas.microsoft.com/office/drawing/2014/main" val="10000"/>
                  </a:ext>
                </a:extLst>
              </a:tr>
              <a:tr h="370840">
                <a:tc>
                  <a:txBody>
                    <a:bodyPr/>
                    <a:lstStyle/>
                    <a:p>
                      <a:r>
                        <a:rPr lang="en-ZA" sz="1200"/>
                        <a:t>Batch Processing Time</a:t>
                      </a:r>
                    </a:p>
                  </a:txBody>
                  <a:tcPr anchor="ctr">
                    <a:solidFill>
                      <a:schemeClr val="accent1">
                        <a:lumMod val="60000"/>
                        <a:lumOff val="40000"/>
                        <a:alpha val="20000"/>
                      </a:schemeClr>
                    </a:solidFill>
                  </a:tcPr>
                </a:tc>
                <a:tc>
                  <a:txBody>
                    <a:bodyPr/>
                    <a:lstStyle/>
                    <a:p>
                      <a:r>
                        <a:rPr lang="en-ZA" sz="1200"/>
                        <a:t>Input</a:t>
                      </a:r>
                    </a:p>
                  </a:txBody>
                  <a:tcPr anchor="ctr">
                    <a:solidFill>
                      <a:schemeClr val="accent1">
                        <a:lumMod val="60000"/>
                        <a:lumOff val="40000"/>
                        <a:alpha val="20000"/>
                      </a:schemeClr>
                    </a:solidFill>
                  </a:tcPr>
                </a:tc>
                <a:tc>
                  <a:txBody>
                    <a:bodyPr/>
                    <a:lstStyle/>
                    <a:p>
                      <a:r>
                        <a:rPr lang="en-ZA" sz="1200"/>
                        <a:t>Continuous</a:t>
                      </a:r>
                    </a:p>
                  </a:txBody>
                  <a:tcPr anchor="ctr">
                    <a:solidFill>
                      <a:schemeClr val="accent1">
                        <a:lumMod val="60000"/>
                        <a:lumOff val="40000"/>
                        <a:alpha val="20000"/>
                      </a:schemeClr>
                    </a:solidFill>
                  </a:tcPr>
                </a:tc>
                <a:tc>
                  <a:txBody>
                    <a:bodyPr/>
                    <a:lstStyle/>
                    <a:p>
                      <a:r>
                        <a:rPr lang="en-US" sz="1200"/>
                        <a:t>Time taken from batch initiation to completion</a:t>
                      </a:r>
                    </a:p>
                  </a:txBody>
                  <a:tcPr anchor="ctr">
                    <a:solidFill>
                      <a:schemeClr val="accent1">
                        <a:lumMod val="60000"/>
                        <a:lumOff val="40000"/>
                        <a:alpha val="20000"/>
                      </a:schemeClr>
                    </a:solidFill>
                  </a:tcPr>
                </a:tc>
                <a:tc>
                  <a:txBody>
                    <a:bodyPr/>
                    <a:lstStyle/>
                    <a:p>
                      <a:r>
                        <a:rPr lang="en-US" sz="1200"/>
                        <a:t>Daily, Sample 20 claims each week</a:t>
                      </a:r>
                    </a:p>
                  </a:txBody>
                  <a:tcPr anchor="ctr">
                    <a:solidFill>
                      <a:schemeClr val="accent1">
                        <a:lumMod val="60000"/>
                        <a:lumOff val="40000"/>
                        <a:alpha val="20000"/>
                      </a:schemeClr>
                    </a:solidFill>
                  </a:tcPr>
                </a:tc>
                <a:tc>
                  <a:txBody>
                    <a:bodyPr/>
                    <a:lstStyle/>
                    <a:p>
                      <a:r>
                        <a:rPr lang="en-ZA" sz="1200"/>
                        <a:t>Process Owner - Next Month</a:t>
                      </a:r>
                    </a:p>
                  </a:txBody>
                  <a:tcPr anchor="ctr">
                    <a:solidFill>
                      <a:schemeClr val="accent1">
                        <a:lumMod val="60000"/>
                        <a:lumOff val="40000"/>
                        <a:alpha val="20000"/>
                      </a:schemeClr>
                    </a:solidFill>
                  </a:tcPr>
                </a:tc>
                <a:extLst>
                  <a:ext uri="{0D108BD9-81ED-4DB2-BD59-A6C34878D82A}">
                    <a16:rowId xmlns:a16="http://schemas.microsoft.com/office/drawing/2014/main" val="10001"/>
                  </a:ext>
                </a:extLst>
              </a:tr>
              <a:tr h="134848">
                <a:tc>
                  <a:txBody>
                    <a:bodyPr/>
                    <a:lstStyle/>
                    <a:p>
                      <a:r>
                        <a:rPr lang="en-ZA" sz="1200"/>
                        <a:t>Document Verification Errors</a:t>
                      </a:r>
                    </a:p>
                  </a:txBody>
                  <a:tcPr anchor="ctr"/>
                </a:tc>
                <a:tc>
                  <a:txBody>
                    <a:bodyPr/>
                    <a:lstStyle/>
                    <a:p>
                      <a:r>
                        <a:rPr lang="en-ZA" sz="1200"/>
                        <a:t>Output</a:t>
                      </a:r>
                    </a:p>
                  </a:txBody>
                  <a:tcPr anchor="ctr"/>
                </a:tc>
                <a:tc>
                  <a:txBody>
                    <a:bodyPr/>
                    <a:lstStyle/>
                    <a:p>
                      <a:r>
                        <a:rPr lang="en-ZA" sz="1200"/>
                        <a:t>Discrete</a:t>
                      </a:r>
                    </a:p>
                  </a:txBody>
                  <a:tcPr anchor="ctr"/>
                </a:tc>
                <a:tc>
                  <a:txBody>
                    <a:bodyPr/>
                    <a:lstStyle/>
                    <a:p>
                      <a:r>
                        <a:rPr lang="en-US" sz="1200"/>
                        <a:t>Number of errors in verified documents</a:t>
                      </a:r>
                    </a:p>
                  </a:txBody>
                  <a:tcPr anchor="ctr"/>
                </a:tc>
                <a:tc>
                  <a:txBody>
                    <a:bodyPr/>
                    <a:lstStyle/>
                    <a:p>
                      <a:r>
                        <a:rPr lang="en-US" sz="1200"/>
                        <a:t>Weekly, Sample 15 verified documents</a:t>
                      </a:r>
                    </a:p>
                  </a:txBody>
                  <a:tcPr anchor="ctr"/>
                </a:tc>
                <a:tc>
                  <a:txBody>
                    <a:bodyPr/>
                    <a:lstStyle/>
                    <a:p>
                      <a:r>
                        <a:rPr lang="en-US" sz="1200"/>
                        <a:t>QA Team - End of Month</a:t>
                      </a:r>
                    </a:p>
                  </a:txBody>
                  <a:tcPr anchor="ctr"/>
                </a:tc>
                <a:extLst>
                  <a:ext uri="{0D108BD9-81ED-4DB2-BD59-A6C34878D82A}">
                    <a16:rowId xmlns:a16="http://schemas.microsoft.com/office/drawing/2014/main" val="10002"/>
                  </a:ext>
                </a:extLst>
              </a:tr>
              <a:tr h="134848">
                <a:tc>
                  <a:txBody>
                    <a:bodyPr/>
                    <a:lstStyle/>
                    <a:p>
                      <a:r>
                        <a:rPr lang="en-ZA" sz="1200"/>
                        <a:t>Vendor Response Time</a:t>
                      </a:r>
                    </a:p>
                  </a:txBody>
                  <a:tcPr anchor="ctr"/>
                </a:tc>
                <a:tc>
                  <a:txBody>
                    <a:bodyPr/>
                    <a:lstStyle/>
                    <a:p>
                      <a:r>
                        <a:rPr lang="en-ZA" sz="1200"/>
                        <a:t>Input</a:t>
                      </a:r>
                    </a:p>
                  </a:txBody>
                  <a:tcPr anchor="ctr"/>
                </a:tc>
                <a:tc>
                  <a:txBody>
                    <a:bodyPr/>
                    <a:lstStyle/>
                    <a:p>
                      <a:r>
                        <a:rPr lang="en-ZA" sz="1200"/>
                        <a:t>Continuous</a:t>
                      </a:r>
                    </a:p>
                  </a:txBody>
                  <a:tcPr anchor="ctr"/>
                </a:tc>
                <a:tc>
                  <a:txBody>
                    <a:bodyPr/>
                    <a:lstStyle/>
                    <a:p>
                      <a:r>
                        <a:rPr lang="en-US" sz="1200"/>
                        <a:t>Time taken for vendors to respond to requests</a:t>
                      </a:r>
                    </a:p>
                  </a:txBody>
                  <a:tcPr anchor="ctr"/>
                </a:tc>
                <a:tc>
                  <a:txBody>
                    <a:bodyPr/>
                    <a:lstStyle/>
                    <a:p>
                      <a:r>
                        <a:rPr lang="en-US" sz="1200"/>
                        <a:t>Daily, Sample every vendor response</a:t>
                      </a:r>
                    </a:p>
                  </a:txBody>
                  <a:tcPr anchor="ctr"/>
                </a:tc>
                <a:tc>
                  <a:txBody>
                    <a:bodyPr/>
                    <a:lstStyle/>
                    <a:p>
                      <a:r>
                        <a:rPr lang="en-ZA" sz="1200"/>
                        <a:t>Procurement - Next Month</a:t>
                      </a:r>
                    </a:p>
                  </a:txBody>
                  <a:tcPr anchor="ctr"/>
                </a:tc>
                <a:extLst>
                  <a:ext uri="{0D108BD9-81ED-4DB2-BD59-A6C34878D82A}">
                    <a16:rowId xmlns:a16="http://schemas.microsoft.com/office/drawing/2014/main" val="3858538581"/>
                  </a:ext>
                </a:extLst>
              </a:tr>
              <a:tr h="134848">
                <a:tc>
                  <a:txBody>
                    <a:bodyPr/>
                    <a:lstStyle/>
                    <a:p>
                      <a:r>
                        <a:rPr lang="en-ZA" sz="1200"/>
                        <a:t>Manual Handling Errors</a:t>
                      </a:r>
                    </a:p>
                  </a:txBody>
                  <a:tcPr anchor="ctr"/>
                </a:tc>
                <a:tc>
                  <a:txBody>
                    <a:bodyPr/>
                    <a:lstStyle/>
                    <a:p>
                      <a:r>
                        <a:rPr lang="en-ZA" sz="1200"/>
                        <a:t>Output</a:t>
                      </a:r>
                    </a:p>
                  </a:txBody>
                  <a:tcPr anchor="ctr"/>
                </a:tc>
                <a:tc>
                  <a:txBody>
                    <a:bodyPr/>
                    <a:lstStyle/>
                    <a:p>
                      <a:r>
                        <a:rPr lang="en-ZA" sz="1200"/>
                        <a:t>Discrete</a:t>
                      </a:r>
                    </a:p>
                  </a:txBody>
                  <a:tcPr anchor="ctr"/>
                </a:tc>
                <a:tc>
                  <a:txBody>
                    <a:bodyPr/>
                    <a:lstStyle/>
                    <a:p>
                      <a:r>
                        <a:rPr lang="en-US" sz="1200" dirty="0"/>
                        <a:t>Number of manual errors in claims handling</a:t>
                      </a:r>
                    </a:p>
                  </a:txBody>
                  <a:tcPr anchor="ctr"/>
                </a:tc>
                <a:tc>
                  <a:txBody>
                    <a:bodyPr/>
                    <a:lstStyle/>
                    <a:p>
                      <a:r>
                        <a:rPr lang="en-ZA" sz="1200"/>
                        <a:t>Weekly, Sample 25 claims</a:t>
                      </a:r>
                    </a:p>
                  </a:txBody>
                  <a:tcPr anchor="ctr"/>
                </a:tc>
                <a:tc>
                  <a:txBody>
                    <a:bodyPr/>
                    <a:lstStyle/>
                    <a:p>
                      <a:r>
                        <a:rPr lang="en-US" sz="1200" dirty="0"/>
                        <a:t>Claims Team - End of Month</a:t>
                      </a:r>
                    </a:p>
                  </a:txBody>
                  <a:tcPr anchor="ctr"/>
                </a:tc>
                <a:extLst>
                  <a:ext uri="{0D108BD9-81ED-4DB2-BD59-A6C34878D82A}">
                    <a16:rowId xmlns:a16="http://schemas.microsoft.com/office/drawing/2014/main" val="267158232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MEASURE PROJECT REVIEW CHECKLIST</a:t>
            </a:r>
          </a:p>
        </p:txBody>
      </p:sp>
      <p:graphicFrame>
        <p:nvGraphicFramePr>
          <p:cNvPr id="7" name="Table 6">
            <a:extLst>
              <a:ext uri="{FF2B5EF4-FFF2-40B4-BE49-F238E27FC236}">
                <a16:creationId xmlns:a16="http://schemas.microsoft.com/office/drawing/2014/main" id="{3BA27D67-912E-4188-9AF1-0BEF6D24362C}"/>
              </a:ext>
            </a:extLst>
          </p:cNvPr>
          <p:cNvGraphicFramePr>
            <a:graphicFrameLocks noGrp="1"/>
          </p:cNvGraphicFramePr>
          <p:nvPr>
            <p:extLst>
              <p:ext uri="{D42A27DB-BD31-4B8C-83A1-F6EECF244321}">
                <p14:modId xmlns:p14="http://schemas.microsoft.com/office/powerpoint/2010/main" val="632618448"/>
              </p:ext>
            </p:extLst>
          </p:nvPr>
        </p:nvGraphicFramePr>
        <p:xfrm>
          <a:off x="683568" y="1531118"/>
          <a:ext cx="7776864" cy="3344742"/>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504058">
                <a:tc>
                  <a:txBody>
                    <a:bodyPr/>
                    <a:lstStyle/>
                    <a:p>
                      <a:r>
                        <a:rPr lang="en-ZA" baseline="0" dirty="0">
                          <a:latin typeface="Arial" pitchFamily="34" charset="0"/>
                          <a:cs typeface="Arial" pitchFamily="34" charset="0"/>
                        </a:rPr>
                        <a:t>Measure the Problem</a:t>
                      </a:r>
                      <a:endParaRPr lang="en-ZA" dirty="0">
                        <a:latin typeface="Arial" pitchFamily="34" charset="0"/>
                        <a:cs typeface="Arial" pitchFamily="34" charset="0"/>
                      </a:endParaRPr>
                    </a:p>
                  </a:txBody>
                  <a:tcPr/>
                </a:tc>
                <a:tc>
                  <a:txBody>
                    <a:bodyPr/>
                    <a:lstStyle/>
                    <a:p>
                      <a:r>
                        <a:rPr lang="en-ZA" dirty="0">
                          <a:latin typeface="Arial" pitchFamily="34" charset="0"/>
                          <a:cs typeface="Arial" pitchFamily="34" charset="0"/>
                        </a:rPr>
                        <a:t>Complete </a:t>
                      </a:r>
                    </a:p>
                  </a:txBody>
                  <a:tcPr/>
                </a:tc>
                <a:extLst>
                  <a:ext uri="{0D108BD9-81ED-4DB2-BD59-A6C34878D82A}">
                    <a16:rowId xmlns:a16="http://schemas.microsoft.com/office/drawing/2014/main" val="10000"/>
                  </a:ext>
                </a:extLst>
              </a:tr>
              <a:tr h="405812">
                <a:tc>
                  <a:txBody>
                    <a:bodyPr/>
                    <a:lstStyle/>
                    <a:p>
                      <a:r>
                        <a:rPr lang="en-ZA" dirty="0">
                          <a:latin typeface="Arial" pitchFamily="34" charset="0"/>
                          <a:cs typeface="Arial" pitchFamily="34" charset="0"/>
                        </a:rPr>
                        <a:t>Sigma Level Identified</a:t>
                      </a:r>
                      <a:r>
                        <a:rPr lang="en-ZA" baseline="0" dirty="0">
                          <a:latin typeface="Arial" pitchFamily="34" charset="0"/>
                          <a:cs typeface="Arial" pitchFamily="34" charset="0"/>
                        </a:rPr>
                        <a:t>?</a:t>
                      </a:r>
                      <a:endParaRPr lang="en-ZA"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1"/>
                  </a:ext>
                </a:extLst>
              </a:tr>
              <a:tr h="405812">
                <a:tc>
                  <a:txBody>
                    <a:bodyPr/>
                    <a:lstStyle/>
                    <a:p>
                      <a:r>
                        <a:rPr lang="en-ZA" dirty="0">
                          <a:latin typeface="Arial" pitchFamily="34" charset="0"/>
                          <a:cs typeface="Arial" pitchFamily="34" charset="0"/>
                        </a:rPr>
                        <a:t>Measurement System Analysed?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2"/>
                  </a:ext>
                </a:extLst>
              </a:tr>
              <a:tr h="405812">
                <a:tc>
                  <a:txBody>
                    <a:bodyPr/>
                    <a:lstStyle/>
                    <a:p>
                      <a:r>
                        <a:rPr lang="en-ZA" dirty="0">
                          <a:latin typeface="Arial" pitchFamily="34" charset="0"/>
                          <a:cs typeface="Arial" pitchFamily="34" charset="0"/>
                        </a:rPr>
                        <a:t>Process Map Developed?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4"/>
                  </a:ext>
                </a:extLst>
              </a:tr>
              <a:tr h="405812">
                <a:tc>
                  <a:txBody>
                    <a:bodyPr/>
                    <a:lstStyle/>
                    <a:p>
                      <a:r>
                        <a:rPr lang="en-ZA" dirty="0">
                          <a:latin typeface="Arial" pitchFamily="34" charset="0"/>
                          <a:cs typeface="Arial" pitchFamily="34" charset="0"/>
                        </a:rPr>
                        <a:t>Inputs Identified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5"/>
                  </a:ext>
                </a:extLst>
              </a:tr>
              <a:tr h="405812">
                <a:tc>
                  <a:txBody>
                    <a:bodyPr/>
                    <a:lstStyle/>
                    <a:p>
                      <a:r>
                        <a:rPr lang="en-ZA" dirty="0">
                          <a:latin typeface="Arial" pitchFamily="34" charset="0"/>
                          <a:cs typeface="Arial" pitchFamily="34" charset="0"/>
                        </a:rPr>
                        <a:t>Inputs Screened</a:t>
                      </a:r>
                      <a:r>
                        <a:rPr lang="en-ZA" baseline="0" dirty="0">
                          <a:latin typeface="Arial" pitchFamily="34" charset="0"/>
                          <a:cs typeface="Arial" pitchFamily="34" charset="0"/>
                        </a:rPr>
                        <a:t> for most likely causes?</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6"/>
                  </a:ext>
                </a:extLst>
              </a:tr>
              <a:tr h="405812">
                <a:tc>
                  <a:txBody>
                    <a:bodyPr/>
                    <a:lstStyle/>
                    <a:p>
                      <a:r>
                        <a:rPr lang="en-ZA" dirty="0">
                          <a:latin typeface="Arial" pitchFamily="34" charset="0"/>
                          <a:cs typeface="Arial" pitchFamily="34" charset="0"/>
                        </a:rPr>
                        <a:t>Data Types Identified?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7"/>
                  </a:ext>
                </a:extLst>
              </a:tr>
              <a:tr h="405812">
                <a:tc>
                  <a:txBody>
                    <a:bodyPr/>
                    <a:lstStyle/>
                    <a:p>
                      <a:r>
                        <a:rPr lang="en-ZA" dirty="0">
                          <a:latin typeface="Arial" pitchFamily="34" charset="0"/>
                          <a:cs typeface="Arial" pitchFamily="34" charset="0"/>
                        </a:rPr>
                        <a:t>Data Collection Plan Completed</a:t>
                      </a:r>
                      <a:r>
                        <a:rPr lang="en-ZA" baseline="0" dirty="0">
                          <a:latin typeface="Arial" pitchFamily="34" charset="0"/>
                          <a:cs typeface="Arial" pitchFamily="34" charset="0"/>
                        </a:rPr>
                        <a:t>?</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 No</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1471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48" name="TextBox 47">
            <a:extLst>
              <a:ext uri="{FF2B5EF4-FFF2-40B4-BE49-F238E27FC236}">
                <a16:creationId xmlns:a16="http://schemas.microsoft.com/office/drawing/2014/main" id="{FFE591EC-F6B6-4887-8E20-C0A4C9F2D240}"/>
              </a:ext>
            </a:extLst>
          </p:cNvPr>
          <p:cNvSpPr txBox="1"/>
          <p:nvPr/>
        </p:nvSpPr>
        <p:spPr>
          <a:xfrm>
            <a:off x="611560" y="14847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Define</a:t>
            </a:r>
          </a:p>
        </p:txBody>
      </p:sp>
      <p:sp>
        <p:nvSpPr>
          <p:cNvPr id="49" name="TextBox 48">
            <a:extLst>
              <a:ext uri="{FF2B5EF4-FFF2-40B4-BE49-F238E27FC236}">
                <a16:creationId xmlns:a16="http://schemas.microsoft.com/office/drawing/2014/main" id="{A3172421-661B-4F92-A283-3B5E9DDC85F1}"/>
              </a:ext>
            </a:extLst>
          </p:cNvPr>
          <p:cNvSpPr txBox="1"/>
          <p:nvPr/>
        </p:nvSpPr>
        <p:spPr>
          <a:xfrm>
            <a:off x="611560" y="23848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Measure</a:t>
            </a:r>
          </a:p>
        </p:txBody>
      </p:sp>
      <p:sp>
        <p:nvSpPr>
          <p:cNvPr id="50" name="TextBox 49">
            <a:extLst>
              <a:ext uri="{FF2B5EF4-FFF2-40B4-BE49-F238E27FC236}">
                <a16:creationId xmlns:a16="http://schemas.microsoft.com/office/drawing/2014/main" id="{A2F6CAB1-407D-4E72-A154-7FBF28AC61E3}"/>
              </a:ext>
            </a:extLst>
          </p:cNvPr>
          <p:cNvSpPr txBox="1"/>
          <p:nvPr/>
        </p:nvSpPr>
        <p:spPr>
          <a:xfrm>
            <a:off x="611560" y="3284984"/>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Analyse</a:t>
            </a:r>
          </a:p>
        </p:txBody>
      </p:sp>
      <p:sp>
        <p:nvSpPr>
          <p:cNvPr id="51" name="TextBox 50">
            <a:extLst>
              <a:ext uri="{FF2B5EF4-FFF2-40B4-BE49-F238E27FC236}">
                <a16:creationId xmlns:a16="http://schemas.microsoft.com/office/drawing/2014/main" id="{B5A31793-9587-408A-BEA9-55C8B6975DDD}"/>
              </a:ext>
            </a:extLst>
          </p:cNvPr>
          <p:cNvSpPr txBox="1"/>
          <p:nvPr/>
        </p:nvSpPr>
        <p:spPr>
          <a:xfrm>
            <a:off x="611560" y="41850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Improve</a:t>
            </a:r>
          </a:p>
        </p:txBody>
      </p:sp>
      <p:sp>
        <p:nvSpPr>
          <p:cNvPr id="52" name="TextBox 51">
            <a:extLst>
              <a:ext uri="{FF2B5EF4-FFF2-40B4-BE49-F238E27FC236}">
                <a16:creationId xmlns:a16="http://schemas.microsoft.com/office/drawing/2014/main" id="{59BA6248-2C10-468A-9EEA-DCD6B917BB59}"/>
              </a:ext>
            </a:extLst>
          </p:cNvPr>
          <p:cNvSpPr txBox="1"/>
          <p:nvPr/>
        </p:nvSpPr>
        <p:spPr>
          <a:xfrm>
            <a:off x="611560" y="50851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Control</a:t>
            </a:r>
          </a:p>
        </p:txBody>
      </p:sp>
    </p:spTree>
    <p:extLst>
      <p:ext uri="{BB962C8B-B14F-4D97-AF65-F5344CB8AC3E}">
        <p14:creationId xmlns:p14="http://schemas.microsoft.com/office/powerpoint/2010/main" val="367008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50" name="TextBox 49">
            <a:extLst>
              <a:ext uri="{FF2B5EF4-FFF2-40B4-BE49-F238E27FC236}">
                <a16:creationId xmlns:a16="http://schemas.microsoft.com/office/drawing/2014/main" id="{A2F6CAB1-407D-4E72-A154-7FBF28AC61E3}"/>
              </a:ext>
            </a:extLst>
          </p:cNvPr>
          <p:cNvSpPr txBox="1"/>
          <p:nvPr/>
        </p:nvSpPr>
        <p:spPr>
          <a:xfrm>
            <a:off x="598173" y="1268760"/>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Analyse</a:t>
            </a:r>
          </a:p>
        </p:txBody>
      </p:sp>
      <p:grpSp>
        <p:nvGrpSpPr>
          <p:cNvPr id="8" name="Group 7">
            <a:extLst>
              <a:ext uri="{FF2B5EF4-FFF2-40B4-BE49-F238E27FC236}">
                <a16:creationId xmlns:a16="http://schemas.microsoft.com/office/drawing/2014/main" id="{5EBB1D7F-23DE-422E-B186-6EF0E24E62ED}"/>
              </a:ext>
            </a:extLst>
          </p:cNvPr>
          <p:cNvGrpSpPr/>
          <p:nvPr/>
        </p:nvGrpSpPr>
        <p:grpSpPr>
          <a:xfrm>
            <a:off x="1439880" y="2420888"/>
            <a:ext cx="3132120" cy="2793309"/>
            <a:chOff x="3951954" y="2127972"/>
            <a:chExt cx="2499422" cy="3250127"/>
          </a:xfrm>
        </p:grpSpPr>
        <p:sp>
          <p:nvSpPr>
            <p:cNvPr id="10" name="Freeform 3">
              <a:extLst>
                <a:ext uri="{FF2B5EF4-FFF2-40B4-BE49-F238E27FC236}">
                  <a16:creationId xmlns:a16="http://schemas.microsoft.com/office/drawing/2014/main" id="{DE645879-8407-4B81-BC05-C5A3090C556A}"/>
                </a:ext>
              </a:extLst>
            </p:cNvPr>
            <p:cNvSpPr/>
            <p:nvPr/>
          </p:nvSpPr>
          <p:spPr>
            <a:xfrm>
              <a:off x="3951954" y="2127972"/>
              <a:ext cx="249942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1860321"/>
                <a:satOff val="11208"/>
                <a:lumOff val="89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 </a:t>
              </a:r>
              <a:r>
                <a:rPr lang="en-US" sz="1400" kern="1200" dirty="0" err="1">
                  <a:latin typeface="Arial" pitchFamily="34" charset="0"/>
                  <a:cs typeface="Arial" pitchFamily="34" charset="0"/>
                </a:rPr>
                <a:t>Analyse</a:t>
              </a:r>
              <a:r>
                <a:rPr lang="en-US" sz="1400" kern="1200" dirty="0">
                  <a:latin typeface="Arial" pitchFamily="34" charset="0"/>
                  <a:cs typeface="Arial" pitchFamily="34" charset="0"/>
                </a:rPr>
                <a:t> Phase Plan</a:t>
              </a:r>
            </a:p>
          </p:txBody>
        </p:sp>
        <p:sp>
          <p:nvSpPr>
            <p:cNvPr id="11" name="Freeform 4">
              <a:extLst>
                <a:ext uri="{FF2B5EF4-FFF2-40B4-BE49-F238E27FC236}">
                  <a16:creationId xmlns:a16="http://schemas.microsoft.com/office/drawing/2014/main" id="{1B513AC2-F35A-4D5A-A102-4EF0EBE2966C}"/>
                </a:ext>
              </a:extLst>
            </p:cNvPr>
            <p:cNvSpPr/>
            <p:nvPr/>
          </p:nvSpPr>
          <p:spPr>
            <a:xfrm>
              <a:off x="3951954" y="2983269"/>
              <a:ext cx="249942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2046353"/>
                <a:satOff val="12329"/>
                <a:lumOff val="98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Display Data Graphically</a:t>
              </a:r>
            </a:p>
          </p:txBody>
        </p:sp>
        <p:sp>
          <p:nvSpPr>
            <p:cNvPr id="12" name="Freeform 5">
              <a:extLst>
                <a:ext uri="{FF2B5EF4-FFF2-40B4-BE49-F238E27FC236}">
                  <a16:creationId xmlns:a16="http://schemas.microsoft.com/office/drawing/2014/main" id="{6BFDEED1-512F-480E-A55F-C576FF4F151E}"/>
                </a:ext>
              </a:extLst>
            </p:cNvPr>
            <p:cNvSpPr/>
            <p:nvPr/>
          </p:nvSpPr>
          <p:spPr>
            <a:xfrm>
              <a:off x="3951954" y="3838565"/>
              <a:ext cx="249942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2232385"/>
                <a:satOff val="13449"/>
                <a:lumOff val="107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err="1">
                  <a:latin typeface="Arial" pitchFamily="34" charset="0"/>
                  <a:cs typeface="Arial" pitchFamily="34" charset="0"/>
                </a:rPr>
                <a:t>Analyse</a:t>
              </a:r>
              <a:r>
                <a:rPr lang="en-US" sz="1400" kern="1200" dirty="0">
                  <a:latin typeface="Arial" pitchFamily="34" charset="0"/>
                  <a:cs typeface="Arial" pitchFamily="34" charset="0"/>
                </a:rPr>
                <a:t> Data Statistically</a:t>
              </a:r>
            </a:p>
          </p:txBody>
        </p:sp>
        <p:sp>
          <p:nvSpPr>
            <p:cNvPr id="13" name="Freeform 6">
              <a:extLst>
                <a:ext uri="{FF2B5EF4-FFF2-40B4-BE49-F238E27FC236}">
                  <a16:creationId xmlns:a16="http://schemas.microsoft.com/office/drawing/2014/main" id="{24D5A664-B96D-47FC-8093-C095CF0E07D6}"/>
                </a:ext>
              </a:extLst>
            </p:cNvPr>
            <p:cNvSpPr/>
            <p:nvPr/>
          </p:nvSpPr>
          <p:spPr>
            <a:xfrm>
              <a:off x="3951954" y="4693862"/>
              <a:ext cx="249942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2418417"/>
                <a:satOff val="14570"/>
                <a:lumOff val="116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Process Analysis for Value</a:t>
              </a:r>
            </a:p>
          </p:txBody>
        </p:sp>
      </p:grpSp>
    </p:spTree>
    <p:extLst>
      <p:ext uri="{BB962C8B-B14F-4D97-AF65-F5344CB8AC3E}">
        <p14:creationId xmlns:p14="http://schemas.microsoft.com/office/powerpoint/2010/main" val="1261409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47A17-3807-0D4C-067A-91C7519BD6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001425-49E3-5FEA-DEBF-FD77DA1F95AC}"/>
              </a:ext>
            </a:extLst>
          </p:cNvPr>
          <p:cNvSpPr txBox="1"/>
          <p:nvPr/>
        </p:nvSpPr>
        <p:spPr>
          <a:xfrm>
            <a:off x="3635896" y="188640"/>
            <a:ext cx="5508104" cy="461665"/>
          </a:xfrm>
          <a:prstGeom prst="rect">
            <a:avLst/>
          </a:prstGeom>
          <a:noFill/>
        </p:spPr>
        <p:txBody>
          <a:bodyPr wrap="square" rtlCol="0">
            <a:spAutoFit/>
          </a:bodyPr>
          <a:lstStyle/>
          <a:p>
            <a:pPr algn="r"/>
            <a:r>
              <a:rPr lang="en-ZA" sz="2400" dirty="0">
                <a:latin typeface="Arial" pitchFamily="34" charset="0"/>
                <a:cs typeface="Arial" pitchFamily="34" charset="0"/>
              </a:rPr>
              <a:t>PLAN FOR ANALYSE</a:t>
            </a:r>
          </a:p>
        </p:txBody>
      </p:sp>
      <p:graphicFrame>
        <p:nvGraphicFramePr>
          <p:cNvPr id="4" name="Table 3">
            <a:extLst>
              <a:ext uri="{FF2B5EF4-FFF2-40B4-BE49-F238E27FC236}">
                <a16:creationId xmlns:a16="http://schemas.microsoft.com/office/drawing/2014/main" id="{909308B7-2657-5DE9-BCF3-B3A91B94AB3A}"/>
              </a:ext>
            </a:extLst>
          </p:cNvPr>
          <p:cNvGraphicFramePr>
            <a:graphicFrameLocks noGrp="1"/>
          </p:cNvGraphicFramePr>
          <p:nvPr>
            <p:extLst>
              <p:ext uri="{D42A27DB-BD31-4B8C-83A1-F6EECF244321}">
                <p14:modId xmlns:p14="http://schemas.microsoft.com/office/powerpoint/2010/main" val="2373507379"/>
              </p:ext>
            </p:extLst>
          </p:nvPr>
        </p:nvGraphicFramePr>
        <p:xfrm>
          <a:off x="179511" y="817335"/>
          <a:ext cx="8784977" cy="3017520"/>
        </p:xfrm>
        <a:graphic>
          <a:graphicData uri="http://schemas.openxmlformats.org/drawingml/2006/table">
            <a:tbl>
              <a:tblPr firstRow="1" bandRow="1">
                <a:tableStyleId>{5DA37D80-6434-44D0-A028-1B22A696006F}</a:tableStyleId>
              </a:tblPr>
              <a:tblGrid>
                <a:gridCol w="1224137">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1728192">
                  <a:extLst>
                    <a:ext uri="{9D8B030D-6E8A-4147-A177-3AD203B41FA5}">
                      <a16:colId xmlns:a16="http://schemas.microsoft.com/office/drawing/2014/main" val="800703199"/>
                    </a:ext>
                  </a:extLst>
                </a:gridCol>
              </a:tblGrid>
              <a:tr h="370840">
                <a:tc>
                  <a:txBody>
                    <a:bodyPr/>
                    <a:lstStyle/>
                    <a:p>
                      <a:pPr algn="ctr"/>
                      <a:r>
                        <a:rPr lang="en-ZA" sz="1200" dirty="0">
                          <a:latin typeface="Arial" panose="020B0604020202020204" pitchFamily="34" charset="0"/>
                          <a:cs typeface="Arial" panose="020B0604020202020204" pitchFamily="34" charset="0"/>
                        </a:rPr>
                        <a:t>Likely Cause</a:t>
                      </a:r>
                    </a:p>
                  </a:txBody>
                  <a:tcPr/>
                </a:tc>
                <a:tc>
                  <a:txBody>
                    <a:bodyPr/>
                    <a:lstStyle/>
                    <a:p>
                      <a:pPr algn="ctr"/>
                      <a:r>
                        <a:rPr lang="en-ZA" sz="1200" dirty="0">
                          <a:latin typeface="Arial" panose="020B0604020202020204" pitchFamily="34" charset="0"/>
                          <a:cs typeface="Arial" panose="020B0604020202020204" pitchFamily="34" charset="0"/>
                        </a:rPr>
                        <a:t>Type of Input</a:t>
                      </a:r>
                    </a:p>
                  </a:txBody>
                  <a:tcPr/>
                </a:tc>
                <a:tc>
                  <a:txBody>
                    <a:bodyPr/>
                    <a:lstStyle/>
                    <a:p>
                      <a:pPr algn="ctr"/>
                      <a:r>
                        <a:rPr lang="en-ZA" sz="1200" dirty="0">
                          <a:latin typeface="Arial" panose="020B0604020202020204" pitchFamily="34" charset="0"/>
                          <a:cs typeface="Arial" panose="020B0604020202020204" pitchFamily="34" charset="0"/>
                        </a:rPr>
                        <a:t>Graphical Technique</a:t>
                      </a:r>
                    </a:p>
                  </a:txBody>
                  <a:tcPr/>
                </a:tc>
                <a:tc>
                  <a:txBody>
                    <a:bodyPr/>
                    <a:lstStyle/>
                    <a:p>
                      <a:pPr algn="ctr"/>
                      <a:r>
                        <a:rPr lang="en-ZA" sz="1200" dirty="0">
                          <a:latin typeface="Arial" panose="020B0604020202020204" pitchFamily="34" charset="0"/>
                          <a:cs typeface="Arial" panose="020B0604020202020204" pitchFamily="34" charset="0"/>
                        </a:rPr>
                        <a:t>Statistical Technique</a:t>
                      </a:r>
                    </a:p>
                  </a:txBody>
                  <a:tcPr/>
                </a:tc>
                <a:tc>
                  <a:txBody>
                    <a:bodyPr/>
                    <a:lstStyle/>
                    <a:p>
                      <a:pPr algn="ctr"/>
                      <a:r>
                        <a:rPr lang="en-ZA" sz="1200" dirty="0">
                          <a:latin typeface="Arial" panose="020B0604020202020204" pitchFamily="34" charset="0"/>
                          <a:cs typeface="Arial" panose="020B0604020202020204" pitchFamily="34" charset="0"/>
                        </a:rPr>
                        <a:t>Process Technique</a:t>
                      </a:r>
                    </a:p>
                  </a:txBody>
                  <a:tcPr/>
                </a:tc>
                <a:tc>
                  <a:txBody>
                    <a:bodyPr/>
                    <a:lstStyle/>
                    <a:p>
                      <a:pPr algn="ctr"/>
                      <a:r>
                        <a:rPr lang="en-ZA" sz="1200" dirty="0">
                          <a:latin typeface="Arial" panose="020B0604020202020204" pitchFamily="34" charset="0"/>
                          <a:cs typeface="Arial" panose="020B0604020202020204" pitchFamily="34" charset="0"/>
                        </a:rPr>
                        <a:t>Confirmed Root Causes</a:t>
                      </a:r>
                    </a:p>
                  </a:txBody>
                  <a:tcPr/>
                </a:tc>
                <a:extLst>
                  <a:ext uri="{0D108BD9-81ED-4DB2-BD59-A6C34878D82A}">
                    <a16:rowId xmlns:a16="http://schemas.microsoft.com/office/drawing/2014/main" val="10000"/>
                  </a:ext>
                </a:extLst>
              </a:tr>
              <a:tr h="370840">
                <a:tc>
                  <a:txBody>
                    <a:bodyPr/>
                    <a:lstStyle/>
                    <a:p>
                      <a:r>
                        <a:rPr lang="en-ZA" sz="1600" dirty="0"/>
                        <a:t>Location</a:t>
                      </a:r>
                    </a:p>
                  </a:txBody>
                  <a:tcPr anchor="ctr">
                    <a:solidFill>
                      <a:schemeClr val="accent1">
                        <a:lumMod val="60000"/>
                        <a:lumOff val="40000"/>
                        <a:alpha val="20000"/>
                      </a:schemeClr>
                    </a:solidFill>
                  </a:tcPr>
                </a:tc>
                <a:tc>
                  <a:txBody>
                    <a:bodyPr/>
                    <a:lstStyle/>
                    <a:p>
                      <a:r>
                        <a:rPr lang="en-ZA" sz="1600" dirty="0"/>
                        <a:t>Discrete</a:t>
                      </a:r>
                    </a:p>
                  </a:txBody>
                  <a:tcPr anchor="ctr">
                    <a:solidFill>
                      <a:schemeClr val="accent1">
                        <a:lumMod val="60000"/>
                        <a:lumOff val="40000"/>
                        <a:alpha val="20000"/>
                      </a:schemeClr>
                    </a:solidFill>
                  </a:tcPr>
                </a:tc>
                <a:tc>
                  <a:txBody>
                    <a:bodyPr/>
                    <a:lstStyle/>
                    <a:p>
                      <a:r>
                        <a:rPr lang="en-ZA" sz="1600"/>
                        <a:t>Boxplot</a:t>
                      </a:r>
                    </a:p>
                  </a:txBody>
                  <a:tcPr anchor="ctr">
                    <a:solidFill>
                      <a:schemeClr val="accent1">
                        <a:lumMod val="60000"/>
                        <a:lumOff val="40000"/>
                        <a:alpha val="20000"/>
                      </a:schemeClr>
                    </a:solidFill>
                  </a:tcPr>
                </a:tc>
                <a:tc>
                  <a:txBody>
                    <a:bodyPr/>
                    <a:lstStyle/>
                    <a:p>
                      <a:r>
                        <a:rPr lang="en-ZA" sz="1600"/>
                        <a:t>ANOVA</a:t>
                      </a:r>
                    </a:p>
                  </a:txBody>
                  <a:tcPr anchor="ctr">
                    <a:solidFill>
                      <a:schemeClr val="accent1">
                        <a:lumMod val="60000"/>
                        <a:lumOff val="40000"/>
                        <a:alpha val="20000"/>
                      </a:schemeClr>
                    </a:solidFill>
                  </a:tcPr>
                </a:tc>
                <a:tc>
                  <a:txBody>
                    <a:bodyPr/>
                    <a:lstStyle/>
                    <a:p>
                      <a:r>
                        <a:rPr lang="en-ZA" sz="1600"/>
                        <a:t>Hypothesis Testing</a:t>
                      </a:r>
                    </a:p>
                  </a:txBody>
                  <a:tcPr anchor="ctr">
                    <a:solidFill>
                      <a:schemeClr val="accent1">
                        <a:lumMod val="60000"/>
                        <a:lumOff val="40000"/>
                        <a:alpha val="20000"/>
                      </a:schemeClr>
                    </a:solidFill>
                  </a:tcPr>
                </a:tc>
                <a:tc>
                  <a:txBody>
                    <a:bodyPr/>
                    <a:lstStyle/>
                    <a:p>
                      <a:endParaRPr lang="en-ZA" sz="1600" dirty="0"/>
                    </a:p>
                  </a:txBody>
                  <a:tcPr anchor="ctr">
                    <a:solidFill>
                      <a:schemeClr val="accent1">
                        <a:lumMod val="60000"/>
                        <a:lumOff val="40000"/>
                        <a:alpha val="20000"/>
                      </a:schemeClr>
                    </a:solidFill>
                  </a:tcPr>
                </a:tc>
                <a:extLst>
                  <a:ext uri="{0D108BD9-81ED-4DB2-BD59-A6C34878D82A}">
                    <a16:rowId xmlns:a16="http://schemas.microsoft.com/office/drawing/2014/main" val="10001"/>
                  </a:ext>
                </a:extLst>
              </a:tr>
              <a:tr h="370840">
                <a:tc>
                  <a:txBody>
                    <a:bodyPr/>
                    <a:lstStyle/>
                    <a:p>
                      <a:r>
                        <a:rPr lang="en-ZA" sz="1600" dirty="0"/>
                        <a:t>Average Cost to Serve</a:t>
                      </a:r>
                    </a:p>
                  </a:txBody>
                  <a:tcPr anchor="ctr"/>
                </a:tc>
                <a:tc>
                  <a:txBody>
                    <a:bodyPr/>
                    <a:lstStyle/>
                    <a:p>
                      <a:r>
                        <a:rPr lang="en-ZA" sz="1600" dirty="0"/>
                        <a:t>Continuous</a:t>
                      </a:r>
                    </a:p>
                  </a:txBody>
                  <a:tcPr anchor="ctr"/>
                </a:tc>
                <a:tc>
                  <a:txBody>
                    <a:bodyPr/>
                    <a:lstStyle/>
                    <a:p>
                      <a:r>
                        <a:rPr lang="en-ZA" sz="1600" dirty="0"/>
                        <a:t>Scatterplot</a:t>
                      </a:r>
                    </a:p>
                  </a:txBody>
                  <a:tcPr anchor="ctr"/>
                </a:tc>
                <a:tc>
                  <a:txBody>
                    <a:bodyPr/>
                    <a:lstStyle/>
                    <a:p>
                      <a:r>
                        <a:rPr lang="en-ZA" sz="1600"/>
                        <a:t>Regression Analysis</a:t>
                      </a:r>
                    </a:p>
                  </a:txBody>
                  <a:tcPr anchor="ctr"/>
                </a:tc>
                <a:tc>
                  <a:txBody>
                    <a:bodyPr/>
                    <a:lstStyle/>
                    <a:p>
                      <a:r>
                        <a:rPr lang="en-ZA" sz="1600"/>
                        <a:t>Regression Analysis</a:t>
                      </a:r>
                    </a:p>
                  </a:txBody>
                  <a:tcPr anchor="ctr"/>
                </a:tc>
                <a:tc>
                  <a:txBody>
                    <a:bodyPr/>
                    <a:lstStyle/>
                    <a:p>
                      <a:endParaRPr lang="en-US" sz="1600" dirty="0"/>
                    </a:p>
                  </a:txBody>
                  <a:tcPr anchor="ctr"/>
                </a:tc>
                <a:extLst>
                  <a:ext uri="{0D108BD9-81ED-4DB2-BD59-A6C34878D82A}">
                    <a16:rowId xmlns:a16="http://schemas.microsoft.com/office/drawing/2014/main" val="10002"/>
                  </a:ext>
                </a:extLst>
              </a:tr>
              <a:tr h="370840">
                <a:tc>
                  <a:txBody>
                    <a:bodyPr/>
                    <a:lstStyle/>
                    <a:p>
                      <a:r>
                        <a:rPr lang="en-ZA" sz="1600"/>
                        <a:t>Department</a:t>
                      </a:r>
                    </a:p>
                  </a:txBody>
                  <a:tcPr anchor="ctr">
                    <a:solidFill>
                      <a:schemeClr val="accent1">
                        <a:lumMod val="60000"/>
                        <a:lumOff val="40000"/>
                        <a:alpha val="20000"/>
                      </a:schemeClr>
                    </a:solidFill>
                  </a:tcPr>
                </a:tc>
                <a:tc>
                  <a:txBody>
                    <a:bodyPr/>
                    <a:lstStyle/>
                    <a:p>
                      <a:r>
                        <a:rPr lang="en-ZA" sz="1600"/>
                        <a:t>Discrete</a:t>
                      </a:r>
                    </a:p>
                  </a:txBody>
                  <a:tcPr anchor="ctr">
                    <a:solidFill>
                      <a:schemeClr val="accent1">
                        <a:lumMod val="60000"/>
                        <a:lumOff val="40000"/>
                        <a:alpha val="20000"/>
                      </a:schemeClr>
                    </a:solidFill>
                  </a:tcPr>
                </a:tc>
                <a:tc>
                  <a:txBody>
                    <a:bodyPr/>
                    <a:lstStyle/>
                    <a:p>
                      <a:r>
                        <a:rPr lang="en-ZA" sz="1600" dirty="0"/>
                        <a:t>Boxplot</a:t>
                      </a:r>
                    </a:p>
                  </a:txBody>
                  <a:tcPr anchor="ctr">
                    <a:solidFill>
                      <a:schemeClr val="accent1">
                        <a:lumMod val="60000"/>
                        <a:lumOff val="40000"/>
                        <a:alpha val="20000"/>
                      </a:schemeClr>
                    </a:solidFill>
                  </a:tcPr>
                </a:tc>
                <a:tc>
                  <a:txBody>
                    <a:bodyPr/>
                    <a:lstStyle/>
                    <a:p>
                      <a:r>
                        <a:rPr lang="en-ZA" sz="1600" dirty="0"/>
                        <a:t>ANOVA</a:t>
                      </a:r>
                    </a:p>
                  </a:txBody>
                  <a:tcPr anchor="ctr">
                    <a:solidFill>
                      <a:schemeClr val="accent1">
                        <a:lumMod val="60000"/>
                        <a:lumOff val="40000"/>
                        <a:alpha val="20000"/>
                      </a:schemeClr>
                    </a:solidFill>
                  </a:tcPr>
                </a:tc>
                <a:tc>
                  <a:txBody>
                    <a:bodyPr/>
                    <a:lstStyle/>
                    <a:p>
                      <a:r>
                        <a:rPr lang="en-ZA" sz="1600"/>
                        <a:t>Hypothesis Testing</a:t>
                      </a:r>
                    </a:p>
                  </a:txBody>
                  <a:tcPr anchor="ctr">
                    <a:solidFill>
                      <a:schemeClr val="accent1">
                        <a:lumMod val="60000"/>
                        <a:lumOff val="40000"/>
                        <a:alpha val="20000"/>
                      </a:schemeClr>
                    </a:solidFill>
                  </a:tcPr>
                </a:tc>
                <a:tc>
                  <a:txBody>
                    <a:bodyPr/>
                    <a:lstStyle/>
                    <a:p>
                      <a:endParaRPr lang="en-ZA" sz="1600" dirty="0"/>
                    </a:p>
                  </a:txBody>
                  <a:tcPr anchor="ctr">
                    <a:solidFill>
                      <a:schemeClr val="accent1">
                        <a:lumMod val="60000"/>
                        <a:lumOff val="40000"/>
                        <a:alpha val="20000"/>
                      </a:schemeClr>
                    </a:solidFill>
                  </a:tcPr>
                </a:tc>
                <a:extLst>
                  <a:ext uri="{0D108BD9-81ED-4DB2-BD59-A6C34878D82A}">
                    <a16:rowId xmlns:a16="http://schemas.microsoft.com/office/drawing/2014/main" val="2034664279"/>
                  </a:ext>
                </a:extLst>
              </a:tr>
              <a:tr h="370840">
                <a:tc>
                  <a:txBody>
                    <a:bodyPr/>
                    <a:lstStyle/>
                    <a:p>
                      <a:r>
                        <a:rPr lang="en-ZA" sz="1600"/>
                        <a:t>Insurance Type</a:t>
                      </a:r>
                    </a:p>
                  </a:txBody>
                  <a:tcPr anchor="ctr"/>
                </a:tc>
                <a:tc>
                  <a:txBody>
                    <a:bodyPr/>
                    <a:lstStyle/>
                    <a:p>
                      <a:r>
                        <a:rPr lang="en-ZA" sz="1600"/>
                        <a:t>Discrete</a:t>
                      </a:r>
                    </a:p>
                  </a:txBody>
                  <a:tcPr anchor="ctr"/>
                </a:tc>
                <a:tc>
                  <a:txBody>
                    <a:bodyPr/>
                    <a:lstStyle/>
                    <a:p>
                      <a:r>
                        <a:rPr lang="en-ZA" sz="1600"/>
                        <a:t>Boxplot</a:t>
                      </a:r>
                    </a:p>
                  </a:txBody>
                  <a:tcPr anchor="ctr"/>
                </a:tc>
                <a:tc>
                  <a:txBody>
                    <a:bodyPr/>
                    <a:lstStyle/>
                    <a:p>
                      <a:r>
                        <a:rPr lang="en-ZA" sz="1600" dirty="0"/>
                        <a:t>2-Sample T Test</a:t>
                      </a:r>
                    </a:p>
                  </a:txBody>
                  <a:tcPr anchor="ctr"/>
                </a:tc>
                <a:tc>
                  <a:txBody>
                    <a:bodyPr/>
                    <a:lstStyle/>
                    <a:p>
                      <a:r>
                        <a:rPr lang="en-ZA" sz="1600" dirty="0"/>
                        <a:t>Hypothesis Testing</a:t>
                      </a:r>
                    </a:p>
                  </a:txBody>
                  <a:tcPr anchor="ctr"/>
                </a:tc>
                <a:tc>
                  <a:txBody>
                    <a:bodyPr/>
                    <a:lstStyle/>
                    <a:p>
                      <a:endParaRPr lang="en-ZA" sz="1600" dirty="0"/>
                    </a:p>
                  </a:txBody>
                  <a:tcPr anchor="ctr"/>
                </a:tc>
                <a:extLst>
                  <a:ext uri="{0D108BD9-81ED-4DB2-BD59-A6C34878D82A}">
                    <a16:rowId xmlns:a16="http://schemas.microsoft.com/office/drawing/2014/main" val="308234849"/>
                  </a:ext>
                </a:extLst>
              </a:tr>
            </a:tbl>
          </a:graphicData>
        </a:graphic>
      </p:graphicFrame>
      <p:pic>
        <p:nvPicPr>
          <p:cNvPr id="5" name="Picture 4" descr="thGRLXWNMD.jpg">
            <a:extLst>
              <a:ext uri="{FF2B5EF4-FFF2-40B4-BE49-F238E27FC236}">
                <a16:creationId xmlns:a16="http://schemas.microsoft.com/office/drawing/2014/main" id="{2C6E8D12-FBC1-004D-EA39-7A125EC889B6}"/>
              </a:ext>
            </a:extLst>
          </p:cNvPr>
          <p:cNvPicPr>
            <a:picLocks noChangeAspect="1"/>
          </p:cNvPicPr>
          <p:nvPr/>
        </p:nvPicPr>
        <p:blipFill rotWithShape="1">
          <a:blip r:embed="rId3" cstate="print"/>
          <a:srcRect l="10417" t="4240" r="8280" b="13117"/>
          <a:stretch/>
        </p:blipFill>
        <p:spPr>
          <a:xfrm>
            <a:off x="7812360" y="3335672"/>
            <a:ext cx="672777" cy="469589"/>
          </a:xfrm>
          <a:prstGeom prst="rect">
            <a:avLst/>
          </a:prstGeom>
        </p:spPr>
      </p:pic>
      <p:pic>
        <p:nvPicPr>
          <p:cNvPr id="6" name="Picture 5" descr="thY8PJOOGW.jpg">
            <a:extLst>
              <a:ext uri="{FF2B5EF4-FFF2-40B4-BE49-F238E27FC236}">
                <a16:creationId xmlns:a16="http://schemas.microsoft.com/office/drawing/2014/main" id="{EA807726-1FF3-B885-5082-D542E960D8BA}"/>
              </a:ext>
            </a:extLst>
          </p:cNvPr>
          <p:cNvPicPr>
            <a:picLocks noChangeAspect="1"/>
          </p:cNvPicPr>
          <p:nvPr/>
        </p:nvPicPr>
        <p:blipFill>
          <a:blip r:embed="rId4" cstate="print"/>
          <a:stretch>
            <a:fillRect/>
          </a:stretch>
        </p:blipFill>
        <p:spPr>
          <a:xfrm>
            <a:off x="7812360" y="1340768"/>
            <a:ext cx="459951" cy="459951"/>
          </a:xfrm>
          <a:prstGeom prst="rect">
            <a:avLst/>
          </a:prstGeom>
        </p:spPr>
      </p:pic>
      <p:pic>
        <p:nvPicPr>
          <p:cNvPr id="2" name="Picture 1" descr="thY8PJOOGW.jpg">
            <a:extLst>
              <a:ext uri="{FF2B5EF4-FFF2-40B4-BE49-F238E27FC236}">
                <a16:creationId xmlns:a16="http://schemas.microsoft.com/office/drawing/2014/main" id="{098A2069-4848-56DB-AFB2-61B01A935AD6}"/>
              </a:ext>
            </a:extLst>
          </p:cNvPr>
          <p:cNvPicPr>
            <a:picLocks noChangeAspect="1"/>
          </p:cNvPicPr>
          <p:nvPr/>
        </p:nvPicPr>
        <p:blipFill>
          <a:blip r:embed="rId4" cstate="print"/>
          <a:stretch>
            <a:fillRect/>
          </a:stretch>
        </p:blipFill>
        <p:spPr>
          <a:xfrm>
            <a:off x="7832323" y="1985055"/>
            <a:ext cx="459951" cy="459951"/>
          </a:xfrm>
          <a:prstGeom prst="rect">
            <a:avLst/>
          </a:prstGeom>
        </p:spPr>
      </p:pic>
      <p:pic>
        <p:nvPicPr>
          <p:cNvPr id="8" name="Picture 7" descr="thY8PJOOGW.jpg">
            <a:extLst>
              <a:ext uri="{FF2B5EF4-FFF2-40B4-BE49-F238E27FC236}">
                <a16:creationId xmlns:a16="http://schemas.microsoft.com/office/drawing/2014/main" id="{42656308-E7DE-88AE-1B01-4241585D84C9}"/>
              </a:ext>
            </a:extLst>
          </p:cNvPr>
          <p:cNvPicPr>
            <a:picLocks noChangeAspect="1"/>
          </p:cNvPicPr>
          <p:nvPr/>
        </p:nvPicPr>
        <p:blipFill>
          <a:blip r:embed="rId4" cstate="print"/>
          <a:stretch>
            <a:fillRect/>
          </a:stretch>
        </p:blipFill>
        <p:spPr>
          <a:xfrm>
            <a:off x="7812359" y="2752166"/>
            <a:ext cx="459951" cy="459951"/>
          </a:xfrm>
          <a:prstGeom prst="rect">
            <a:avLst/>
          </a:prstGeom>
        </p:spPr>
      </p:pic>
    </p:spTree>
    <p:extLst>
      <p:ext uri="{BB962C8B-B14F-4D97-AF65-F5344CB8AC3E}">
        <p14:creationId xmlns:p14="http://schemas.microsoft.com/office/powerpoint/2010/main" val="269479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E11868-C153-4FA6-DD2B-7743BF85BFE6}"/>
              </a:ext>
            </a:extLst>
          </p:cNvPr>
          <p:cNvPicPr>
            <a:picLocks noGrp="1" noChangeAspect="1"/>
          </p:cNvPicPr>
          <p:nvPr>
            <p:ph idx="1"/>
          </p:nvPr>
        </p:nvPicPr>
        <p:blipFill>
          <a:blip r:embed="rId3"/>
          <a:stretch>
            <a:fillRect/>
          </a:stretch>
        </p:blipFill>
        <p:spPr>
          <a:xfrm>
            <a:off x="2051720" y="4904792"/>
            <a:ext cx="5040560" cy="1764568"/>
          </a:xfrm>
          <a:ln>
            <a:solidFill>
              <a:schemeClr val="tx1"/>
            </a:solidFill>
          </a:ln>
        </p:spPr>
      </p:pic>
      <p:sp>
        <p:nvSpPr>
          <p:cNvPr id="5" name="TextBox 4"/>
          <p:cNvSpPr txBox="1"/>
          <p:nvPr/>
        </p:nvSpPr>
        <p:spPr>
          <a:xfrm>
            <a:off x="3707904" y="188640"/>
            <a:ext cx="5436096" cy="461665"/>
          </a:xfrm>
          <a:prstGeom prst="rect">
            <a:avLst/>
          </a:prstGeom>
          <a:noFill/>
        </p:spPr>
        <p:txBody>
          <a:bodyPr wrap="square" rtlCol="0">
            <a:spAutoFit/>
          </a:bodyPr>
          <a:lstStyle/>
          <a:p>
            <a:pPr algn="r"/>
            <a:r>
              <a:rPr lang="en-ZA" sz="2400" dirty="0">
                <a:latin typeface="Arial" pitchFamily="34" charset="0"/>
                <a:cs typeface="Arial" pitchFamily="34" charset="0"/>
              </a:rPr>
              <a:t>ROOT CAUSE 1 - DISPLAY DATA</a:t>
            </a:r>
          </a:p>
        </p:txBody>
      </p:sp>
      <p:pic>
        <p:nvPicPr>
          <p:cNvPr id="10" name="Picture 9">
            <a:extLst>
              <a:ext uri="{FF2B5EF4-FFF2-40B4-BE49-F238E27FC236}">
                <a16:creationId xmlns:a16="http://schemas.microsoft.com/office/drawing/2014/main" id="{178AE34F-01A4-0C53-DA6C-234FE0603FC5}"/>
              </a:ext>
            </a:extLst>
          </p:cNvPr>
          <p:cNvPicPr>
            <a:picLocks noChangeAspect="1"/>
          </p:cNvPicPr>
          <p:nvPr/>
        </p:nvPicPr>
        <p:blipFill>
          <a:blip r:embed="rId4"/>
          <a:stretch>
            <a:fillRect/>
          </a:stretch>
        </p:blipFill>
        <p:spPr>
          <a:xfrm>
            <a:off x="1691680" y="914167"/>
            <a:ext cx="5805264" cy="3870176"/>
          </a:xfrm>
          <a:prstGeom prst="rect">
            <a:avLst/>
          </a:prstGeom>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06290-89C9-1E15-0BAC-75C97F8749C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F951C56-7D5A-39A2-AD59-F53C5C521D5E}"/>
              </a:ext>
            </a:extLst>
          </p:cNvPr>
          <p:cNvSpPr txBox="1"/>
          <p:nvPr/>
        </p:nvSpPr>
        <p:spPr>
          <a:xfrm>
            <a:off x="3707904" y="188640"/>
            <a:ext cx="5436096" cy="461665"/>
          </a:xfrm>
          <a:prstGeom prst="rect">
            <a:avLst/>
          </a:prstGeom>
          <a:noFill/>
        </p:spPr>
        <p:txBody>
          <a:bodyPr wrap="square" rtlCol="0">
            <a:spAutoFit/>
          </a:bodyPr>
          <a:lstStyle/>
          <a:p>
            <a:pPr algn="r"/>
            <a:r>
              <a:rPr lang="en-ZA" sz="2400" dirty="0">
                <a:latin typeface="Arial" pitchFamily="34" charset="0"/>
                <a:cs typeface="Arial" pitchFamily="34" charset="0"/>
              </a:rPr>
              <a:t>ROOT CAUSE 2 - DISPLAY DATA</a:t>
            </a:r>
          </a:p>
        </p:txBody>
      </p:sp>
      <p:pic>
        <p:nvPicPr>
          <p:cNvPr id="3" name="Picture 2">
            <a:extLst>
              <a:ext uri="{FF2B5EF4-FFF2-40B4-BE49-F238E27FC236}">
                <a16:creationId xmlns:a16="http://schemas.microsoft.com/office/drawing/2014/main" id="{44BB11B4-1998-C999-111A-F899205C0D1D}"/>
              </a:ext>
            </a:extLst>
          </p:cNvPr>
          <p:cNvPicPr>
            <a:picLocks noChangeAspect="1"/>
          </p:cNvPicPr>
          <p:nvPr/>
        </p:nvPicPr>
        <p:blipFill>
          <a:blip r:embed="rId3"/>
          <a:stretch>
            <a:fillRect/>
          </a:stretch>
        </p:blipFill>
        <p:spPr>
          <a:xfrm>
            <a:off x="1695636" y="815703"/>
            <a:ext cx="5752728" cy="3835152"/>
          </a:xfrm>
          <a:prstGeom prst="rect">
            <a:avLst/>
          </a:prstGeom>
          <a:ln>
            <a:solidFill>
              <a:schemeClr val="tx1"/>
            </a:solidFill>
          </a:ln>
        </p:spPr>
      </p:pic>
      <p:pic>
        <p:nvPicPr>
          <p:cNvPr id="11" name="Picture 10">
            <a:extLst>
              <a:ext uri="{FF2B5EF4-FFF2-40B4-BE49-F238E27FC236}">
                <a16:creationId xmlns:a16="http://schemas.microsoft.com/office/drawing/2014/main" id="{38712ABC-1ED7-5CE2-D839-BC3D4DD896BF}"/>
              </a:ext>
            </a:extLst>
          </p:cNvPr>
          <p:cNvPicPr>
            <a:picLocks noChangeAspect="1"/>
          </p:cNvPicPr>
          <p:nvPr/>
        </p:nvPicPr>
        <p:blipFill>
          <a:blip r:embed="rId4"/>
          <a:srcRect t="12468" b="4427"/>
          <a:stretch/>
        </p:blipFill>
        <p:spPr>
          <a:xfrm>
            <a:off x="1665021" y="4703568"/>
            <a:ext cx="5752728" cy="2006235"/>
          </a:xfrm>
          <a:prstGeom prst="rect">
            <a:avLst/>
          </a:prstGeom>
          <a:ln>
            <a:solidFill>
              <a:schemeClr val="tx1"/>
            </a:solidFill>
          </a:ln>
        </p:spPr>
      </p:pic>
    </p:spTree>
    <p:extLst>
      <p:ext uri="{BB962C8B-B14F-4D97-AF65-F5344CB8AC3E}">
        <p14:creationId xmlns:p14="http://schemas.microsoft.com/office/powerpoint/2010/main" val="293710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48" name="TextBox 47">
            <a:extLst>
              <a:ext uri="{FF2B5EF4-FFF2-40B4-BE49-F238E27FC236}">
                <a16:creationId xmlns:a16="http://schemas.microsoft.com/office/drawing/2014/main" id="{FFE591EC-F6B6-4887-8E20-C0A4C9F2D240}"/>
              </a:ext>
            </a:extLst>
          </p:cNvPr>
          <p:cNvSpPr txBox="1"/>
          <p:nvPr/>
        </p:nvSpPr>
        <p:spPr>
          <a:xfrm>
            <a:off x="611560" y="1484784"/>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Define</a:t>
            </a:r>
          </a:p>
        </p:txBody>
      </p:sp>
      <p:sp>
        <p:nvSpPr>
          <p:cNvPr id="49" name="TextBox 48">
            <a:extLst>
              <a:ext uri="{FF2B5EF4-FFF2-40B4-BE49-F238E27FC236}">
                <a16:creationId xmlns:a16="http://schemas.microsoft.com/office/drawing/2014/main" id="{A3172421-661B-4F92-A283-3B5E9DDC85F1}"/>
              </a:ext>
            </a:extLst>
          </p:cNvPr>
          <p:cNvSpPr txBox="1"/>
          <p:nvPr/>
        </p:nvSpPr>
        <p:spPr>
          <a:xfrm>
            <a:off x="611560" y="23848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Measure</a:t>
            </a:r>
          </a:p>
        </p:txBody>
      </p:sp>
      <p:sp>
        <p:nvSpPr>
          <p:cNvPr id="50" name="TextBox 49">
            <a:extLst>
              <a:ext uri="{FF2B5EF4-FFF2-40B4-BE49-F238E27FC236}">
                <a16:creationId xmlns:a16="http://schemas.microsoft.com/office/drawing/2014/main" id="{A2F6CAB1-407D-4E72-A154-7FBF28AC61E3}"/>
              </a:ext>
            </a:extLst>
          </p:cNvPr>
          <p:cNvSpPr txBox="1"/>
          <p:nvPr/>
        </p:nvSpPr>
        <p:spPr>
          <a:xfrm>
            <a:off x="611560" y="32849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Analyse</a:t>
            </a:r>
          </a:p>
        </p:txBody>
      </p:sp>
      <p:sp>
        <p:nvSpPr>
          <p:cNvPr id="51" name="TextBox 50">
            <a:extLst>
              <a:ext uri="{FF2B5EF4-FFF2-40B4-BE49-F238E27FC236}">
                <a16:creationId xmlns:a16="http://schemas.microsoft.com/office/drawing/2014/main" id="{B5A31793-9587-408A-BEA9-55C8B6975DDD}"/>
              </a:ext>
            </a:extLst>
          </p:cNvPr>
          <p:cNvSpPr txBox="1"/>
          <p:nvPr/>
        </p:nvSpPr>
        <p:spPr>
          <a:xfrm>
            <a:off x="611560" y="41850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Improve</a:t>
            </a:r>
          </a:p>
        </p:txBody>
      </p:sp>
      <p:sp>
        <p:nvSpPr>
          <p:cNvPr id="52" name="TextBox 51">
            <a:extLst>
              <a:ext uri="{FF2B5EF4-FFF2-40B4-BE49-F238E27FC236}">
                <a16:creationId xmlns:a16="http://schemas.microsoft.com/office/drawing/2014/main" id="{59BA6248-2C10-468A-9EEA-DCD6B917BB59}"/>
              </a:ext>
            </a:extLst>
          </p:cNvPr>
          <p:cNvSpPr txBox="1"/>
          <p:nvPr/>
        </p:nvSpPr>
        <p:spPr>
          <a:xfrm>
            <a:off x="611560" y="50851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Control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D7B38-05F9-B084-36B6-266F75FE0E1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3BC6EB8-4E84-012A-E420-6F378CD013CF}"/>
              </a:ext>
            </a:extLst>
          </p:cNvPr>
          <p:cNvSpPr txBox="1"/>
          <p:nvPr/>
        </p:nvSpPr>
        <p:spPr>
          <a:xfrm>
            <a:off x="3707904" y="188640"/>
            <a:ext cx="5436096" cy="461665"/>
          </a:xfrm>
          <a:prstGeom prst="rect">
            <a:avLst/>
          </a:prstGeom>
          <a:noFill/>
        </p:spPr>
        <p:txBody>
          <a:bodyPr wrap="square" rtlCol="0">
            <a:spAutoFit/>
          </a:bodyPr>
          <a:lstStyle/>
          <a:p>
            <a:pPr algn="r"/>
            <a:r>
              <a:rPr lang="en-ZA" sz="2400" dirty="0">
                <a:latin typeface="Arial" pitchFamily="34" charset="0"/>
                <a:cs typeface="Arial" pitchFamily="34" charset="0"/>
              </a:rPr>
              <a:t>ROOT CAUSE 3 - DISPLAY DATA</a:t>
            </a:r>
          </a:p>
        </p:txBody>
      </p:sp>
      <p:pic>
        <p:nvPicPr>
          <p:cNvPr id="9" name="Picture 8">
            <a:extLst>
              <a:ext uri="{FF2B5EF4-FFF2-40B4-BE49-F238E27FC236}">
                <a16:creationId xmlns:a16="http://schemas.microsoft.com/office/drawing/2014/main" id="{2CE46C0A-A834-AADE-DFA9-678BAF0B92A9}"/>
              </a:ext>
            </a:extLst>
          </p:cNvPr>
          <p:cNvPicPr>
            <a:picLocks noChangeAspect="1"/>
          </p:cNvPicPr>
          <p:nvPr/>
        </p:nvPicPr>
        <p:blipFill>
          <a:blip r:embed="rId3"/>
          <a:srcRect t="10698" b="5465"/>
          <a:stretch/>
        </p:blipFill>
        <p:spPr>
          <a:xfrm>
            <a:off x="2245432" y="4706825"/>
            <a:ext cx="4653136" cy="1962535"/>
          </a:xfrm>
          <a:prstGeom prst="rect">
            <a:avLst/>
          </a:prstGeom>
          <a:ln>
            <a:solidFill>
              <a:schemeClr val="tx1"/>
            </a:solidFill>
          </a:ln>
        </p:spPr>
      </p:pic>
      <p:pic>
        <p:nvPicPr>
          <p:cNvPr id="11" name="Picture 10">
            <a:extLst>
              <a:ext uri="{FF2B5EF4-FFF2-40B4-BE49-F238E27FC236}">
                <a16:creationId xmlns:a16="http://schemas.microsoft.com/office/drawing/2014/main" id="{D5DC24FD-7098-02AE-ABEE-29747E1226B0}"/>
              </a:ext>
            </a:extLst>
          </p:cNvPr>
          <p:cNvPicPr>
            <a:picLocks noChangeAspect="1"/>
          </p:cNvPicPr>
          <p:nvPr/>
        </p:nvPicPr>
        <p:blipFill>
          <a:blip r:embed="rId4"/>
          <a:stretch>
            <a:fillRect/>
          </a:stretch>
        </p:blipFill>
        <p:spPr>
          <a:xfrm>
            <a:off x="1777380" y="832310"/>
            <a:ext cx="5589240" cy="3726160"/>
          </a:xfrm>
          <a:prstGeom prst="rect">
            <a:avLst/>
          </a:prstGeom>
          <a:ln>
            <a:solidFill>
              <a:schemeClr val="tx1"/>
            </a:solidFill>
          </a:ln>
        </p:spPr>
      </p:pic>
    </p:spTree>
    <p:extLst>
      <p:ext uri="{BB962C8B-B14F-4D97-AF65-F5344CB8AC3E}">
        <p14:creationId xmlns:p14="http://schemas.microsoft.com/office/powerpoint/2010/main" val="381089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3768" y="188640"/>
            <a:ext cx="6660232" cy="461665"/>
          </a:xfrm>
          <a:prstGeom prst="rect">
            <a:avLst/>
          </a:prstGeom>
          <a:noFill/>
        </p:spPr>
        <p:txBody>
          <a:bodyPr wrap="square" rtlCol="0">
            <a:spAutoFit/>
          </a:bodyPr>
          <a:lstStyle/>
          <a:p>
            <a:pPr algn="r"/>
            <a:r>
              <a:rPr lang="en-ZA" sz="2400" dirty="0">
                <a:latin typeface="Arial" pitchFamily="34" charset="0"/>
                <a:cs typeface="Arial" pitchFamily="34" charset="0"/>
              </a:rPr>
              <a:t>ROOT CAUSE 1 - STATISTICAL ANALYSIS</a:t>
            </a:r>
          </a:p>
        </p:txBody>
      </p:sp>
      <p:sp>
        <p:nvSpPr>
          <p:cNvPr id="4" name="TextBox 3">
            <a:extLst>
              <a:ext uri="{FF2B5EF4-FFF2-40B4-BE49-F238E27FC236}">
                <a16:creationId xmlns:a16="http://schemas.microsoft.com/office/drawing/2014/main" id="{6B8720C8-D6C9-4A71-A9E0-F3038AE339F8}"/>
              </a:ext>
            </a:extLst>
          </p:cNvPr>
          <p:cNvSpPr txBox="1"/>
          <p:nvPr/>
        </p:nvSpPr>
        <p:spPr>
          <a:xfrm>
            <a:off x="467544" y="802739"/>
            <a:ext cx="817235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INSURANCE TYPE</a:t>
            </a:r>
            <a:endParaRPr lang="en-ZA" sz="22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3FEC7925-56CA-0D86-2268-0033B699A14A}"/>
              </a:ext>
            </a:extLst>
          </p:cNvPr>
          <p:cNvSpPr txBox="1"/>
          <p:nvPr/>
        </p:nvSpPr>
        <p:spPr>
          <a:xfrm>
            <a:off x="3944405" y="4309295"/>
            <a:ext cx="2952328"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P-value = 0.578</a:t>
            </a:r>
          </a:p>
        </p:txBody>
      </p:sp>
      <p:sp>
        <p:nvSpPr>
          <p:cNvPr id="28" name="TextBox 27">
            <a:extLst>
              <a:ext uri="{FF2B5EF4-FFF2-40B4-BE49-F238E27FC236}">
                <a16:creationId xmlns:a16="http://schemas.microsoft.com/office/drawing/2014/main" id="{957EB7B3-DA89-1678-AD40-43F7D172A308}"/>
              </a:ext>
            </a:extLst>
          </p:cNvPr>
          <p:cNvSpPr txBox="1"/>
          <p:nvPr/>
        </p:nvSpPr>
        <p:spPr>
          <a:xfrm>
            <a:off x="3930080" y="4611439"/>
            <a:ext cx="4779884" cy="1015663"/>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Conclusion: </a:t>
            </a:r>
            <a:r>
              <a:rPr lang="en-ZA" sz="1400" dirty="0">
                <a:latin typeface="Arial" panose="020B0604020202020204" pitchFamily="34" charset="0"/>
                <a:cs typeface="Arial" panose="020B0604020202020204" pitchFamily="34" charset="0"/>
              </a:rPr>
              <a:t>Which a P-value greater than 0.05 at 95% confidence level, we cannot validate Insurance Type as root cause there is no statistical evidence that insurance type significantly impacts lead time</a:t>
            </a:r>
            <a:endParaRPr lang="en-ZA" dirty="0">
              <a:latin typeface="Arial" panose="020B0604020202020204" pitchFamily="34" charset="0"/>
              <a:cs typeface="Arial" panose="020B0604020202020204" pitchFamily="34" charset="0"/>
            </a:endParaRPr>
          </a:p>
        </p:txBody>
      </p:sp>
      <p:pic>
        <p:nvPicPr>
          <p:cNvPr id="30" name="Picture 29" descr="thY8PJOOGW.jpg">
            <a:extLst>
              <a:ext uri="{FF2B5EF4-FFF2-40B4-BE49-F238E27FC236}">
                <a16:creationId xmlns:a16="http://schemas.microsoft.com/office/drawing/2014/main" id="{F9C4E540-A22B-F69E-5F78-7D9912843242}"/>
              </a:ext>
            </a:extLst>
          </p:cNvPr>
          <p:cNvPicPr>
            <a:picLocks noChangeAspect="1"/>
          </p:cNvPicPr>
          <p:nvPr/>
        </p:nvPicPr>
        <p:blipFill>
          <a:blip r:embed="rId3" cstate="print"/>
          <a:stretch>
            <a:fillRect/>
          </a:stretch>
        </p:blipFill>
        <p:spPr>
          <a:xfrm>
            <a:off x="6860887" y="5453272"/>
            <a:ext cx="971550" cy="971550"/>
          </a:xfrm>
          <a:prstGeom prst="rect">
            <a:avLst/>
          </a:prstGeom>
        </p:spPr>
      </p:pic>
      <p:pic>
        <p:nvPicPr>
          <p:cNvPr id="33" name="Picture 32">
            <a:extLst>
              <a:ext uri="{FF2B5EF4-FFF2-40B4-BE49-F238E27FC236}">
                <a16:creationId xmlns:a16="http://schemas.microsoft.com/office/drawing/2014/main" id="{01FF4A78-6ED8-A105-C8A4-6CE0BB041AF4}"/>
              </a:ext>
            </a:extLst>
          </p:cNvPr>
          <p:cNvPicPr>
            <a:picLocks noChangeAspect="1"/>
          </p:cNvPicPr>
          <p:nvPr/>
        </p:nvPicPr>
        <p:blipFill>
          <a:blip r:embed="rId4"/>
          <a:stretch>
            <a:fillRect/>
          </a:stretch>
        </p:blipFill>
        <p:spPr>
          <a:xfrm>
            <a:off x="4222882" y="1327482"/>
            <a:ext cx="4415346" cy="2943564"/>
          </a:xfrm>
          <a:prstGeom prst="rect">
            <a:avLst/>
          </a:prstGeom>
          <a:ln>
            <a:solidFill>
              <a:schemeClr val="tx1"/>
            </a:solidFill>
          </a:ln>
        </p:spPr>
      </p:pic>
      <p:pic>
        <p:nvPicPr>
          <p:cNvPr id="35" name="Picture 34">
            <a:extLst>
              <a:ext uri="{FF2B5EF4-FFF2-40B4-BE49-F238E27FC236}">
                <a16:creationId xmlns:a16="http://schemas.microsoft.com/office/drawing/2014/main" id="{7C6DEE28-D7CB-786A-5FF7-D60EE5531F8B}"/>
              </a:ext>
            </a:extLst>
          </p:cNvPr>
          <p:cNvPicPr>
            <a:picLocks noChangeAspect="1"/>
          </p:cNvPicPr>
          <p:nvPr/>
        </p:nvPicPr>
        <p:blipFill>
          <a:blip r:embed="rId5"/>
          <a:stretch>
            <a:fillRect/>
          </a:stretch>
        </p:blipFill>
        <p:spPr>
          <a:xfrm>
            <a:off x="56042" y="1286332"/>
            <a:ext cx="3996391" cy="1262373"/>
          </a:xfrm>
          <a:prstGeom prst="rect">
            <a:avLst/>
          </a:prstGeom>
          <a:ln>
            <a:solidFill>
              <a:schemeClr val="tx1"/>
            </a:solidFill>
          </a:ln>
        </p:spPr>
      </p:pic>
      <p:pic>
        <p:nvPicPr>
          <p:cNvPr id="37" name="Picture 36">
            <a:extLst>
              <a:ext uri="{FF2B5EF4-FFF2-40B4-BE49-F238E27FC236}">
                <a16:creationId xmlns:a16="http://schemas.microsoft.com/office/drawing/2014/main" id="{8D45AA4D-26ED-A935-B786-9688669DE31A}"/>
              </a:ext>
            </a:extLst>
          </p:cNvPr>
          <p:cNvPicPr>
            <a:picLocks noChangeAspect="1"/>
          </p:cNvPicPr>
          <p:nvPr/>
        </p:nvPicPr>
        <p:blipFill>
          <a:blip r:embed="rId6"/>
          <a:srcRect t="15584"/>
          <a:stretch/>
        </p:blipFill>
        <p:spPr>
          <a:xfrm>
            <a:off x="65506" y="2661181"/>
            <a:ext cx="3762375" cy="1262373"/>
          </a:xfrm>
          <a:prstGeom prst="rect">
            <a:avLst/>
          </a:prstGeom>
          <a:ln>
            <a:solidFill>
              <a:schemeClr val="tx1"/>
            </a:solidFill>
          </a:ln>
        </p:spPr>
      </p:pic>
      <p:pic>
        <p:nvPicPr>
          <p:cNvPr id="39" name="Picture 38">
            <a:extLst>
              <a:ext uri="{FF2B5EF4-FFF2-40B4-BE49-F238E27FC236}">
                <a16:creationId xmlns:a16="http://schemas.microsoft.com/office/drawing/2014/main" id="{59BD373E-4E0C-E82C-C9EB-F1F66F1645EF}"/>
              </a:ext>
            </a:extLst>
          </p:cNvPr>
          <p:cNvPicPr>
            <a:picLocks noChangeAspect="1"/>
          </p:cNvPicPr>
          <p:nvPr/>
        </p:nvPicPr>
        <p:blipFill>
          <a:blip r:embed="rId7"/>
          <a:srcRect t="15043"/>
          <a:stretch/>
        </p:blipFill>
        <p:spPr>
          <a:xfrm>
            <a:off x="65506" y="4047440"/>
            <a:ext cx="2486025" cy="1262373"/>
          </a:xfrm>
          <a:prstGeom prst="rect">
            <a:avLst/>
          </a:prstGeom>
          <a:ln>
            <a:solidFill>
              <a:schemeClr val="tx1"/>
            </a:solidFill>
          </a:ln>
        </p:spPr>
      </p:pic>
      <p:pic>
        <p:nvPicPr>
          <p:cNvPr id="41" name="Picture 40">
            <a:extLst>
              <a:ext uri="{FF2B5EF4-FFF2-40B4-BE49-F238E27FC236}">
                <a16:creationId xmlns:a16="http://schemas.microsoft.com/office/drawing/2014/main" id="{DE118A59-6A77-3444-6516-FEA38C5D0218}"/>
              </a:ext>
            </a:extLst>
          </p:cNvPr>
          <p:cNvPicPr>
            <a:picLocks noChangeAspect="1"/>
          </p:cNvPicPr>
          <p:nvPr/>
        </p:nvPicPr>
        <p:blipFill>
          <a:blip r:embed="rId8"/>
          <a:stretch>
            <a:fillRect/>
          </a:stretch>
        </p:blipFill>
        <p:spPr>
          <a:xfrm>
            <a:off x="121161" y="5465981"/>
            <a:ext cx="1933076" cy="1297825"/>
          </a:xfrm>
          <a:prstGeom prst="rect">
            <a:avLst/>
          </a:prstGeom>
          <a:ln>
            <a:solidFill>
              <a:schemeClr val="tx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71964-8E61-91D9-4775-0B22E69661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E42C02-A785-1A34-4EA7-72A02E8F1375}"/>
              </a:ext>
            </a:extLst>
          </p:cNvPr>
          <p:cNvSpPr txBox="1"/>
          <p:nvPr/>
        </p:nvSpPr>
        <p:spPr>
          <a:xfrm>
            <a:off x="2483768" y="188640"/>
            <a:ext cx="6660232" cy="461665"/>
          </a:xfrm>
          <a:prstGeom prst="rect">
            <a:avLst/>
          </a:prstGeom>
          <a:noFill/>
        </p:spPr>
        <p:txBody>
          <a:bodyPr wrap="square" rtlCol="0">
            <a:spAutoFit/>
          </a:bodyPr>
          <a:lstStyle/>
          <a:p>
            <a:pPr algn="r"/>
            <a:r>
              <a:rPr lang="en-ZA" sz="2400" dirty="0">
                <a:latin typeface="Arial" pitchFamily="34" charset="0"/>
                <a:cs typeface="Arial" pitchFamily="34" charset="0"/>
              </a:rPr>
              <a:t>ROOT CAUSE 2 - STATISTICAL ANALYSIS</a:t>
            </a:r>
          </a:p>
        </p:txBody>
      </p:sp>
      <p:sp>
        <p:nvSpPr>
          <p:cNvPr id="4" name="TextBox 3">
            <a:extLst>
              <a:ext uri="{FF2B5EF4-FFF2-40B4-BE49-F238E27FC236}">
                <a16:creationId xmlns:a16="http://schemas.microsoft.com/office/drawing/2014/main" id="{524CF08A-46FD-980B-1943-70F44CD57EC0}"/>
              </a:ext>
            </a:extLst>
          </p:cNvPr>
          <p:cNvSpPr txBox="1"/>
          <p:nvPr/>
        </p:nvSpPr>
        <p:spPr>
          <a:xfrm>
            <a:off x="467544" y="802739"/>
            <a:ext cx="817235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LOCATION</a:t>
            </a:r>
            <a:endParaRPr lang="en-ZA" sz="22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EE21E179-5454-B616-3F4E-39259922ECE8}"/>
              </a:ext>
            </a:extLst>
          </p:cNvPr>
          <p:cNvPicPr>
            <a:picLocks noChangeAspect="1"/>
          </p:cNvPicPr>
          <p:nvPr/>
        </p:nvPicPr>
        <p:blipFill>
          <a:blip r:embed="rId3"/>
          <a:srcRect t="19530"/>
          <a:stretch/>
        </p:blipFill>
        <p:spPr>
          <a:xfrm>
            <a:off x="55546" y="1160572"/>
            <a:ext cx="3305175" cy="1433314"/>
          </a:xfrm>
          <a:prstGeom prst="rect">
            <a:avLst/>
          </a:prstGeom>
          <a:ln>
            <a:solidFill>
              <a:schemeClr val="tx1"/>
            </a:solidFill>
          </a:ln>
        </p:spPr>
      </p:pic>
      <p:sp>
        <p:nvSpPr>
          <p:cNvPr id="24" name="TextBox 23">
            <a:extLst>
              <a:ext uri="{FF2B5EF4-FFF2-40B4-BE49-F238E27FC236}">
                <a16:creationId xmlns:a16="http://schemas.microsoft.com/office/drawing/2014/main" id="{69E22F89-2341-B12F-455F-DF4F2C79BA9B}"/>
              </a:ext>
            </a:extLst>
          </p:cNvPr>
          <p:cNvSpPr txBox="1"/>
          <p:nvPr/>
        </p:nvSpPr>
        <p:spPr>
          <a:xfrm>
            <a:off x="5292080" y="3405193"/>
            <a:ext cx="3168352"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Conclusion:</a:t>
            </a:r>
          </a:p>
        </p:txBody>
      </p:sp>
      <p:sp>
        <p:nvSpPr>
          <p:cNvPr id="27" name="TextBox 26">
            <a:extLst>
              <a:ext uri="{FF2B5EF4-FFF2-40B4-BE49-F238E27FC236}">
                <a16:creationId xmlns:a16="http://schemas.microsoft.com/office/drawing/2014/main" id="{BECA5F4C-B3DC-2B17-9B30-77104DC2487D}"/>
              </a:ext>
            </a:extLst>
          </p:cNvPr>
          <p:cNvSpPr txBox="1"/>
          <p:nvPr/>
        </p:nvSpPr>
        <p:spPr>
          <a:xfrm>
            <a:off x="3944405" y="4309295"/>
            <a:ext cx="2952328"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P-value = 0.000</a:t>
            </a:r>
          </a:p>
        </p:txBody>
      </p:sp>
      <p:sp>
        <p:nvSpPr>
          <p:cNvPr id="28" name="TextBox 27">
            <a:extLst>
              <a:ext uri="{FF2B5EF4-FFF2-40B4-BE49-F238E27FC236}">
                <a16:creationId xmlns:a16="http://schemas.microsoft.com/office/drawing/2014/main" id="{3C6B262C-8F6F-4AEB-E066-44291DE882CE}"/>
              </a:ext>
            </a:extLst>
          </p:cNvPr>
          <p:cNvSpPr txBox="1"/>
          <p:nvPr/>
        </p:nvSpPr>
        <p:spPr>
          <a:xfrm>
            <a:off x="3930080" y="4611439"/>
            <a:ext cx="4779884" cy="1231106"/>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Conclusion: </a:t>
            </a:r>
            <a:r>
              <a:rPr lang="en-ZA" sz="1400" dirty="0">
                <a:latin typeface="Arial" panose="020B0604020202020204" pitchFamily="34" charset="0"/>
                <a:cs typeface="Arial" panose="020B0604020202020204" pitchFamily="34" charset="0"/>
              </a:rPr>
              <a:t>Which a P-value Less than 0.05 at 95% confidence level, we can validate Location as a root cause because there is statistical evidence that Location significantly impacts lead time. With Houston Exhibiting more Lead Time Compared Chicago and New York.</a:t>
            </a:r>
          </a:p>
        </p:txBody>
      </p:sp>
      <p:pic>
        <p:nvPicPr>
          <p:cNvPr id="5" name="Picture 4">
            <a:extLst>
              <a:ext uri="{FF2B5EF4-FFF2-40B4-BE49-F238E27FC236}">
                <a16:creationId xmlns:a16="http://schemas.microsoft.com/office/drawing/2014/main" id="{3B31C855-DAA1-9BD6-27F1-C7872040DEF7}"/>
              </a:ext>
            </a:extLst>
          </p:cNvPr>
          <p:cNvPicPr>
            <a:picLocks noChangeAspect="1"/>
          </p:cNvPicPr>
          <p:nvPr/>
        </p:nvPicPr>
        <p:blipFill>
          <a:blip r:embed="rId4"/>
          <a:stretch>
            <a:fillRect/>
          </a:stretch>
        </p:blipFill>
        <p:spPr>
          <a:xfrm>
            <a:off x="4092832" y="1275917"/>
            <a:ext cx="4617132" cy="3078088"/>
          </a:xfrm>
          <a:prstGeom prst="rect">
            <a:avLst/>
          </a:prstGeom>
          <a:ln>
            <a:solidFill>
              <a:schemeClr val="tx1"/>
            </a:solidFill>
          </a:ln>
        </p:spPr>
      </p:pic>
      <p:pic>
        <p:nvPicPr>
          <p:cNvPr id="7" name="Picture 6">
            <a:extLst>
              <a:ext uri="{FF2B5EF4-FFF2-40B4-BE49-F238E27FC236}">
                <a16:creationId xmlns:a16="http://schemas.microsoft.com/office/drawing/2014/main" id="{0D88E8C3-2CD5-A961-9444-C6FCE932CF38}"/>
              </a:ext>
            </a:extLst>
          </p:cNvPr>
          <p:cNvPicPr>
            <a:picLocks noChangeAspect="1"/>
          </p:cNvPicPr>
          <p:nvPr/>
        </p:nvPicPr>
        <p:blipFill>
          <a:blip r:embed="rId5"/>
          <a:srcRect t="20690"/>
          <a:stretch/>
        </p:blipFill>
        <p:spPr>
          <a:xfrm>
            <a:off x="55546" y="2660973"/>
            <a:ext cx="3209925" cy="1019820"/>
          </a:xfrm>
          <a:prstGeom prst="rect">
            <a:avLst/>
          </a:prstGeom>
          <a:ln>
            <a:solidFill>
              <a:schemeClr val="tx1"/>
            </a:solidFill>
          </a:ln>
        </p:spPr>
      </p:pic>
      <p:pic>
        <p:nvPicPr>
          <p:cNvPr id="9" name="Picture 8">
            <a:extLst>
              <a:ext uri="{FF2B5EF4-FFF2-40B4-BE49-F238E27FC236}">
                <a16:creationId xmlns:a16="http://schemas.microsoft.com/office/drawing/2014/main" id="{D81DEFCF-38E5-766C-163D-70A356D596FF}"/>
              </a:ext>
            </a:extLst>
          </p:cNvPr>
          <p:cNvPicPr>
            <a:picLocks noChangeAspect="1"/>
          </p:cNvPicPr>
          <p:nvPr/>
        </p:nvPicPr>
        <p:blipFill>
          <a:blip r:embed="rId6"/>
          <a:srcRect t="16401" b="6588"/>
          <a:stretch/>
        </p:blipFill>
        <p:spPr>
          <a:xfrm>
            <a:off x="34891" y="3764820"/>
            <a:ext cx="3390900" cy="1320364"/>
          </a:xfrm>
          <a:prstGeom prst="rect">
            <a:avLst/>
          </a:prstGeom>
          <a:ln>
            <a:solidFill>
              <a:schemeClr val="tx1"/>
            </a:solidFill>
          </a:ln>
        </p:spPr>
      </p:pic>
      <p:pic>
        <p:nvPicPr>
          <p:cNvPr id="11" name="Picture 10">
            <a:extLst>
              <a:ext uri="{FF2B5EF4-FFF2-40B4-BE49-F238E27FC236}">
                <a16:creationId xmlns:a16="http://schemas.microsoft.com/office/drawing/2014/main" id="{C0FBA2C7-6D0E-8B74-FE89-969EF060C209}"/>
              </a:ext>
            </a:extLst>
          </p:cNvPr>
          <p:cNvPicPr>
            <a:picLocks noChangeAspect="1"/>
          </p:cNvPicPr>
          <p:nvPr/>
        </p:nvPicPr>
        <p:blipFill>
          <a:blip r:embed="rId7"/>
          <a:srcRect t="26788" b="2246"/>
          <a:stretch/>
        </p:blipFill>
        <p:spPr>
          <a:xfrm>
            <a:off x="4075956" y="5857132"/>
            <a:ext cx="2838450" cy="912530"/>
          </a:xfrm>
          <a:prstGeom prst="rect">
            <a:avLst/>
          </a:prstGeom>
          <a:ln>
            <a:solidFill>
              <a:schemeClr val="tx1"/>
            </a:solidFill>
          </a:ln>
        </p:spPr>
      </p:pic>
      <p:pic>
        <p:nvPicPr>
          <p:cNvPr id="13" name="Picture 12" descr="thGRLXWNMD.jpg">
            <a:extLst>
              <a:ext uri="{FF2B5EF4-FFF2-40B4-BE49-F238E27FC236}">
                <a16:creationId xmlns:a16="http://schemas.microsoft.com/office/drawing/2014/main" id="{49F264AA-6687-CBAF-E979-19A7118B4307}"/>
              </a:ext>
            </a:extLst>
          </p:cNvPr>
          <p:cNvPicPr>
            <a:picLocks noChangeAspect="1"/>
          </p:cNvPicPr>
          <p:nvPr/>
        </p:nvPicPr>
        <p:blipFill rotWithShape="1">
          <a:blip r:embed="rId8" cstate="print"/>
          <a:srcRect l="10417" t="4240" r="8280" b="13117"/>
          <a:stretch/>
        </p:blipFill>
        <p:spPr>
          <a:xfrm>
            <a:off x="7343750" y="5864971"/>
            <a:ext cx="1296144" cy="904691"/>
          </a:xfrm>
          <a:prstGeom prst="rect">
            <a:avLst/>
          </a:prstGeom>
          <a:ln>
            <a:solidFill>
              <a:schemeClr val="tx1"/>
            </a:solidFill>
          </a:ln>
        </p:spPr>
      </p:pic>
      <p:pic>
        <p:nvPicPr>
          <p:cNvPr id="16" name="Picture 15">
            <a:extLst>
              <a:ext uri="{FF2B5EF4-FFF2-40B4-BE49-F238E27FC236}">
                <a16:creationId xmlns:a16="http://schemas.microsoft.com/office/drawing/2014/main" id="{135A7D59-C77C-E4B4-5C7A-8CEE47D3B427}"/>
              </a:ext>
            </a:extLst>
          </p:cNvPr>
          <p:cNvPicPr>
            <a:picLocks noChangeAspect="1"/>
          </p:cNvPicPr>
          <p:nvPr/>
        </p:nvPicPr>
        <p:blipFill>
          <a:blip r:embed="rId9"/>
          <a:srcRect t="17906"/>
          <a:stretch/>
        </p:blipFill>
        <p:spPr>
          <a:xfrm>
            <a:off x="98408" y="5137054"/>
            <a:ext cx="3124200" cy="1657722"/>
          </a:xfrm>
          <a:prstGeom prst="rect">
            <a:avLst/>
          </a:prstGeom>
          <a:ln>
            <a:solidFill>
              <a:schemeClr val="tx1"/>
            </a:solidFill>
          </a:ln>
        </p:spPr>
      </p:pic>
    </p:spTree>
    <p:extLst>
      <p:ext uri="{BB962C8B-B14F-4D97-AF65-F5344CB8AC3E}">
        <p14:creationId xmlns:p14="http://schemas.microsoft.com/office/powerpoint/2010/main" val="271661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AB8B3-98F3-C6EA-2E89-C330119321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5C7B85-E83B-8C43-1283-683169D8C9F4}"/>
              </a:ext>
            </a:extLst>
          </p:cNvPr>
          <p:cNvSpPr txBox="1"/>
          <p:nvPr/>
        </p:nvSpPr>
        <p:spPr>
          <a:xfrm>
            <a:off x="2483768" y="188640"/>
            <a:ext cx="6660232" cy="461665"/>
          </a:xfrm>
          <a:prstGeom prst="rect">
            <a:avLst/>
          </a:prstGeom>
          <a:noFill/>
        </p:spPr>
        <p:txBody>
          <a:bodyPr wrap="square" rtlCol="0">
            <a:spAutoFit/>
          </a:bodyPr>
          <a:lstStyle/>
          <a:p>
            <a:pPr algn="r"/>
            <a:r>
              <a:rPr lang="en-ZA" sz="2400" dirty="0">
                <a:latin typeface="Arial" pitchFamily="34" charset="0"/>
                <a:cs typeface="Arial" pitchFamily="34" charset="0"/>
              </a:rPr>
              <a:t>ROOT CAUSE 3 - STATISTICAL ANALYSIS</a:t>
            </a:r>
          </a:p>
        </p:txBody>
      </p:sp>
      <p:sp>
        <p:nvSpPr>
          <p:cNvPr id="4" name="TextBox 3">
            <a:extLst>
              <a:ext uri="{FF2B5EF4-FFF2-40B4-BE49-F238E27FC236}">
                <a16:creationId xmlns:a16="http://schemas.microsoft.com/office/drawing/2014/main" id="{54A92019-5C77-9D1F-C98E-9D796DC9EC04}"/>
              </a:ext>
            </a:extLst>
          </p:cNvPr>
          <p:cNvSpPr txBox="1"/>
          <p:nvPr/>
        </p:nvSpPr>
        <p:spPr>
          <a:xfrm>
            <a:off x="467544" y="802739"/>
            <a:ext cx="817235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DEPARTMENT</a:t>
            </a:r>
            <a:endParaRPr lang="en-ZA" sz="22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F218F653-AB0A-0B2B-0C92-6146183CCCAC}"/>
              </a:ext>
            </a:extLst>
          </p:cNvPr>
          <p:cNvPicPr>
            <a:picLocks noChangeAspect="1"/>
          </p:cNvPicPr>
          <p:nvPr/>
        </p:nvPicPr>
        <p:blipFill>
          <a:blip r:embed="rId3"/>
          <a:srcRect t="19394"/>
          <a:stretch/>
        </p:blipFill>
        <p:spPr>
          <a:xfrm>
            <a:off x="54950" y="1147096"/>
            <a:ext cx="3305175" cy="1435740"/>
          </a:xfrm>
          <a:prstGeom prst="rect">
            <a:avLst/>
          </a:prstGeom>
          <a:ln>
            <a:solidFill>
              <a:schemeClr val="tx1"/>
            </a:solidFill>
          </a:ln>
        </p:spPr>
      </p:pic>
      <p:sp>
        <p:nvSpPr>
          <p:cNvPr id="24" name="TextBox 23">
            <a:extLst>
              <a:ext uri="{FF2B5EF4-FFF2-40B4-BE49-F238E27FC236}">
                <a16:creationId xmlns:a16="http://schemas.microsoft.com/office/drawing/2014/main" id="{88146921-DB66-71CC-73E3-548C4700C3D0}"/>
              </a:ext>
            </a:extLst>
          </p:cNvPr>
          <p:cNvSpPr txBox="1"/>
          <p:nvPr/>
        </p:nvSpPr>
        <p:spPr>
          <a:xfrm>
            <a:off x="5292080" y="3405193"/>
            <a:ext cx="3168352"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Conclusion:</a:t>
            </a:r>
          </a:p>
        </p:txBody>
      </p:sp>
      <p:sp>
        <p:nvSpPr>
          <p:cNvPr id="27" name="TextBox 26">
            <a:extLst>
              <a:ext uri="{FF2B5EF4-FFF2-40B4-BE49-F238E27FC236}">
                <a16:creationId xmlns:a16="http://schemas.microsoft.com/office/drawing/2014/main" id="{2F7715BA-2D35-E4CC-B0D0-9B23747196B3}"/>
              </a:ext>
            </a:extLst>
          </p:cNvPr>
          <p:cNvSpPr txBox="1"/>
          <p:nvPr/>
        </p:nvSpPr>
        <p:spPr>
          <a:xfrm>
            <a:off x="4097477" y="4491247"/>
            <a:ext cx="2952328"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P-value = 0.268</a:t>
            </a:r>
          </a:p>
        </p:txBody>
      </p:sp>
      <p:sp>
        <p:nvSpPr>
          <p:cNvPr id="28" name="TextBox 27">
            <a:extLst>
              <a:ext uri="{FF2B5EF4-FFF2-40B4-BE49-F238E27FC236}">
                <a16:creationId xmlns:a16="http://schemas.microsoft.com/office/drawing/2014/main" id="{FD3406DF-2A01-2BC8-6814-DB55651B43B2}"/>
              </a:ext>
            </a:extLst>
          </p:cNvPr>
          <p:cNvSpPr txBox="1"/>
          <p:nvPr/>
        </p:nvSpPr>
        <p:spPr>
          <a:xfrm>
            <a:off x="4013443" y="4797922"/>
            <a:ext cx="4890392" cy="1015663"/>
          </a:xfrm>
          <a:prstGeom prst="rect">
            <a:avLst/>
          </a:prstGeom>
          <a:noFill/>
        </p:spPr>
        <p:txBody>
          <a:bodyPr wrap="square" rtlCol="0">
            <a:spAutoFit/>
          </a:bodyPr>
          <a:lstStyle/>
          <a:p>
            <a:r>
              <a:rPr lang="en-ZA" sz="1500" dirty="0">
                <a:latin typeface="Arial" panose="020B0604020202020204" pitchFamily="34" charset="0"/>
                <a:cs typeface="Arial" panose="020B0604020202020204" pitchFamily="34" charset="0"/>
              </a:rPr>
              <a:t>Conclusion: Which a P-value greater than 0.05 at 95% confidence level, we cannot validate Department type as root cause there is no statistical evidence that department type significantly impacts lead time</a:t>
            </a:r>
          </a:p>
        </p:txBody>
      </p:sp>
      <p:pic>
        <p:nvPicPr>
          <p:cNvPr id="6" name="Picture 5">
            <a:extLst>
              <a:ext uri="{FF2B5EF4-FFF2-40B4-BE49-F238E27FC236}">
                <a16:creationId xmlns:a16="http://schemas.microsoft.com/office/drawing/2014/main" id="{FD48C6FB-5808-3201-5E4C-1CDF7D5C41EE}"/>
              </a:ext>
            </a:extLst>
          </p:cNvPr>
          <p:cNvPicPr>
            <a:picLocks noChangeAspect="1"/>
          </p:cNvPicPr>
          <p:nvPr/>
        </p:nvPicPr>
        <p:blipFill>
          <a:blip r:embed="rId4"/>
          <a:stretch>
            <a:fillRect/>
          </a:stretch>
        </p:blipFill>
        <p:spPr>
          <a:xfrm>
            <a:off x="3772719" y="1064985"/>
            <a:ext cx="4779884" cy="3186589"/>
          </a:xfrm>
          <a:prstGeom prst="rect">
            <a:avLst/>
          </a:prstGeom>
          <a:ln>
            <a:solidFill>
              <a:schemeClr val="tx1"/>
            </a:solidFill>
          </a:ln>
        </p:spPr>
      </p:pic>
      <p:pic>
        <p:nvPicPr>
          <p:cNvPr id="10" name="Picture 9">
            <a:extLst>
              <a:ext uri="{FF2B5EF4-FFF2-40B4-BE49-F238E27FC236}">
                <a16:creationId xmlns:a16="http://schemas.microsoft.com/office/drawing/2014/main" id="{12787082-8961-0377-817E-2E9919F11CCE}"/>
              </a:ext>
            </a:extLst>
          </p:cNvPr>
          <p:cNvPicPr>
            <a:picLocks noChangeAspect="1"/>
          </p:cNvPicPr>
          <p:nvPr/>
        </p:nvPicPr>
        <p:blipFill>
          <a:blip r:embed="rId5"/>
          <a:srcRect t="25487"/>
          <a:stretch/>
        </p:blipFill>
        <p:spPr>
          <a:xfrm>
            <a:off x="54950" y="2658280"/>
            <a:ext cx="3625597" cy="796313"/>
          </a:xfrm>
          <a:prstGeom prst="rect">
            <a:avLst/>
          </a:prstGeom>
          <a:ln>
            <a:solidFill>
              <a:schemeClr val="tx1"/>
            </a:solidFill>
          </a:ln>
        </p:spPr>
      </p:pic>
      <p:pic>
        <p:nvPicPr>
          <p:cNvPr id="15" name="Picture 14">
            <a:extLst>
              <a:ext uri="{FF2B5EF4-FFF2-40B4-BE49-F238E27FC236}">
                <a16:creationId xmlns:a16="http://schemas.microsoft.com/office/drawing/2014/main" id="{EB03DA02-D72B-7057-DD1E-A85671234669}"/>
              </a:ext>
            </a:extLst>
          </p:cNvPr>
          <p:cNvPicPr>
            <a:picLocks noChangeAspect="1"/>
          </p:cNvPicPr>
          <p:nvPr/>
        </p:nvPicPr>
        <p:blipFill>
          <a:blip r:embed="rId6"/>
          <a:srcRect t="19754"/>
          <a:stretch/>
        </p:blipFill>
        <p:spPr>
          <a:xfrm>
            <a:off x="54950" y="3503426"/>
            <a:ext cx="3648075" cy="1375821"/>
          </a:xfrm>
          <a:prstGeom prst="rect">
            <a:avLst/>
          </a:prstGeom>
          <a:ln>
            <a:solidFill>
              <a:schemeClr val="tx1"/>
            </a:solidFill>
          </a:ln>
        </p:spPr>
      </p:pic>
      <p:pic>
        <p:nvPicPr>
          <p:cNvPr id="17" name="Picture 16">
            <a:extLst>
              <a:ext uri="{FF2B5EF4-FFF2-40B4-BE49-F238E27FC236}">
                <a16:creationId xmlns:a16="http://schemas.microsoft.com/office/drawing/2014/main" id="{22179414-0F25-1E54-A274-19FC064C6C32}"/>
              </a:ext>
            </a:extLst>
          </p:cNvPr>
          <p:cNvPicPr>
            <a:picLocks noChangeAspect="1"/>
          </p:cNvPicPr>
          <p:nvPr/>
        </p:nvPicPr>
        <p:blipFill>
          <a:blip r:embed="rId7"/>
          <a:srcRect t="24649"/>
          <a:stretch/>
        </p:blipFill>
        <p:spPr>
          <a:xfrm>
            <a:off x="5344325" y="5862081"/>
            <a:ext cx="2593719" cy="906686"/>
          </a:xfrm>
          <a:prstGeom prst="rect">
            <a:avLst/>
          </a:prstGeom>
          <a:ln>
            <a:solidFill>
              <a:schemeClr val="tx1"/>
            </a:solidFill>
          </a:ln>
        </p:spPr>
      </p:pic>
      <p:pic>
        <p:nvPicPr>
          <p:cNvPr id="19" name="Picture 18">
            <a:extLst>
              <a:ext uri="{FF2B5EF4-FFF2-40B4-BE49-F238E27FC236}">
                <a16:creationId xmlns:a16="http://schemas.microsoft.com/office/drawing/2014/main" id="{7B6A71C9-2EAE-5661-3A72-2C4697951F95}"/>
              </a:ext>
            </a:extLst>
          </p:cNvPr>
          <p:cNvPicPr>
            <a:picLocks noChangeAspect="1"/>
          </p:cNvPicPr>
          <p:nvPr/>
        </p:nvPicPr>
        <p:blipFill>
          <a:blip r:embed="rId8"/>
          <a:srcRect t="14613"/>
          <a:stretch/>
        </p:blipFill>
        <p:spPr>
          <a:xfrm>
            <a:off x="77737" y="4969040"/>
            <a:ext cx="3131840" cy="1770229"/>
          </a:xfrm>
          <a:prstGeom prst="rect">
            <a:avLst/>
          </a:prstGeom>
          <a:ln>
            <a:solidFill>
              <a:schemeClr val="tx1"/>
            </a:solidFill>
          </a:ln>
        </p:spPr>
      </p:pic>
      <p:pic>
        <p:nvPicPr>
          <p:cNvPr id="20" name="Picture 19" descr="thY8PJOOGW.jpg">
            <a:extLst>
              <a:ext uri="{FF2B5EF4-FFF2-40B4-BE49-F238E27FC236}">
                <a16:creationId xmlns:a16="http://schemas.microsoft.com/office/drawing/2014/main" id="{FBBF7E8D-C8DC-CB9B-D542-F161CC1028BF}"/>
              </a:ext>
            </a:extLst>
          </p:cNvPr>
          <p:cNvPicPr>
            <a:picLocks noChangeAspect="1"/>
          </p:cNvPicPr>
          <p:nvPr/>
        </p:nvPicPr>
        <p:blipFill>
          <a:blip r:embed="rId9" cstate="print"/>
          <a:stretch>
            <a:fillRect/>
          </a:stretch>
        </p:blipFill>
        <p:spPr>
          <a:xfrm>
            <a:off x="8028384" y="5946092"/>
            <a:ext cx="770443" cy="770443"/>
          </a:xfrm>
          <a:prstGeom prst="rect">
            <a:avLst/>
          </a:prstGeom>
        </p:spPr>
      </p:pic>
    </p:spTree>
    <p:extLst>
      <p:ext uri="{BB962C8B-B14F-4D97-AF65-F5344CB8AC3E}">
        <p14:creationId xmlns:p14="http://schemas.microsoft.com/office/powerpoint/2010/main" val="159880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EC6D3-E011-650E-1874-B8F3033339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3DE82C-C840-58DC-ECE6-452FEC190DB9}"/>
              </a:ext>
            </a:extLst>
          </p:cNvPr>
          <p:cNvSpPr txBox="1"/>
          <p:nvPr/>
        </p:nvSpPr>
        <p:spPr>
          <a:xfrm>
            <a:off x="2483768" y="188640"/>
            <a:ext cx="6660232" cy="461665"/>
          </a:xfrm>
          <a:prstGeom prst="rect">
            <a:avLst/>
          </a:prstGeom>
          <a:noFill/>
        </p:spPr>
        <p:txBody>
          <a:bodyPr wrap="square" rtlCol="0">
            <a:spAutoFit/>
          </a:bodyPr>
          <a:lstStyle/>
          <a:p>
            <a:pPr algn="r"/>
            <a:r>
              <a:rPr lang="en-ZA" sz="2400" dirty="0">
                <a:latin typeface="Arial" pitchFamily="34" charset="0"/>
                <a:cs typeface="Arial" pitchFamily="34" charset="0"/>
              </a:rPr>
              <a:t>ROOT CAUSE 4 - STATISTICAL ANALYSIS</a:t>
            </a:r>
          </a:p>
        </p:txBody>
      </p:sp>
      <p:sp>
        <p:nvSpPr>
          <p:cNvPr id="4" name="TextBox 3">
            <a:extLst>
              <a:ext uri="{FF2B5EF4-FFF2-40B4-BE49-F238E27FC236}">
                <a16:creationId xmlns:a16="http://schemas.microsoft.com/office/drawing/2014/main" id="{9B379486-51F9-C95B-6FF4-4651098AC3A5}"/>
              </a:ext>
            </a:extLst>
          </p:cNvPr>
          <p:cNvSpPr txBox="1"/>
          <p:nvPr/>
        </p:nvSpPr>
        <p:spPr>
          <a:xfrm>
            <a:off x="0" y="802739"/>
            <a:ext cx="889248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AVG COST TO SERVICE CUSTOMER</a:t>
            </a:r>
            <a:endParaRPr lang="en-ZA"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1BA7780-28FF-8A28-B14A-2D8FDF2EA8F8}"/>
              </a:ext>
            </a:extLst>
          </p:cNvPr>
          <p:cNvPicPr>
            <a:picLocks noChangeAspect="1"/>
          </p:cNvPicPr>
          <p:nvPr/>
        </p:nvPicPr>
        <p:blipFill>
          <a:blip r:embed="rId3"/>
          <a:stretch>
            <a:fillRect/>
          </a:stretch>
        </p:blipFill>
        <p:spPr>
          <a:xfrm>
            <a:off x="251520" y="1233626"/>
            <a:ext cx="5702130" cy="3801420"/>
          </a:xfrm>
          <a:prstGeom prst="rect">
            <a:avLst/>
          </a:prstGeom>
          <a:ln>
            <a:solidFill>
              <a:schemeClr val="tx1"/>
            </a:solidFill>
          </a:ln>
        </p:spPr>
      </p:pic>
      <p:pic>
        <p:nvPicPr>
          <p:cNvPr id="8" name="Picture 7">
            <a:extLst>
              <a:ext uri="{FF2B5EF4-FFF2-40B4-BE49-F238E27FC236}">
                <a16:creationId xmlns:a16="http://schemas.microsoft.com/office/drawing/2014/main" id="{14A98982-917D-A71B-3021-F7B9F989A2F0}"/>
              </a:ext>
            </a:extLst>
          </p:cNvPr>
          <p:cNvPicPr>
            <a:picLocks noChangeAspect="1"/>
          </p:cNvPicPr>
          <p:nvPr/>
        </p:nvPicPr>
        <p:blipFill>
          <a:blip r:embed="rId4"/>
          <a:stretch>
            <a:fillRect/>
          </a:stretch>
        </p:blipFill>
        <p:spPr>
          <a:xfrm>
            <a:off x="6381328" y="1240766"/>
            <a:ext cx="2286000" cy="1285875"/>
          </a:xfrm>
          <a:prstGeom prst="rect">
            <a:avLst/>
          </a:prstGeom>
          <a:ln>
            <a:solidFill>
              <a:schemeClr val="tx1"/>
            </a:solidFill>
          </a:ln>
        </p:spPr>
      </p:pic>
      <p:pic>
        <p:nvPicPr>
          <p:cNvPr id="11" name="Picture 10">
            <a:extLst>
              <a:ext uri="{FF2B5EF4-FFF2-40B4-BE49-F238E27FC236}">
                <a16:creationId xmlns:a16="http://schemas.microsoft.com/office/drawing/2014/main" id="{2753D251-D755-F79E-B010-58E37EF3998B}"/>
              </a:ext>
            </a:extLst>
          </p:cNvPr>
          <p:cNvPicPr>
            <a:picLocks noChangeAspect="1"/>
          </p:cNvPicPr>
          <p:nvPr/>
        </p:nvPicPr>
        <p:blipFill>
          <a:blip r:embed="rId5"/>
          <a:stretch>
            <a:fillRect/>
          </a:stretch>
        </p:blipFill>
        <p:spPr>
          <a:xfrm>
            <a:off x="6373516" y="2852935"/>
            <a:ext cx="2374948" cy="1136943"/>
          </a:xfrm>
          <a:prstGeom prst="rect">
            <a:avLst/>
          </a:prstGeom>
          <a:ln>
            <a:solidFill>
              <a:schemeClr val="tx1"/>
            </a:solidFill>
          </a:ln>
        </p:spPr>
      </p:pic>
      <p:sp>
        <p:nvSpPr>
          <p:cNvPr id="16" name="TextBox 15">
            <a:extLst>
              <a:ext uri="{FF2B5EF4-FFF2-40B4-BE49-F238E27FC236}">
                <a16:creationId xmlns:a16="http://schemas.microsoft.com/office/drawing/2014/main" id="{7A5D206B-313A-A422-C15D-E192830D7C0C}"/>
              </a:ext>
            </a:extLst>
          </p:cNvPr>
          <p:cNvSpPr txBox="1"/>
          <p:nvPr/>
        </p:nvSpPr>
        <p:spPr>
          <a:xfrm>
            <a:off x="6337254" y="4198634"/>
            <a:ext cx="2952328"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P-value = 0,0000</a:t>
            </a:r>
          </a:p>
        </p:txBody>
      </p:sp>
      <p:sp>
        <p:nvSpPr>
          <p:cNvPr id="20" name="TextBox 19">
            <a:extLst>
              <a:ext uri="{FF2B5EF4-FFF2-40B4-BE49-F238E27FC236}">
                <a16:creationId xmlns:a16="http://schemas.microsoft.com/office/drawing/2014/main" id="{A1D233E7-96DC-C232-F5FD-22D45731A4B5}"/>
              </a:ext>
            </a:extLst>
          </p:cNvPr>
          <p:cNvSpPr txBox="1"/>
          <p:nvPr/>
        </p:nvSpPr>
        <p:spPr>
          <a:xfrm>
            <a:off x="107504" y="5035045"/>
            <a:ext cx="9036496" cy="1200329"/>
          </a:xfrm>
          <a:prstGeom prst="rect">
            <a:avLst/>
          </a:prstGeom>
          <a:noFill/>
        </p:spPr>
        <p:txBody>
          <a:bodyPr wrap="square">
            <a:spAutoFit/>
          </a:bodyPr>
          <a:lstStyle/>
          <a:p>
            <a:pPr>
              <a:buFont typeface="Arial" panose="020B0604020202020204" pitchFamily="34" charset="0"/>
              <a:buChar char="•"/>
            </a:pPr>
            <a:r>
              <a:rPr lang="en-US" dirty="0"/>
              <a:t>The regression analysis shows a p-value of 0.000, indicating a significant correlation.</a:t>
            </a:r>
          </a:p>
          <a:p>
            <a:pPr>
              <a:buFont typeface="Arial" panose="020B0604020202020204" pitchFamily="34" charset="0"/>
              <a:buChar char="•"/>
            </a:pPr>
            <a:r>
              <a:rPr lang="en-US" b="1" dirty="0"/>
              <a:t>Conclusion: </a:t>
            </a:r>
            <a:r>
              <a:rPr lang="en-US" dirty="0"/>
              <a:t>Although there is a significant correlation between average cost and lead time, correlation does not imply causation. It is possible that increased lead times are driving higher costs rather than cost being a root cause. Further investigation is needed to confirm causation.</a:t>
            </a:r>
          </a:p>
        </p:txBody>
      </p:sp>
      <p:pic>
        <p:nvPicPr>
          <p:cNvPr id="21" name="Picture 20" descr="thY8PJOOGW.jpg">
            <a:extLst>
              <a:ext uri="{FF2B5EF4-FFF2-40B4-BE49-F238E27FC236}">
                <a16:creationId xmlns:a16="http://schemas.microsoft.com/office/drawing/2014/main" id="{A0A74287-BBB7-C016-1EE8-DBBF6AF6EF2A}"/>
              </a:ext>
            </a:extLst>
          </p:cNvPr>
          <p:cNvPicPr>
            <a:picLocks noChangeAspect="1"/>
          </p:cNvPicPr>
          <p:nvPr/>
        </p:nvPicPr>
        <p:blipFill>
          <a:blip r:embed="rId6" cstate="print"/>
          <a:stretch>
            <a:fillRect/>
          </a:stretch>
        </p:blipFill>
        <p:spPr>
          <a:xfrm>
            <a:off x="8175373" y="4564039"/>
            <a:ext cx="573091" cy="573091"/>
          </a:xfrm>
          <a:prstGeom prst="rect">
            <a:avLst/>
          </a:prstGeom>
        </p:spPr>
      </p:pic>
    </p:spTree>
    <p:extLst>
      <p:ext uri="{BB962C8B-B14F-4D97-AF65-F5344CB8AC3E}">
        <p14:creationId xmlns:p14="http://schemas.microsoft.com/office/powerpoint/2010/main" val="4115851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AA6EA-A167-ED98-280C-2E91454004CE}"/>
              </a:ext>
            </a:extLst>
          </p:cNvPr>
          <p:cNvSpPr txBox="1"/>
          <p:nvPr/>
        </p:nvSpPr>
        <p:spPr>
          <a:xfrm>
            <a:off x="1403648" y="188640"/>
            <a:ext cx="7740352" cy="461665"/>
          </a:xfrm>
          <a:prstGeom prst="rect">
            <a:avLst/>
          </a:prstGeom>
          <a:noFill/>
        </p:spPr>
        <p:txBody>
          <a:bodyPr wrap="square" rtlCol="0">
            <a:spAutoFit/>
          </a:bodyPr>
          <a:lstStyle/>
          <a:p>
            <a:pPr algn="r"/>
            <a:r>
              <a:rPr lang="en-ZA" sz="2400" dirty="0">
                <a:latin typeface="Arial" pitchFamily="34" charset="0"/>
                <a:cs typeface="Arial" pitchFamily="34" charset="0"/>
              </a:rPr>
              <a:t>FURTHER STATISTICAL ANALYSIS: ACCURACY</a:t>
            </a:r>
          </a:p>
        </p:txBody>
      </p:sp>
      <p:sp>
        <p:nvSpPr>
          <p:cNvPr id="3" name="TextBox 2">
            <a:extLst>
              <a:ext uri="{FF2B5EF4-FFF2-40B4-BE49-F238E27FC236}">
                <a16:creationId xmlns:a16="http://schemas.microsoft.com/office/drawing/2014/main" id="{0054F52B-0994-CFCB-AEFD-851B8D26F54D}"/>
              </a:ext>
            </a:extLst>
          </p:cNvPr>
          <p:cNvSpPr txBox="1"/>
          <p:nvPr/>
        </p:nvSpPr>
        <p:spPr>
          <a:xfrm>
            <a:off x="683567" y="836712"/>
            <a:ext cx="7632849" cy="1323439"/>
          </a:xfrm>
          <a:prstGeom prst="rect">
            <a:avLst/>
          </a:prstGeom>
          <a:noFill/>
        </p:spPr>
        <p:txBody>
          <a:bodyPr wrap="square" rtlCol="0">
            <a:spAutoFit/>
          </a:bodyPr>
          <a:lstStyle/>
          <a:p>
            <a:pPr algn="just"/>
            <a:r>
              <a:rPr lang="en-US" sz="1600" b="0" i="0" dirty="0">
                <a:effectLst/>
                <a:latin typeface="ui-sans-serif"/>
              </a:rPr>
              <a:t>Beyond determining the root causes of lead time issues, I also proceeded to determine the root causes for poor accuracy performance. The validated root causes are Operator, Product Type, and Lead Time, each significantly impacting the accuracy of claims processing. The First Time Resolution factor, however, did not show significant statistical evidence as a root cause for accuracy issues.</a:t>
            </a:r>
            <a:endParaRPr lang="en-ZA" sz="1600" dirty="0"/>
          </a:p>
        </p:txBody>
      </p:sp>
      <p:graphicFrame>
        <p:nvGraphicFramePr>
          <p:cNvPr id="5" name="Table 4">
            <a:extLst>
              <a:ext uri="{FF2B5EF4-FFF2-40B4-BE49-F238E27FC236}">
                <a16:creationId xmlns:a16="http://schemas.microsoft.com/office/drawing/2014/main" id="{B1F086A4-2E59-946F-587D-73BA20D78665}"/>
              </a:ext>
            </a:extLst>
          </p:cNvPr>
          <p:cNvGraphicFramePr>
            <a:graphicFrameLocks noGrp="1"/>
          </p:cNvGraphicFramePr>
          <p:nvPr>
            <p:extLst>
              <p:ext uri="{D42A27DB-BD31-4B8C-83A1-F6EECF244321}">
                <p14:modId xmlns:p14="http://schemas.microsoft.com/office/powerpoint/2010/main" val="826636208"/>
              </p:ext>
            </p:extLst>
          </p:nvPr>
        </p:nvGraphicFramePr>
        <p:xfrm>
          <a:off x="827583" y="2406465"/>
          <a:ext cx="7488834" cy="4333741"/>
        </p:xfrm>
        <a:graphic>
          <a:graphicData uri="http://schemas.openxmlformats.org/drawingml/2006/table">
            <a:tbl>
              <a:tblPr firstRow="1" bandRow="1">
                <a:tableStyleId>{5DA37D80-6434-44D0-A028-1B22A696006F}</a:tableStyleId>
              </a:tblPr>
              <a:tblGrid>
                <a:gridCol w="1043527">
                  <a:extLst>
                    <a:ext uri="{9D8B030D-6E8A-4147-A177-3AD203B41FA5}">
                      <a16:colId xmlns:a16="http://schemas.microsoft.com/office/drawing/2014/main" val="20000"/>
                    </a:ext>
                  </a:extLst>
                </a:gridCol>
                <a:gridCol w="1104910">
                  <a:extLst>
                    <a:ext uri="{9D8B030D-6E8A-4147-A177-3AD203B41FA5}">
                      <a16:colId xmlns:a16="http://schemas.microsoft.com/office/drawing/2014/main" val="20001"/>
                    </a:ext>
                  </a:extLst>
                </a:gridCol>
                <a:gridCol w="1473213">
                  <a:extLst>
                    <a:ext uri="{9D8B030D-6E8A-4147-A177-3AD203B41FA5}">
                      <a16:colId xmlns:a16="http://schemas.microsoft.com/office/drawing/2014/main" val="20002"/>
                    </a:ext>
                  </a:extLst>
                </a:gridCol>
                <a:gridCol w="1534597">
                  <a:extLst>
                    <a:ext uri="{9D8B030D-6E8A-4147-A177-3AD203B41FA5}">
                      <a16:colId xmlns:a16="http://schemas.microsoft.com/office/drawing/2014/main" val="20003"/>
                    </a:ext>
                  </a:extLst>
                </a:gridCol>
                <a:gridCol w="1350445">
                  <a:extLst>
                    <a:ext uri="{9D8B030D-6E8A-4147-A177-3AD203B41FA5}">
                      <a16:colId xmlns:a16="http://schemas.microsoft.com/office/drawing/2014/main" val="20004"/>
                    </a:ext>
                  </a:extLst>
                </a:gridCol>
                <a:gridCol w="982142">
                  <a:extLst>
                    <a:ext uri="{9D8B030D-6E8A-4147-A177-3AD203B41FA5}">
                      <a16:colId xmlns:a16="http://schemas.microsoft.com/office/drawing/2014/main" val="800703199"/>
                    </a:ext>
                  </a:extLst>
                </a:gridCol>
              </a:tblGrid>
              <a:tr h="357891">
                <a:tc>
                  <a:txBody>
                    <a:bodyPr/>
                    <a:lstStyle/>
                    <a:p>
                      <a:pPr algn="ctr"/>
                      <a:r>
                        <a:rPr lang="en-ZA" sz="1200" dirty="0">
                          <a:latin typeface="Arial" panose="020B0604020202020204" pitchFamily="34" charset="0"/>
                          <a:cs typeface="Arial" panose="020B0604020202020204" pitchFamily="34" charset="0"/>
                        </a:rPr>
                        <a:t>Likely Cause</a:t>
                      </a:r>
                    </a:p>
                  </a:txBody>
                  <a:tcPr/>
                </a:tc>
                <a:tc>
                  <a:txBody>
                    <a:bodyPr/>
                    <a:lstStyle/>
                    <a:p>
                      <a:pPr algn="ctr"/>
                      <a:r>
                        <a:rPr lang="en-ZA" sz="1200" dirty="0">
                          <a:latin typeface="Arial" panose="020B0604020202020204" pitchFamily="34" charset="0"/>
                          <a:cs typeface="Arial" panose="020B0604020202020204" pitchFamily="34" charset="0"/>
                        </a:rPr>
                        <a:t>Type of Input</a:t>
                      </a:r>
                    </a:p>
                  </a:txBody>
                  <a:tcPr/>
                </a:tc>
                <a:tc>
                  <a:txBody>
                    <a:bodyPr/>
                    <a:lstStyle/>
                    <a:p>
                      <a:pPr algn="ctr"/>
                      <a:r>
                        <a:rPr lang="en-ZA" sz="1200" dirty="0">
                          <a:latin typeface="Arial" panose="020B0604020202020204" pitchFamily="34" charset="0"/>
                          <a:cs typeface="Arial" panose="020B0604020202020204" pitchFamily="34" charset="0"/>
                        </a:rPr>
                        <a:t>Graphical Technique</a:t>
                      </a:r>
                    </a:p>
                  </a:txBody>
                  <a:tcPr/>
                </a:tc>
                <a:tc>
                  <a:txBody>
                    <a:bodyPr/>
                    <a:lstStyle/>
                    <a:p>
                      <a:pPr algn="ctr"/>
                      <a:r>
                        <a:rPr lang="en-ZA" sz="1200" dirty="0">
                          <a:latin typeface="Arial" panose="020B0604020202020204" pitchFamily="34" charset="0"/>
                          <a:cs typeface="Arial" panose="020B0604020202020204" pitchFamily="34" charset="0"/>
                        </a:rPr>
                        <a:t>Statistical Technique</a:t>
                      </a:r>
                    </a:p>
                  </a:txBody>
                  <a:tcPr/>
                </a:tc>
                <a:tc>
                  <a:txBody>
                    <a:bodyPr/>
                    <a:lstStyle/>
                    <a:p>
                      <a:pPr algn="ctr"/>
                      <a:r>
                        <a:rPr lang="en-ZA" sz="1200" dirty="0">
                          <a:latin typeface="Arial" panose="020B0604020202020204" pitchFamily="34" charset="0"/>
                          <a:cs typeface="Arial" panose="020B0604020202020204" pitchFamily="34" charset="0"/>
                        </a:rPr>
                        <a:t>Process Technique</a:t>
                      </a:r>
                    </a:p>
                  </a:txBody>
                  <a:tcPr/>
                </a:tc>
                <a:tc>
                  <a:txBody>
                    <a:bodyPr/>
                    <a:lstStyle/>
                    <a:p>
                      <a:pPr algn="ctr"/>
                      <a:r>
                        <a:rPr lang="en-ZA" sz="1200" dirty="0">
                          <a:latin typeface="Arial" panose="020B0604020202020204" pitchFamily="34" charset="0"/>
                          <a:cs typeface="Arial" panose="020B0604020202020204" pitchFamily="34" charset="0"/>
                        </a:rPr>
                        <a:t>Confirmed Root Causes</a:t>
                      </a:r>
                    </a:p>
                  </a:txBody>
                  <a:tcPr/>
                </a:tc>
                <a:extLst>
                  <a:ext uri="{0D108BD9-81ED-4DB2-BD59-A6C34878D82A}">
                    <a16:rowId xmlns:a16="http://schemas.microsoft.com/office/drawing/2014/main" val="10000"/>
                  </a:ext>
                </a:extLst>
              </a:tr>
              <a:tr h="644203">
                <a:tc>
                  <a:txBody>
                    <a:bodyPr/>
                    <a:lstStyle/>
                    <a:p>
                      <a:pPr fontAlgn="base"/>
                      <a:r>
                        <a:rPr lang="en-ZA">
                          <a:effectLst/>
                        </a:rPr>
                        <a:t>Operator</a:t>
                      </a:r>
                    </a:p>
                  </a:txBody>
                  <a:tcPr anchor="ctr">
                    <a:solidFill>
                      <a:schemeClr val="accent1">
                        <a:lumMod val="60000"/>
                        <a:lumOff val="40000"/>
                        <a:alpha val="20000"/>
                      </a:schemeClr>
                    </a:solidFill>
                  </a:tcPr>
                </a:tc>
                <a:tc>
                  <a:txBody>
                    <a:bodyPr/>
                    <a:lstStyle/>
                    <a:p>
                      <a:pPr fontAlgn="base"/>
                      <a:r>
                        <a:rPr lang="en-ZA">
                          <a:effectLst/>
                        </a:rPr>
                        <a:t>Discrete</a:t>
                      </a:r>
                    </a:p>
                  </a:txBody>
                  <a:tcPr anchor="ctr">
                    <a:solidFill>
                      <a:schemeClr val="accent1">
                        <a:lumMod val="60000"/>
                        <a:lumOff val="40000"/>
                        <a:alpha val="20000"/>
                      </a:schemeClr>
                    </a:solidFill>
                  </a:tcPr>
                </a:tc>
                <a:tc>
                  <a:txBody>
                    <a:bodyPr/>
                    <a:lstStyle/>
                    <a:p>
                      <a:pPr fontAlgn="base"/>
                      <a:r>
                        <a:rPr lang="en-ZA">
                          <a:effectLst/>
                        </a:rPr>
                        <a:t>Boxplot</a:t>
                      </a:r>
                    </a:p>
                  </a:txBody>
                  <a:tcPr anchor="ctr">
                    <a:solidFill>
                      <a:schemeClr val="accent1">
                        <a:lumMod val="60000"/>
                        <a:lumOff val="40000"/>
                        <a:alpha val="20000"/>
                      </a:schemeClr>
                    </a:solidFill>
                  </a:tcPr>
                </a:tc>
                <a:tc>
                  <a:txBody>
                    <a:bodyPr/>
                    <a:lstStyle/>
                    <a:p>
                      <a:pPr fontAlgn="base"/>
                      <a:r>
                        <a:rPr lang="en-ZA">
                          <a:effectLst/>
                        </a:rPr>
                        <a:t>ANOVA</a:t>
                      </a:r>
                    </a:p>
                  </a:txBody>
                  <a:tcPr anchor="ctr">
                    <a:solidFill>
                      <a:schemeClr val="accent1">
                        <a:lumMod val="60000"/>
                        <a:lumOff val="40000"/>
                        <a:alpha val="20000"/>
                      </a:schemeClr>
                    </a:solidFill>
                  </a:tcPr>
                </a:tc>
                <a:tc>
                  <a:txBody>
                    <a:bodyPr/>
                    <a:lstStyle/>
                    <a:p>
                      <a:pPr fontAlgn="base"/>
                      <a:r>
                        <a:rPr lang="en-ZA">
                          <a:effectLst/>
                        </a:rPr>
                        <a:t>5 Whys</a:t>
                      </a:r>
                    </a:p>
                  </a:txBody>
                  <a:tcPr anchor="ctr">
                    <a:solidFill>
                      <a:schemeClr val="accent1">
                        <a:lumMod val="60000"/>
                        <a:lumOff val="40000"/>
                        <a:alpha val="20000"/>
                      </a:schemeClr>
                    </a:solidFill>
                  </a:tcPr>
                </a:tc>
                <a:tc>
                  <a:txBody>
                    <a:bodyPr/>
                    <a:lstStyle/>
                    <a:p>
                      <a:pPr fontAlgn="base"/>
                      <a:endParaRPr lang="en-ZA" dirty="0">
                        <a:effectLst/>
                      </a:endParaRPr>
                    </a:p>
                  </a:txBody>
                  <a:tcPr anchor="ctr">
                    <a:solidFill>
                      <a:schemeClr val="accent1">
                        <a:lumMod val="60000"/>
                        <a:lumOff val="40000"/>
                        <a:alpha val="20000"/>
                      </a:schemeClr>
                    </a:solidFill>
                  </a:tcPr>
                </a:tc>
                <a:extLst>
                  <a:ext uri="{0D108BD9-81ED-4DB2-BD59-A6C34878D82A}">
                    <a16:rowId xmlns:a16="http://schemas.microsoft.com/office/drawing/2014/main" val="10001"/>
                  </a:ext>
                </a:extLst>
              </a:tr>
              <a:tr h="501047">
                <a:tc>
                  <a:txBody>
                    <a:bodyPr/>
                    <a:lstStyle/>
                    <a:p>
                      <a:pPr fontAlgn="base"/>
                      <a:r>
                        <a:rPr lang="en-ZA">
                          <a:effectLst/>
                        </a:rPr>
                        <a:t>Product Type</a:t>
                      </a:r>
                    </a:p>
                  </a:txBody>
                  <a:tcPr anchor="ctr"/>
                </a:tc>
                <a:tc>
                  <a:txBody>
                    <a:bodyPr/>
                    <a:lstStyle/>
                    <a:p>
                      <a:pPr fontAlgn="base"/>
                      <a:r>
                        <a:rPr lang="en-ZA">
                          <a:effectLst/>
                        </a:rPr>
                        <a:t>Categorical</a:t>
                      </a:r>
                    </a:p>
                  </a:txBody>
                  <a:tcPr anchor="ctr"/>
                </a:tc>
                <a:tc>
                  <a:txBody>
                    <a:bodyPr/>
                    <a:lstStyle/>
                    <a:p>
                      <a:pPr fontAlgn="base"/>
                      <a:r>
                        <a:rPr lang="en-ZA">
                          <a:effectLst/>
                        </a:rPr>
                        <a:t>Boxplot</a:t>
                      </a:r>
                    </a:p>
                  </a:txBody>
                  <a:tcPr anchor="ctr"/>
                </a:tc>
                <a:tc>
                  <a:txBody>
                    <a:bodyPr/>
                    <a:lstStyle/>
                    <a:p>
                      <a:pPr fontAlgn="base"/>
                      <a:r>
                        <a:rPr lang="en-ZA">
                          <a:effectLst/>
                        </a:rPr>
                        <a:t>ANOVA</a:t>
                      </a:r>
                    </a:p>
                  </a:txBody>
                  <a:tcPr anchor="ctr"/>
                </a:tc>
                <a:tc>
                  <a:txBody>
                    <a:bodyPr/>
                    <a:lstStyle/>
                    <a:p>
                      <a:pPr fontAlgn="base"/>
                      <a:r>
                        <a:rPr lang="en-ZA">
                          <a:effectLst/>
                        </a:rPr>
                        <a:t>Process Mapping</a:t>
                      </a:r>
                    </a:p>
                  </a:txBody>
                  <a:tcPr anchor="ctr"/>
                </a:tc>
                <a:tc>
                  <a:txBody>
                    <a:bodyPr/>
                    <a:lstStyle/>
                    <a:p>
                      <a:pPr fontAlgn="base"/>
                      <a:endParaRPr lang="en-ZA" dirty="0">
                        <a:effectLst/>
                      </a:endParaRPr>
                    </a:p>
                  </a:txBody>
                  <a:tcPr anchor="ctr"/>
                </a:tc>
                <a:extLst>
                  <a:ext uri="{0D108BD9-81ED-4DB2-BD59-A6C34878D82A}">
                    <a16:rowId xmlns:a16="http://schemas.microsoft.com/office/drawing/2014/main" val="10002"/>
                  </a:ext>
                </a:extLst>
              </a:tr>
              <a:tr h="290289">
                <a:tc>
                  <a:txBody>
                    <a:bodyPr/>
                    <a:lstStyle/>
                    <a:p>
                      <a:pPr fontAlgn="base"/>
                      <a:r>
                        <a:rPr lang="en-ZA">
                          <a:effectLst/>
                        </a:rPr>
                        <a:t>First Time Resolution</a:t>
                      </a:r>
                    </a:p>
                  </a:txBody>
                  <a:tcPr anchor="ctr">
                    <a:solidFill>
                      <a:schemeClr val="accent1">
                        <a:lumMod val="60000"/>
                        <a:lumOff val="40000"/>
                        <a:alpha val="20000"/>
                      </a:schemeClr>
                    </a:solidFill>
                  </a:tcPr>
                </a:tc>
                <a:tc>
                  <a:txBody>
                    <a:bodyPr/>
                    <a:lstStyle/>
                    <a:p>
                      <a:pPr fontAlgn="base"/>
                      <a:r>
                        <a:rPr lang="en-ZA">
                          <a:effectLst/>
                        </a:rPr>
                        <a:t>Categorical</a:t>
                      </a:r>
                    </a:p>
                  </a:txBody>
                  <a:tcPr anchor="ctr">
                    <a:solidFill>
                      <a:schemeClr val="accent1">
                        <a:lumMod val="60000"/>
                        <a:lumOff val="40000"/>
                        <a:alpha val="20000"/>
                      </a:schemeClr>
                    </a:solidFill>
                  </a:tcPr>
                </a:tc>
                <a:tc>
                  <a:txBody>
                    <a:bodyPr/>
                    <a:lstStyle/>
                    <a:p>
                      <a:pPr fontAlgn="base"/>
                      <a:r>
                        <a:rPr lang="en-ZA">
                          <a:effectLst/>
                        </a:rPr>
                        <a:t>Boxplot</a:t>
                      </a:r>
                    </a:p>
                  </a:txBody>
                  <a:tcPr anchor="ctr">
                    <a:solidFill>
                      <a:schemeClr val="accent1">
                        <a:lumMod val="60000"/>
                        <a:lumOff val="40000"/>
                        <a:alpha val="20000"/>
                      </a:schemeClr>
                    </a:solidFill>
                  </a:tcPr>
                </a:tc>
                <a:tc>
                  <a:txBody>
                    <a:bodyPr/>
                    <a:lstStyle/>
                    <a:p>
                      <a:pPr fontAlgn="base"/>
                      <a:r>
                        <a:rPr lang="en-ZA">
                          <a:effectLst/>
                        </a:rPr>
                        <a:t>T-test</a:t>
                      </a:r>
                    </a:p>
                  </a:txBody>
                  <a:tcPr anchor="ctr">
                    <a:solidFill>
                      <a:schemeClr val="accent1">
                        <a:lumMod val="60000"/>
                        <a:lumOff val="40000"/>
                        <a:alpha val="20000"/>
                      </a:schemeClr>
                    </a:solidFill>
                  </a:tcPr>
                </a:tc>
                <a:tc>
                  <a:txBody>
                    <a:bodyPr/>
                    <a:lstStyle/>
                    <a:p>
                      <a:pPr fontAlgn="base"/>
                      <a:r>
                        <a:rPr lang="en-ZA" dirty="0">
                          <a:effectLst/>
                        </a:rPr>
                        <a:t>-</a:t>
                      </a:r>
                    </a:p>
                  </a:txBody>
                  <a:tcPr anchor="ctr">
                    <a:solidFill>
                      <a:schemeClr val="accent1">
                        <a:lumMod val="60000"/>
                        <a:lumOff val="40000"/>
                        <a:alpha val="20000"/>
                      </a:schemeClr>
                    </a:solidFill>
                  </a:tcPr>
                </a:tc>
                <a:tc>
                  <a:txBody>
                    <a:bodyPr/>
                    <a:lstStyle/>
                    <a:p>
                      <a:pPr fontAlgn="base"/>
                      <a:endParaRPr lang="en-ZA" dirty="0">
                        <a:effectLst/>
                      </a:endParaRPr>
                    </a:p>
                  </a:txBody>
                  <a:tcPr anchor="ctr">
                    <a:solidFill>
                      <a:schemeClr val="accent1">
                        <a:lumMod val="60000"/>
                        <a:lumOff val="40000"/>
                        <a:alpha val="20000"/>
                      </a:schemeClr>
                    </a:solidFill>
                  </a:tcPr>
                </a:tc>
                <a:extLst>
                  <a:ext uri="{0D108BD9-81ED-4DB2-BD59-A6C34878D82A}">
                    <a16:rowId xmlns:a16="http://schemas.microsoft.com/office/drawing/2014/main" val="2034664279"/>
                  </a:ext>
                </a:extLst>
              </a:tr>
              <a:tr h="290289">
                <a:tc>
                  <a:txBody>
                    <a:bodyPr/>
                    <a:lstStyle/>
                    <a:p>
                      <a:pPr fontAlgn="base"/>
                      <a:r>
                        <a:rPr lang="en-ZA">
                          <a:effectLst/>
                        </a:rPr>
                        <a:t>Lead Time</a:t>
                      </a:r>
                    </a:p>
                  </a:txBody>
                  <a:tcPr anchor="ctr"/>
                </a:tc>
                <a:tc>
                  <a:txBody>
                    <a:bodyPr/>
                    <a:lstStyle/>
                    <a:p>
                      <a:pPr fontAlgn="base"/>
                      <a:r>
                        <a:rPr lang="en-ZA">
                          <a:effectLst/>
                        </a:rPr>
                        <a:t>Continuous</a:t>
                      </a:r>
                    </a:p>
                  </a:txBody>
                  <a:tcPr anchor="ctr"/>
                </a:tc>
                <a:tc>
                  <a:txBody>
                    <a:bodyPr/>
                    <a:lstStyle/>
                    <a:p>
                      <a:pPr fontAlgn="base"/>
                      <a:r>
                        <a:rPr lang="en-ZA">
                          <a:effectLst/>
                        </a:rPr>
                        <a:t>Scatter Plot</a:t>
                      </a:r>
                    </a:p>
                  </a:txBody>
                  <a:tcPr anchor="ctr"/>
                </a:tc>
                <a:tc>
                  <a:txBody>
                    <a:bodyPr/>
                    <a:lstStyle/>
                    <a:p>
                      <a:pPr fontAlgn="base"/>
                      <a:r>
                        <a:rPr lang="en-ZA">
                          <a:effectLst/>
                        </a:rPr>
                        <a:t>Quadratic Regression</a:t>
                      </a:r>
                    </a:p>
                  </a:txBody>
                  <a:tcPr anchor="ctr"/>
                </a:tc>
                <a:tc>
                  <a:txBody>
                    <a:bodyPr/>
                    <a:lstStyle/>
                    <a:p>
                      <a:pPr fontAlgn="base"/>
                      <a:r>
                        <a:rPr lang="en-ZA">
                          <a:effectLst/>
                        </a:rPr>
                        <a:t>Process Re-design</a:t>
                      </a:r>
                    </a:p>
                  </a:txBody>
                  <a:tcPr anchor="ctr"/>
                </a:tc>
                <a:tc>
                  <a:txBody>
                    <a:bodyPr/>
                    <a:lstStyle/>
                    <a:p>
                      <a:pPr fontAlgn="base"/>
                      <a:endParaRPr lang="en-ZA" dirty="0">
                        <a:effectLst/>
                      </a:endParaRPr>
                    </a:p>
                  </a:txBody>
                  <a:tcPr anchor="ctr"/>
                </a:tc>
                <a:extLst>
                  <a:ext uri="{0D108BD9-81ED-4DB2-BD59-A6C34878D82A}">
                    <a16:rowId xmlns:a16="http://schemas.microsoft.com/office/drawing/2014/main" val="308234849"/>
                  </a:ext>
                </a:extLst>
              </a:tr>
              <a:tr h="290289">
                <a:tc>
                  <a:txBody>
                    <a:bodyPr/>
                    <a:lstStyle/>
                    <a:p>
                      <a:pPr marL="0" algn="l" defTabSz="914400" rtl="0" eaLnBrk="1" latinLnBrk="0" hangingPunct="1"/>
                      <a:endParaRPr lang="en-ZA" sz="120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60000"/>
                        <a:lumOff val="40000"/>
                        <a:alpha val="20000"/>
                      </a:schemeClr>
                    </a:solidFill>
                  </a:tcPr>
                </a:tc>
                <a:tc>
                  <a:txBody>
                    <a:bodyPr/>
                    <a:lstStyle/>
                    <a:p>
                      <a:pPr marL="0" algn="l" defTabSz="914400" rtl="0" eaLnBrk="1" latinLnBrk="0" hangingPunct="1"/>
                      <a:endParaRPr lang="en-ZA" sz="120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60000"/>
                        <a:lumOff val="40000"/>
                        <a:alpha val="20000"/>
                      </a:schemeClr>
                    </a:solidFill>
                  </a:tcPr>
                </a:tc>
                <a:tc>
                  <a:txBody>
                    <a:bodyPr/>
                    <a:lstStyle/>
                    <a:p>
                      <a:pPr marL="0" algn="l" defTabSz="914400" rtl="0" eaLnBrk="1" latinLnBrk="0" hangingPunct="1"/>
                      <a:endParaRPr lang="en-ZA" sz="120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60000"/>
                        <a:lumOff val="40000"/>
                        <a:alpha val="20000"/>
                      </a:schemeClr>
                    </a:solidFill>
                  </a:tcPr>
                </a:tc>
                <a:tc>
                  <a:txBody>
                    <a:bodyPr/>
                    <a:lstStyle/>
                    <a:p>
                      <a:pPr marL="0" algn="l" defTabSz="914400" rtl="0" eaLnBrk="1" latinLnBrk="0" hangingPunct="1"/>
                      <a:endParaRPr lang="en-ZA" sz="120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60000"/>
                        <a:lumOff val="40000"/>
                        <a:alpha val="20000"/>
                      </a:schemeClr>
                    </a:solidFill>
                  </a:tcPr>
                </a:tc>
                <a:tc>
                  <a:txBody>
                    <a:bodyPr/>
                    <a:lstStyle/>
                    <a:p>
                      <a:pPr marL="0" algn="l" defTabSz="914400" rtl="0" eaLnBrk="1" latinLnBrk="0" hangingPunct="1"/>
                      <a:endParaRPr lang="en-ZA" sz="120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60000"/>
                        <a:lumOff val="40000"/>
                        <a:alpha val="20000"/>
                      </a:schemeClr>
                    </a:solidFill>
                  </a:tcPr>
                </a:tc>
                <a:tc>
                  <a:txBody>
                    <a:bodyPr/>
                    <a:lstStyle/>
                    <a:p>
                      <a:pPr marL="0" algn="l" defTabSz="914400" rtl="0" eaLnBrk="1" latinLnBrk="0" hangingPunct="1"/>
                      <a:endParaRPr lang="en-ZA" sz="120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845137353"/>
                  </a:ext>
                </a:extLst>
              </a:tr>
              <a:tr h="290289">
                <a:tc>
                  <a:txBody>
                    <a:bodyPr/>
                    <a:lstStyle/>
                    <a:p>
                      <a:endParaRPr lang="en-ZA" sz="1200" dirty="0">
                        <a:latin typeface="Arial" panose="020B0604020202020204" pitchFamily="34" charset="0"/>
                        <a:cs typeface="Arial" panose="020B0604020202020204" pitchFamily="34" charset="0"/>
                      </a:endParaRPr>
                    </a:p>
                  </a:txBody>
                  <a:tcPr/>
                </a:tc>
                <a:tc>
                  <a:txBody>
                    <a:bodyPr/>
                    <a:lstStyle/>
                    <a:p>
                      <a:endParaRPr lang="en-ZA" sz="1200" dirty="0">
                        <a:latin typeface="Arial" panose="020B0604020202020204" pitchFamily="34" charset="0"/>
                        <a:cs typeface="Arial" panose="020B0604020202020204" pitchFamily="34" charset="0"/>
                      </a:endParaRPr>
                    </a:p>
                  </a:txBody>
                  <a:tcPr/>
                </a:tc>
                <a:tc>
                  <a:txBody>
                    <a:bodyPr/>
                    <a:lstStyle/>
                    <a:p>
                      <a:endParaRPr lang="en-ZA" sz="1200" dirty="0">
                        <a:latin typeface="Arial" panose="020B0604020202020204" pitchFamily="34" charset="0"/>
                        <a:cs typeface="Arial" panose="020B0604020202020204" pitchFamily="34" charset="0"/>
                      </a:endParaRPr>
                    </a:p>
                  </a:txBody>
                  <a:tcPr/>
                </a:tc>
                <a:tc>
                  <a:txBody>
                    <a:bodyPr/>
                    <a:lstStyle/>
                    <a:p>
                      <a:endParaRPr lang="en-ZA" sz="1200" dirty="0">
                        <a:latin typeface="Arial" panose="020B0604020202020204" pitchFamily="34" charset="0"/>
                        <a:cs typeface="Arial" panose="020B0604020202020204" pitchFamily="34" charset="0"/>
                      </a:endParaRPr>
                    </a:p>
                  </a:txBody>
                  <a:tcPr/>
                </a:tc>
                <a:tc>
                  <a:txBody>
                    <a:bodyPr/>
                    <a:lstStyle/>
                    <a:p>
                      <a:endParaRPr lang="en-ZA" sz="1200" dirty="0">
                        <a:latin typeface="Arial" panose="020B0604020202020204" pitchFamily="34" charset="0"/>
                        <a:cs typeface="Arial" panose="020B0604020202020204" pitchFamily="34" charset="0"/>
                      </a:endParaRPr>
                    </a:p>
                  </a:txBody>
                  <a:tcPr/>
                </a:tc>
                <a:tc>
                  <a:txBody>
                    <a:bodyPr/>
                    <a:lstStyle/>
                    <a:p>
                      <a:endParaRPr lang="en-ZA"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78815007"/>
                  </a:ext>
                </a:extLst>
              </a:tr>
            </a:tbl>
          </a:graphicData>
        </a:graphic>
      </p:graphicFrame>
      <p:pic>
        <p:nvPicPr>
          <p:cNvPr id="8" name="Picture 7" descr="thGRLXWNMD.jpg">
            <a:extLst>
              <a:ext uri="{FF2B5EF4-FFF2-40B4-BE49-F238E27FC236}">
                <a16:creationId xmlns:a16="http://schemas.microsoft.com/office/drawing/2014/main" id="{0EB67288-AEAF-8292-4D0D-E1CD4274B38E}"/>
              </a:ext>
            </a:extLst>
          </p:cNvPr>
          <p:cNvPicPr>
            <a:picLocks noChangeAspect="1"/>
          </p:cNvPicPr>
          <p:nvPr/>
        </p:nvPicPr>
        <p:blipFill rotWithShape="1">
          <a:blip r:embed="rId2" cstate="print"/>
          <a:srcRect l="10417" t="4240" r="8280" b="13117"/>
          <a:stretch/>
        </p:blipFill>
        <p:spPr>
          <a:xfrm>
            <a:off x="7465219" y="3144907"/>
            <a:ext cx="672777" cy="469589"/>
          </a:xfrm>
          <a:prstGeom prst="rect">
            <a:avLst/>
          </a:prstGeom>
        </p:spPr>
      </p:pic>
      <p:pic>
        <p:nvPicPr>
          <p:cNvPr id="9" name="Picture 8" descr="thY8PJOOGW.jpg">
            <a:extLst>
              <a:ext uri="{FF2B5EF4-FFF2-40B4-BE49-F238E27FC236}">
                <a16:creationId xmlns:a16="http://schemas.microsoft.com/office/drawing/2014/main" id="{27FE8CE0-176C-8EBC-6D22-0E1118481D9B}"/>
              </a:ext>
            </a:extLst>
          </p:cNvPr>
          <p:cNvPicPr>
            <a:picLocks noChangeAspect="1"/>
          </p:cNvPicPr>
          <p:nvPr/>
        </p:nvPicPr>
        <p:blipFill>
          <a:blip r:embed="rId3" cstate="print"/>
          <a:stretch>
            <a:fillRect/>
          </a:stretch>
        </p:blipFill>
        <p:spPr>
          <a:xfrm>
            <a:off x="7501807" y="4717399"/>
            <a:ext cx="459951" cy="459951"/>
          </a:xfrm>
          <a:prstGeom prst="rect">
            <a:avLst/>
          </a:prstGeom>
        </p:spPr>
      </p:pic>
      <p:pic>
        <p:nvPicPr>
          <p:cNvPr id="10" name="Picture 9" descr="thGRLXWNMD.jpg">
            <a:extLst>
              <a:ext uri="{FF2B5EF4-FFF2-40B4-BE49-F238E27FC236}">
                <a16:creationId xmlns:a16="http://schemas.microsoft.com/office/drawing/2014/main" id="{B7C3242E-8CAC-7994-D4D7-0CFB288930B4}"/>
              </a:ext>
            </a:extLst>
          </p:cNvPr>
          <p:cNvPicPr>
            <a:picLocks noChangeAspect="1"/>
          </p:cNvPicPr>
          <p:nvPr/>
        </p:nvPicPr>
        <p:blipFill rotWithShape="1">
          <a:blip r:embed="rId2" cstate="print"/>
          <a:srcRect l="10417" t="4240" r="8280" b="13117"/>
          <a:stretch/>
        </p:blipFill>
        <p:spPr>
          <a:xfrm>
            <a:off x="7436060" y="3842315"/>
            <a:ext cx="672777" cy="469589"/>
          </a:xfrm>
          <a:prstGeom prst="rect">
            <a:avLst/>
          </a:prstGeom>
        </p:spPr>
      </p:pic>
      <p:pic>
        <p:nvPicPr>
          <p:cNvPr id="11" name="Picture 10" descr="thGRLXWNMD.jpg">
            <a:extLst>
              <a:ext uri="{FF2B5EF4-FFF2-40B4-BE49-F238E27FC236}">
                <a16:creationId xmlns:a16="http://schemas.microsoft.com/office/drawing/2014/main" id="{28AE576C-B66A-1353-4C80-5CD2636BA6D6}"/>
              </a:ext>
            </a:extLst>
          </p:cNvPr>
          <p:cNvPicPr>
            <a:picLocks noChangeAspect="1"/>
          </p:cNvPicPr>
          <p:nvPr/>
        </p:nvPicPr>
        <p:blipFill rotWithShape="1">
          <a:blip r:embed="rId2" cstate="print"/>
          <a:srcRect l="10417" t="4240" r="8280" b="13117"/>
          <a:stretch/>
        </p:blipFill>
        <p:spPr>
          <a:xfrm>
            <a:off x="7465218" y="5598475"/>
            <a:ext cx="672777" cy="469589"/>
          </a:xfrm>
          <a:prstGeom prst="rect">
            <a:avLst/>
          </a:prstGeom>
        </p:spPr>
      </p:pic>
    </p:spTree>
    <p:extLst>
      <p:ext uri="{BB962C8B-B14F-4D97-AF65-F5344CB8AC3E}">
        <p14:creationId xmlns:p14="http://schemas.microsoft.com/office/powerpoint/2010/main" val="840125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BD54D-FD1B-392D-F6DC-297012B919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B39A36-52CB-1A9C-D5E1-92E9E8DC9C6D}"/>
              </a:ext>
            </a:extLst>
          </p:cNvPr>
          <p:cNvSpPr txBox="1"/>
          <p:nvPr/>
        </p:nvSpPr>
        <p:spPr>
          <a:xfrm>
            <a:off x="611560" y="188640"/>
            <a:ext cx="8532440" cy="461665"/>
          </a:xfrm>
          <a:prstGeom prst="rect">
            <a:avLst/>
          </a:prstGeom>
          <a:noFill/>
        </p:spPr>
        <p:txBody>
          <a:bodyPr wrap="square" rtlCol="0">
            <a:spAutoFit/>
          </a:bodyPr>
          <a:lstStyle/>
          <a:p>
            <a:pPr algn="r"/>
            <a:r>
              <a:rPr lang="en-ZA" sz="2400" dirty="0">
                <a:latin typeface="Arial" pitchFamily="34" charset="0"/>
                <a:cs typeface="Arial" pitchFamily="34" charset="0"/>
              </a:rPr>
              <a:t>ROOT CAUSE 1-ACCURACY- STATISTICAL ANALYSIS</a:t>
            </a:r>
          </a:p>
        </p:txBody>
      </p:sp>
      <p:sp>
        <p:nvSpPr>
          <p:cNvPr id="4" name="TextBox 3">
            <a:extLst>
              <a:ext uri="{FF2B5EF4-FFF2-40B4-BE49-F238E27FC236}">
                <a16:creationId xmlns:a16="http://schemas.microsoft.com/office/drawing/2014/main" id="{C0E46F0F-8F06-D0FE-7208-8BFE2D9C6E20}"/>
              </a:ext>
            </a:extLst>
          </p:cNvPr>
          <p:cNvSpPr txBox="1"/>
          <p:nvPr/>
        </p:nvSpPr>
        <p:spPr>
          <a:xfrm>
            <a:off x="0" y="802739"/>
            <a:ext cx="889248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OPERATOR </a:t>
            </a:r>
            <a:endParaRPr lang="en-ZA" sz="22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64DB0AF-E7D8-7847-5CE9-CEEB1AF6716B}"/>
              </a:ext>
            </a:extLst>
          </p:cNvPr>
          <p:cNvPicPr>
            <a:picLocks noChangeAspect="1"/>
          </p:cNvPicPr>
          <p:nvPr/>
        </p:nvPicPr>
        <p:blipFill>
          <a:blip r:embed="rId3"/>
          <a:stretch>
            <a:fillRect/>
          </a:stretch>
        </p:blipFill>
        <p:spPr>
          <a:xfrm>
            <a:off x="3341643" y="2090876"/>
            <a:ext cx="5539604" cy="3693069"/>
          </a:xfrm>
          <a:prstGeom prst="rect">
            <a:avLst/>
          </a:prstGeom>
          <a:ln>
            <a:solidFill>
              <a:schemeClr val="tx1"/>
            </a:solidFill>
          </a:ln>
        </p:spPr>
      </p:pic>
      <p:pic>
        <p:nvPicPr>
          <p:cNvPr id="12" name="Picture 11">
            <a:extLst>
              <a:ext uri="{FF2B5EF4-FFF2-40B4-BE49-F238E27FC236}">
                <a16:creationId xmlns:a16="http://schemas.microsoft.com/office/drawing/2014/main" id="{0548BDBD-0ED6-991E-A261-90258DD27553}"/>
              </a:ext>
            </a:extLst>
          </p:cNvPr>
          <p:cNvPicPr>
            <a:picLocks noChangeAspect="1"/>
          </p:cNvPicPr>
          <p:nvPr/>
        </p:nvPicPr>
        <p:blipFill>
          <a:blip r:embed="rId4"/>
          <a:srcRect l="3150" r="4041"/>
          <a:stretch/>
        </p:blipFill>
        <p:spPr>
          <a:xfrm>
            <a:off x="53190" y="1233626"/>
            <a:ext cx="3182402" cy="1714500"/>
          </a:xfrm>
          <a:prstGeom prst="rect">
            <a:avLst/>
          </a:prstGeom>
          <a:ln>
            <a:solidFill>
              <a:schemeClr val="tx1"/>
            </a:solidFill>
          </a:ln>
        </p:spPr>
      </p:pic>
      <p:pic>
        <p:nvPicPr>
          <p:cNvPr id="14" name="Picture 13">
            <a:extLst>
              <a:ext uri="{FF2B5EF4-FFF2-40B4-BE49-F238E27FC236}">
                <a16:creationId xmlns:a16="http://schemas.microsoft.com/office/drawing/2014/main" id="{ADC3B70C-F096-53EC-0953-3BA9098196B0}"/>
              </a:ext>
            </a:extLst>
          </p:cNvPr>
          <p:cNvPicPr>
            <a:picLocks noChangeAspect="1"/>
          </p:cNvPicPr>
          <p:nvPr/>
        </p:nvPicPr>
        <p:blipFill>
          <a:blip r:embed="rId5"/>
          <a:stretch>
            <a:fillRect/>
          </a:stretch>
        </p:blipFill>
        <p:spPr>
          <a:xfrm>
            <a:off x="63241" y="2989872"/>
            <a:ext cx="3162300" cy="2667000"/>
          </a:xfrm>
          <a:prstGeom prst="rect">
            <a:avLst/>
          </a:prstGeom>
          <a:ln>
            <a:solidFill>
              <a:schemeClr val="tx1"/>
            </a:solidFill>
          </a:ln>
        </p:spPr>
      </p:pic>
      <p:pic>
        <p:nvPicPr>
          <p:cNvPr id="17" name="Picture 16">
            <a:extLst>
              <a:ext uri="{FF2B5EF4-FFF2-40B4-BE49-F238E27FC236}">
                <a16:creationId xmlns:a16="http://schemas.microsoft.com/office/drawing/2014/main" id="{2A9911F1-9E64-1B31-8C0E-45826EA5BE50}"/>
              </a:ext>
            </a:extLst>
          </p:cNvPr>
          <p:cNvPicPr>
            <a:picLocks noChangeAspect="1"/>
          </p:cNvPicPr>
          <p:nvPr/>
        </p:nvPicPr>
        <p:blipFill>
          <a:blip r:embed="rId6"/>
          <a:srcRect t="23706" b="9095"/>
          <a:stretch/>
        </p:blipFill>
        <p:spPr>
          <a:xfrm>
            <a:off x="3341643" y="1201128"/>
            <a:ext cx="3952875" cy="864096"/>
          </a:xfrm>
          <a:prstGeom prst="rect">
            <a:avLst/>
          </a:prstGeom>
          <a:ln>
            <a:solidFill>
              <a:schemeClr val="tx1"/>
            </a:solidFill>
          </a:ln>
        </p:spPr>
      </p:pic>
      <p:sp>
        <p:nvSpPr>
          <p:cNvPr id="18" name="TextBox 17">
            <a:extLst>
              <a:ext uri="{FF2B5EF4-FFF2-40B4-BE49-F238E27FC236}">
                <a16:creationId xmlns:a16="http://schemas.microsoft.com/office/drawing/2014/main" id="{C8B980C2-A708-0F8D-4ACB-C11B798D5D8B}"/>
              </a:ext>
            </a:extLst>
          </p:cNvPr>
          <p:cNvSpPr txBox="1"/>
          <p:nvPr/>
        </p:nvSpPr>
        <p:spPr>
          <a:xfrm>
            <a:off x="6804248" y="5870595"/>
            <a:ext cx="5006044" cy="369332"/>
          </a:xfrm>
          <a:prstGeom prst="rect">
            <a:avLst/>
          </a:prstGeom>
          <a:noFill/>
        </p:spPr>
        <p:txBody>
          <a:bodyPr wrap="square" rtlCol="0">
            <a:spAutoFit/>
          </a:bodyPr>
          <a:lstStyle/>
          <a:p>
            <a:r>
              <a:rPr lang="en-ZA" dirty="0">
                <a:latin typeface="Arial" panose="020B0604020202020204" pitchFamily="34" charset="0"/>
                <a:cs typeface="Arial" panose="020B0604020202020204" pitchFamily="34" charset="0"/>
              </a:rPr>
              <a:t>P-value = 0.048</a:t>
            </a:r>
          </a:p>
        </p:txBody>
      </p:sp>
      <p:sp>
        <p:nvSpPr>
          <p:cNvPr id="19" name="TextBox 18">
            <a:extLst>
              <a:ext uri="{FF2B5EF4-FFF2-40B4-BE49-F238E27FC236}">
                <a16:creationId xmlns:a16="http://schemas.microsoft.com/office/drawing/2014/main" id="{C30DF49A-2E25-AB92-326C-246DE66CDF25}"/>
              </a:ext>
            </a:extLst>
          </p:cNvPr>
          <p:cNvSpPr txBox="1"/>
          <p:nvPr/>
        </p:nvSpPr>
        <p:spPr>
          <a:xfrm>
            <a:off x="96006" y="5838363"/>
            <a:ext cx="6953799" cy="738664"/>
          </a:xfrm>
          <a:prstGeom prst="rect">
            <a:avLst/>
          </a:prstGeom>
          <a:noFill/>
        </p:spPr>
        <p:txBody>
          <a:bodyPr wrap="square" rtlCol="0">
            <a:spAutoFit/>
          </a:bodyPr>
          <a:lstStyle/>
          <a:p>
            <a:r>
              <a:rPr lang="en-ZA" sz="1400" b="1" dirty="0">
                <a:latin typeface="Arial" panose="020B0604020202020204" pitchFamily="34" charset="0"/>
                <a:cs typeface="Arial" panose="020B0604020202020204" pitchFamily="34" charset="0"/>
              </a:rPr>
              <a:t>Conclusion</a:t>
            </a:r>
            <a:r>
              <a:rPr lang="en-ZA" sz="1400" dirty="0">
                <a:latin typeface="Arial" panose="020B0604020202020204" pitchFamily="34" charset="0"/>
                <a:cs typeface="Arial" panose="020B0604020202020204" pitchFamily="34" charset="0"/>
              </a:rPr>
              <a:t>: Which a P-value less than 0.048 at 95% confidence level, we can validate type Operator as root cause for poor accuracy because there is statistical evidence that Operator significantly impacts Accuracy.</a:t>
            </a:r>
          </a:p>
        </p:txBody>
      </p:sp>
      <p:pic>
        <p:nvPicPr>
          <p:cNvPr id="23" name="Picture 22" descr="thGRLXWNMD.jpg">
            <a:extLst>
              <a:ext uri="{FF2B5EF4-FFF2-40B4-BE49-F238E27FC236}">
                <a16:creationId xmlns:a16="http://schemas.microsoft.com/office/drawing/2014/main" id="{1FF0B063-E9FB-379B-2705-E360F933691E}"/>
              </a:ext>
            </a:extLst>
          </p:cNvPr>
          <p:cNvPicPr>
            <a:picLocks noChangeAspect="1"/>
          </p:cNvPicPr>
          <p:nvPr/>
        </p:nvPicPr>
        <p:blipFill rotWithShape="1">
          <a:blip r:embed="rId7" cstate="print"/>
          <a:srcRect l="10417" t="4240" r="8280" b="13117"/>
          <a:stretch/>
        </p:blipFill>
        <p:spPr>
          <a:xfrm>
            <a:off x="6880751" y="6207695"/>
            <a:ext cx="827534" cy="577608"/>
          </a:xfrm>
          <a:prstGeom prst="rect">
            <a:avLst/>
          </a:prstGeom>
          <a:ln>
            <a:solidFill>
              <a:schemeClr val="tx1"/>
            </a:solidFill>
          </a:ln>
        </p:spPr>
      </p:pic>
    </p:spTree>
    <p:extLst>
      <p:ext uri="{BB962C8B-B14F-4D97-AF65-F5344CB8AC3E}">
        <p14:creationId xmlns:p14="http://schemas.microsoft.com/office/powerpoint/2010/main" val="3447654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844F0-DE65-3AAF-37CA-F33FBEB33C5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BC97F94-FC12-9701-204A-FB5042903157}"/>
              </a:ext>
            </a:extLst>
          </p:cNvPr>
          <p:cNvSpPr txBox="1"/>
          <p:nvPr/>
        </p:nvSpPr>
        <p:spPr>
          <a:xfrm>
            <a:off x="611560" y="188640"/>
            <a:ext cx="8532440" cy="461665"/>
          </a:xfrm>
          <a:prstGeom prst="rect">
            <a:avLst/>
          </a:prstGeom>
          <a:noFill/>
        </p:spPr>
        <p:txBody>
          <a:bodyPr wrap="square" rtlCol="0">
            <a:spAutoFit/>
          </a:bodyPr>
          <a:lstStyle/>
          <a:p>
            <a:pPr algn="r"/>
            <a:r>
              <a:rPr lang="en-ZA" sz="2400" dirty="0">
                <a:latin typeface="Arial" pitchFamily="34" charset="0"/>
                <a:cs typeface="Arial" pitchFamily="34" charset="0"/>
              </a:rPr>
              <a:t>ROOT CAUSE 2-ACCURACY- STATISTICAL ANALYSIS</a:t>
            </a:r>
          </a:p>
        </p:txBody>
      </p:sp>
      <p:sp>
        <p:nvSpPr>
          <p:cNvPr id="4" name="TextBox 3">
            <a:extLst>
              <a:ext uri="{FF2B5EF4-FFF2-40B4-BE49-F238E27FC236}">
                <a16:creationId xmlns:a16="http://schemas.microsoft.com/office/drawing/2014/main" id="{2A800E0D-0D5C-E21B-F84E-C5E412192F12}"/>
              </a:ext>
            </a:extLst>
          </p:cNvPr>
          <p:cNvSpPr txBox="1"/>
          <p:nvPr/>
        </p:nvSpPr>
        <p:spPr>
          <a:xfrm>
            <a:off x="0" y="802739"/>
            <a:ext cx="889248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PRODUCT TYPE </a:t>
            </a:r>
            <a:endParaRPr lang="en-ZA"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C9BEC7-28E2-1F01-DB3C-03314C3211F6}"/>
              </a:ext>
            </a:extLst>
          </p:cNvPr>
          <p:cNvPicPr>
            <a:picLocks noChangeAspect="1"/>
          </p:cNvPicPr>
          <p:nvPr/>
        </p:nvPicPr>
        <p:blipFill>
          <a:blip r:embed="rId3"/>
          <a:stretch>
            <a:fillRect/>
          </a:stretch>
        </p:blipFill>
        <p:spPr>
          <a:xfrm>
            <a:off x="3341643" y="2103684"/>
            <a:ext cx="5284285" cy="3522856"/>
          </a:xfrm>
          <a:prstGeom prst="rect">
            <a:avLst/>
          </a:prstGeom>
          <a:ln>
            <a:solidFill>
              <a:schemeClr val="tx1"/>
            </a:solidFill>
          </a:ln>
        </p:spPr>
      </p:pic>
      <p:pic>
        <p:nvPicPr>
          <p:cNvPr id="7" name="Picture 6">
            <a:extLst>
              <a:ext uri="{FF2B5EF4-FFF2-40B4-BE49-F238E27FC236}">
                <a16:creationId xmlns:a16="http://schemas.microsoft.com/office/drawing/2014/main" id="{59CCF9A0-7793-059D-5DAD-8E6138CFD61A}"/>
              </a:ext>
            </a:extLst>
          </p:cNvPr>
          <p:cNvPicPr>
            <a:picLocks noChangeAspect="1"/>
          </p:cNvPicPr>
          <p:nvPr/>
        </p:nvPicPr>
        <p:blipFill>
          <a:blip r:embed="rId4"/>
          <a:srcRect t="-725" b="-788"/>
          <a:stretch/>
        </p:blipFill>
        <p:spPr>
          <a:xfrm>
            <a:off x="58227" y="1233626"/>
            <a:ext cx="3172328" cy="1497830"/>
          </a:xfrm>
          <a:prstGeom prst="rect">
            <a:avLst/>
          </a:prstGeom>
          <a:ln>
            <a:solidFill>
              <a:schemeClr val="tx1"/>
            </a:solidFill>
          </a:ln>
        </p:spPr>
      </p:pic>
      <p:pic>
        <p:nvPicPr>
          <p:cNvPr id="10" name="Picture 9">
            <a:extLst>
              <a:ext uri="{FF2B5EF4-FFF2-40B4-BE49-F238E27FC236}">
                <a16:creationId xmlns:a16="http://schemas.microsoft.com/office/drawing/2014/main" id="{B747CF76-10F2-89C6-97AC-94CB56411013}"/>
              </a:ext>
            </a:extLst>
          </p:cNvPr>
          <p:cNvPicPr>
            <a:picLocks noChangeAspect="1"/>
          </p:cNvPicPr>
          <p:nvPr/>
        </p:nvPicPr>
        <p:blipFill>
          <a:blip r:embed="rId5"/>
          <a:srcRect t="25613" b="10981"/>
          <a:stretch/>
        </p:blipFill>
        <p:spPr>
          <a:xfrm>
            <a:off x="3341643" y="1205125"/>
            <a:ext cx="5284285" cy="797745"/>
          </a:xfrm>
          <a:prstGeom prst="rect">
            <a:avLst/>
          </a:prstGeom>
          <a:ln>
            <a:solidFill>
              <a:schemeClr val="tx1"/>
            </a:solidFill>
          </a:ln>
        </p:spPr>
      </p:pic>
      <p:pic>
        <p:nvPicPr>
          <p:cNvPr id="13" name="Picture 12">
            <a:extLst>
              <a:ext uri="{FF2B5EF4-FFF2-40B4-BE49-F238E27FC236}">
                <a16:creationId xmlns:a16="http://schemas.microsoft.com/office/drawing/2014/main" id="{19528D50-AD6E-FA66-BDDF-7DB2E12665B9}"/>
              </a:ext>
            </a:extLst>
          </p:cNvPr>
          <p:cNvPicPr>
            <a:picLocks noChangeAspect="1"/>
          </p:cNvPicPr>
          <p:nvPr/>
        </p:nvPicPr>
        <p:blipFill>
          <a:blip r:embed="rId6"/>
          <a:srcRect t="12451"/>
          <a:stretch/>
        </p:blipFill>
        <p:spPr>
          <a:xfrm>
            <a:off x="68921" y="2852936"/>
            <a:ext cx="3172327" cy="2224823"/>
          </a:xfrm>
          <a:prstGeom prst="rect">
            <a:avLst/>
          </a:prstGeom>
          <a:ln>
            <a:solidFill>
              <a:schemeClr val="tx1"/>
            </a:solidFill>
          </a:ln>
        </p:spPr>
      </p:pic>
      <p:sp>
        <p:nvSpPr>
          <p:cNvPr id="16" name="TextBox 15">
            <a:extLst>
              <a:ext uri="{FF2B5EF4-FFF2-40B4-BE49-F238E27FC236}">
                <a16:creationId xmlns:a16="http://schemas.microsoft.com/office/drawing/2014/main" id="{5114F4E6-9FB9-14FB-435B-73862CF2CBF6}"/>
              </a:ext>
            </a:extLst>
          </p:cNvPr>
          <p:cNvSpPr txBox="1"/>
          <p:nvPr/>
        </p:nvSpPr>
        <p:spPr>
          <a:xfrm>
            <a:off x="96006" y="5838363"/>
            <a:ext cx="7212298" cy="738664"/>
          </a:xfrm>
          <a:prstGeom prst="rect">
            <a:avLst/>
          </a:prstGeom>
          <a:noFill/>
        </p:spPr>
        <p:txBody>
          <a:bodyPr wrap="square" rtlCol="0">
            <a:spAutoFit/>
          </a:bodyPr>
          <a:lstStyle/>
          <a:p>
            <a:r>
              <a:rPr lang="en-ZA" sz="1400" b="1" dirty="0">
                <a:latin typeface="Arial" panose="020B0604020202020204" pitchFamily="34" charset="0"/>
                <a:cs typeface="Arial" panose="020B0604020202020204" pitchFamily="34" charset="0"/>
              </a:rPr>
              <a:t>Conclusion</a:t>
            </a:r>
            <a:r>
              <a:rPr lang="en-ZA" sz="1400" dirty="0">
                <a:latin typeface="Arial" panose="020B0604020202020204" pitchFamily="34" charset="0"/>
                <a:cs typeface="Arial" panose="020B0604020202020204" pitchFamily="34" charset="0"/>
              </a:rPr>
              <a:t>: Which a P-value less than 0.000 at 95% confidence level, we can validate type product type as root cause for poor accuracy because there is statistical evidence that productive type significantly impacts Accuracy.</a:t>
            </a:r>
          </a:p>
        </p:txBody>
      </p:sp>
      <p:pic>
        <p:nvPicPr>
          <p:cNvPr id="18" name="Picture 17" descr="thGRLXWNMD.jpg">
            <a:extLst>
              <a:ext uri="{FF2B5EF4-FFF2-40B4-BE49-F238E27FC236}">
                <a16:creationId xmlns:a16="http://schemas.microsoft.com/office/drawing/2014/main" id="{A6648DC9-F4DB-D431-E8C5-69FBD0553471}"/>
              </a:ext>
            </a:extLst>
          </p:cNvPr>
          <p:cNvPicPr>
            <a:picLocks noChangeAspect="1"/>
          </p:cNvPicPr>
          <p:nvPr/>
        </p:nvPicPr>
        <p:blipFill rotWithShape="1">
          <a:blip r:embed="rId7" cstate="print"/>
          <a:srcRect l="10417" t="4240" r="8280" b="13117"/>
          <a:stretch/>
        </p:blipFill>
        <p:spPr>
          <a:xfrm>
            <a:off x="7308304" y="5918891"/>
            <a:ext cx="827534" cy="577608"/>
          </a:xfrm>
          <a:prstGeom prst="rect">
            <a:avLst/>
          </a:prstGeom>
          <a:ln>
            <a:solidFill>
              <a:schemeClr val="tx1"/>
            </a:solidFill>
          </a:ln>
        </p:spPr>
      </p:pic>
    </p:spTree>
    <p:extLst>
      <p:ext uri="{BB962C8B-B14F-4D97-AF65-F5344CB8AC3E}">
        <p14:creationId xmlns:p14="http://schemas.microsoft.com/office/powerpoint/2010/main" val="47853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82C9-C791-5902-4BB7-56F33FD739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869AC5-77EF-68C0-DFA4-E9EB183940E8}"/>
              </a:ext>
            </a:extLst>
          </p:cNvPr>
          <p:cNvSpPr txBox="1"/>
          <p:nvPr/>
        </p:nvSpPr>
        <p:spPr>
          <a:xfrm>
            <a:off x="611560" y="188640"/>
            <a:ext cx="8532440" cy="461665"/>
          </a:xfrm>
          <a:prstGeom prst="rect">
            <a:avLst/>
          </a:prstGeom>
          <a:noFill/>
        </p:spPr>
        <p:txBody>
          <a:bodyPr wrap="square" rtlCol="0">
            <a:spAutoFit/>
          </a:bodyPr>
          <a:lstStyle/>
          <a:p>
            <a:pPr algn="r"/>
            <a:r>
              <a:rPr lang="en-ZA" sz="2400" dirty="0">
                <a:latin typeface="Arial" pitchFamily="34" charset="0"/>
                <a:cs typeface="Arial" pitchFamily="34" charset="0"/>
              </a:rPr>
              <a:t>ROOT CAUSE 3-ACCURACY- STATISTICAL ANALYSIS</a:t>
            </a:r>
          </a:p>
        </p:txBody>
      </p:sp>
      <p:sp>
        <p:nvSpPr>
          <p:cNvPr id="4" name="TextBox 3">
            <a:extLst>
              <a:ext uri="{FF2B5EF4-FFF2-40B4-BE49-F238E27FC236}">
                <a16:creationId xmlns:a16="http://schemas.microsoft.com/office/drawing/2014/main" id="{1BF2A9AC-D70C-BE11-BFB3-2E0569EC2230}"/>
              </a:ext>
            </a:extLst>
          </p:cNvPr>
          <p:cNvSpPr txBox="1"/>
          <p:nvPr/>
        </p:nvSpPr>
        <p:spPr>
          <a:xfrm>
            <a:off x="0" y="802739"/>
            <a:ext cx="889248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FIRST TIME RESOLUTION</a:t>
            </a:r>
            <a:endParaRPr lang="en-ZA" sz="2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1330D1B-F1E9-3406-CCD4-D014E2088C93}"/>
              </a:ext>
            </a:extLst>
          </p:cNvPr>
          <p:cNvPicPr>
            <a:picLocks noChangeAspect="1"/>
          </p:cNvPicPr>
          <p:nvPr/>
        </p:nvPicPr>
        <p:blipFill>
          <a:blip r:embed="rId3"/>
          <a:stretch>
            <a:fillRect/>
          </a:stretch>
        </p:blipFill>
        <p:spPr>
          <a:xfrm>
            <a:off x="3328362" y="1294712"/>
            <a:ext cx="5284285" cy="3522857"/>
          </a:xfrm>
          <a:prstGeom prst="rect">
            <a:avLst/>
          </a:prstGeom>
          <a:ln>
            <a:solidFill>
              <a:schemeClr val="tx1"/>
            </a:solidFill>
          </a:ln>
        </p:spPr>
      </p:pic>
      <p:pic>
        <p:nvPicPr>
          <p:cNvPr id="9" name="Picture 8">
            <a:extLst>
              <a:ext uri="{FF2B5EF4-FFF2-40B4-BE49-F238E27FC236}">
                <a16:creationId xmlns:a16="http://schemas.microsoft.com/office/drawing/2014/main" id="{43F20B91-DAC2-D054-83AB-7A78B74355F2}"/>
              </a:ext>
            </a:extLst>
          </p:cNvPr>
          <p:cNvPicPr>
            <a:picLocks noChangeAspect="1"/>
          </p:cNvPicPr>
          <p:nvPr/>
        </p:nvPicPr>
        <p:blipFill>
          <a:blip r:embed="rId4"/>
          <a:srcRect t="20270" b="7528"/>
          <a:stretch/>
        </p:blipFill>
        <p:spPr>
          <a:xfrm>
            <a:off x="68921" y="1294712"/>
            <a:ext cx="3104576" cy="1198183"/>
          </a:xfrm>
          <a:prstGeom prst="rect">
            <a:avLst/>
          </a:prstGeom>
          <a:ln>
            <a:solidFill>
              <a:schemeClr val="tx1"/>
            </a:solidFill>
          </a:ln>
        </p:spPr>
      </p:pic>
      <p:pic>
        <p:nvPicPr>
          <p:cNvPr id="12" name="Picture 11">
            <a:extLst>
              <a:ext uri="{FF2B5EF4-FFF2-40B4-BE49-F238E27FC236}">
                <a16:creationId xmlns:a16="http://schemas.microsoft.com/office/drawing/2014/main" id="{DDE7D5ED-27A8-6195-EBBC-1EEECD3498FA}"/>
              </a:ext>
            </a:extLst>
          </p:cNvPr>
          <p:cNvPicPr>
            <a:picLocks noChangeAspect="1"/>
          </p:cNvPicPr>
          <p:nvPr/>
        </p:nvPicPr>
        <p:blipFill>
          <a:blip r:embed="rId5"/>
          <a:srcRect t="19761" b="12217"/>
          <a:stretch/>
        </p:blipFill>
        <p:spPr>
          <a:xfrm>
            <a:off x="86244" y="2553981"/>
            <a:ext cx="2125364" cy="864096"/>
          </a:xfrm>
          <a:prstGeom prst="rect">
            <a:avLst/>
          </a:prstGeom>
          <a:ln>
            <a:solidFill>
              <a:schemeClr val="tx1"/>
            </a:solidFill>
          </a:ln>
        </p:spPr>
      </p:pic>
      <p:pic>
        <p:nvPicPr>
          <p:cNvPr id="15" name="Picture 14">
            <a:extLst>
              <a:ext uri="{FF2B5EF4-FFF2-40B4-BE49-F238E27FC236}">
                <a16:creationId xmlns:a16="http://schemas.microsoft.com/office/drawing/2014/main" id="{74BCDD9F-EE71-2C5C-F8D9-31AC4C640E2C}"/>
              </a:ext>
            </a:extLst>
          </p:cNvPr>
          <p:cNvPicPr>
            <a:picLocks noChangeAspect="1"/>
          </p:cNvPicPr>
          <p:nvPr/>
        </p:nvPicPr>
        <p:blipFill>
          <a:blip r:embed="rId6"/>
          <a:stretch>
            <a:fillRect/>
          </a:stretch>
        </p:blipFill>
        <p:spPr>
          <a:xfrm>
            <a:off x="86244" y="3479163"/>
            <a:ext cx="2695575" cy="1809750"/>
          </a:xfrm>
          <a:prstGeom prst="rect">
            <a:avLst/>
          </a:prstGeom>
          <a:ln>
            <a:solidFill>
              <a:schemeClr val="tx1"/>
            </a:solidFill>
          </a:ln>
        </p:spPr>
      </p:pic>
      <p:sp>
        <p:nvSpPr>
          <p:cNvPr id="16" name="TextBox 15">
            <a:extLst>
              <a:ext uri="{FF2B5EF4-FFF2-40B4-BE49-F238E27FC236}">
                <a16:creationId xmlns:a16="http://schemas.microsoft.com/office/drawing/2014/main" id="{D0946A3A-F4F2-9A05-61A4-97B186BFDB3A}"/>
              </a:ext>
            </a:extLst>
          </p:cNvPr>
          <p:cNvSpPr txBox="1"/>
          <p:nvPr/>
        </p:nvSpPr>
        <p:spPr>
          <a:xfrm>
            <a:off x="52797" y="5594237"/>
            <a:ext cx="7212298" cy="738664"/>
          </a:xfrm>
          <a:prstGeom prst="rect">
            <a:avLst/>
          </a:prstGeom>
          <a:noFill/>
        </p:spPr>
        <p:txBody>
          <a:bodyPr wrap="square" rtlCol="0">
            <a:spAutoFit/>
          </a:bodyPr>
          <a:lstStyle/>
          <a:p>
            <a:r>
              <a:rPr lang="en-ZA" sz="1400" b="1" dirty="0">
                <a:latin typeface="Arial" panose="020B0604020202020204" pitchFamily="34" charset="0"/>
                <a:cs typeface="Arial" panose="020B0604020202020204" pitchFamily="34" charset="0"/>
              </a:rPr>
              <a:t>Conclusion</a:t>
            </a:r>
            <a:r>
              <a:rPr lang="en-ZA" sz="1400" dirty="0">
                <a:latin typeface="Arial" panose="020B0604020202020204" pitchFamily="34" charset="0"/>
                <a:cs typeface="Arial" panose="020B0604020202020204" pitchFamily="34" charset="0"/>
              </a:rPr>
              <a:t>: Which a P-value less than 0.828 at 95% confidence level, we can validate first time resolution as root cause for poor accuracy because there is no statistical evidence that first time resolution significantly impacts Accuracy.</a:t>
            </a:r>
          </a:p>
        </p:txBody>
      </p:sp>
      <p:pic>
        <p:nvPicPr>
          <p:cNvPr id="18" name="Picture 17" descr="thY8PJOOGW.jpg">
            <a:extLst>
              <a:ext uri="{FF2B5EF4-FFF2-40B4-BE49-F238E27FC236}">
                <a16:creationId xmlns:a16="http://schemas.microsoft.com/office/drawing/2014/main" id="{ED6CC239-ADFA-736F-2148-CB0FD08F10F3}"/>
              </a:ext>
            </a:extLst>
          </p:cNvPr>
          <p:cNvPicPr>
            <a:picLocks noChangeAspect="1"/>
          </p:cNvPicPr>
          <p:nvPr/>
        </p:nvPicPr>
        <p:blipFill>
          <a:blip r:embed="rId7" cstate="print"/>
          <a:stretch>
            <a:fillRect/>
          </a:stretch>
        </p:blipFill>
        <p:spPr>
          <a:xfrm>
            <a:off x="7452320" y="5677023"/>
            <a:ext cx="573091" cy="573091"/>
          </a:xfrm>
          <a:prstGeom prst="rect">
            <a:avLst/>
          </a:prstGeom>
        </p:spPr>
      </p:pic>
    </p:spTree>
    <p:extLst>
      <p:ext uri="{BB962C8B-B14F-4D97-AF65-F5344CB8AC3E}">
        <p14:creationId xmlns:p14="http://schemas.microsoft.com/office/powerpoint/2010/main" val="2447157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32FBA-B4B4-08FE-30F8-1237076DC9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6ABE9B-F9F7-5034-CEF7-2F11CD0F0D68}"/>
              </a:ext>
            </a:extLst>
          </p:cNvPr>
          <p:cNvSpPr txBox="1"/>
          <p:nvPr/>
        </p:nvSpPr>
        <p:spPr>
          <a:xfrm>
            <a:off x="611560" y="188640"/>
            <a:ext cx="8532440" cy="461665"/>
          </a:xfrm>
          <a:prstGeom prst="rect">
            <a:avLst/>
          </a:prstGeom>
          <a:noFill/>
        </p:spPr>
        <p:txBody>
          <a:bodyPr wrap="square" rtlCol="0">
            <a:spAutoFit/>
          </a:bodyPr>
          <a:lstStyle/>
          <a:p>
            <a:pPr algn="r"/>
            <a:r>
              <a:rPr lang="en-ZA" sz="2400" dirty="0">
                <a:latin typeface="Arial" pitchFamily="34" charset="0"/>
                <a:cs typeface="Arial" pitchFamily="34" charset="0"/>
              </a:rPr>
              <a:t>ROOT CAUSE 4-ACCURACY- STATISTICAL ANALYSIS</a:t>
            </a:r>
          </a:p>
        </p:txBody>
      </p:sp>
      <p:sp>
        <p:nvSpPr>
          <p:cNvPr id="4" name="TextBox 3">
            <a:extLst>
              <a:ext uri="{FF2B5EF4-FFF2-40B4-BE49-F238E27FC236}">
                <a16:creationId xmlns:a16="http://schemas.microsoft.com/office/drawing/2014/main" id="{3D2D0FEF-8B21-0D0D-E990-AF77C88D23EC}"/>
              </a:ext>
            </a:extLst>
          </p:cNvPr>
          <p:cNvSpPr txBox="1"/>
          <p:nvPr/>
        </p:nvSpPr>
        <p:spPr>
          <a:xfrm>
            <a:off x="0" y="802739"/>
            <a:ext cx="8892480"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ROOT CAUSE VALIDATION: LEAD TIME </a:t>
            </a:r>
            <a:endParaRPr lang="en-ZA"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0444BDD-FE70-C0E0-37C2-581F1536F0DF}"/>
              </a:ext>
            </a:extLst>
          </p:cNvPr>
          <p:cNvPicPr>
            <a:picLocks noChangeAspect="1"/>
          </p:cNvPicPr>
          <p:nvPr/>
        </p:nvPicPr>
        <p:blipFill>
          <a:blip r:embed="rId3"/>
          <a:stretch>
            <a:fillRect/>
          </a:stretch>
        </p:blipFill>
        <p:spPr>
          <a:xfrm>
            <a:off x="2987824" y="1209190"/>
            <a:ext cx="6030015" cy="4020010"/>
          </a:xfrm>
          <a:prstGeom prst="rect">
            <a:avLst/>
          </a:prstGeom>
          <a:ln>
            <a:solidFill>
              <a:schemeClr val="tx1"/>
            </a:solidFill>
          </a:ln>
        </p:spPr>
      </p:pic>
      <p:pic>
        <p:nvPicPr>
          <p:cNvPr id="8" name="Picture 7">
            <a:extLst>
              <a:ext uri="{FF2B5EF4-FFF2-40B4-BE49-F238E27FC236}">
                <a16:creationId xmlns:a16="http://schemas.microsoft.com/office/drawing/2014/main" id="{CF7A14C9-3933-1C50-46BE-3BF6DCBFEC32}"/>
              </a:ext>
            </a:extLst>
          </p:cNvPr>
          <p:cNvPicPr>
            <a:picLocks noChangeAspect="1"/>
          </p:cNvPicPr>
          <p:nvPr/>
        </p:nvPicPr>
        <p:blipFill>
          <a:blip r:embed="rId4"/>
          <a:srcRect t="19799"/>
          <a:stretch/>
        </p:blipFill>
        <p:spPr>
          <a:xfrm>
            <a:off x="126161" y="1233626"/>
            <a:ext cx="2124075" cy="1031286"/>
          </a:xfrm>
          <a:prstGeom prst="rect">
            <a:avLst/>
          </a:prstGeom>
          <a:ln>
            <a:solidFill>
              <a:schemeClr val="tx1"/>
            </a:solidFill>
          </a:ln>
        </p:spPr>
      </p:pic>
      <p:pic>
        <p:nvPicPr>
          <p:cNvPr id="11" name="Picture 10">
            <a:extLst>
              <a:ext uri="{FF2B5EF4-FFF2-40B4-BE49-F238E27FC236}">
                <a16:creationId xmlns:a16="http://schemas.microsoft.com/office/drawing/2014/main" id="{36C2ED30-B261-9760-2CB7-C42C305F8638}"/>
              </a:ext>
            </a:extLst>
          </p:cNvPr>
          <p:cNvPicPr>
            <a:picLocks noChangeAspect="1"/>
          </p:cNvPicPr>
          <p:nvPr/>
        </p:nvPicPr>
        <p:blipFill>
          <a:blip r:embed="rId5"/>
          <a:srcRect t="10778"/>
          <a:stretch/>
        </p:blipFill>
        <p:spPr>
          <a:xfrm>
            <a:off x="125345" y="2420888"/>
            <a:ext cx="2718463" cy="1243840"/>
          </a:xfrm>
          <a:prstGeom prst="rect">
            <a:avLst/>
          </a:prstGeom>
          <a:ln>
            <a:solidFill>
              <a:schemeClr val="tx1"/>
            </a:solidFill>
          </a:ln>
        </p:spPr>
      </p:pic>
      <p:pic>
        <p:nvPicPr>
          <p:cNvPr id="14" name="Picture 13">
            <a:extLst>
              <a:ext uri="{FF2B5EF4-FFF2-40B4-BE49-F238E27FC236}">
                <a16:creationId xmlns:a16="http://schemas.microsoft.com/office/drawing/2014/main" id="{DF29D782-BE02-A9E3-504A-C9CDE7C4F95F}"/>
              </a:ext>
            </a:extLst>
          </p:cNvPr>
          <p:cNvPicPr>
            <a:picLocks noChangeAspect="1"/>
          </p:cNvPicPr>
          <p:nvPr/>
        </p:nvPicPr>
        <p:blipFill>
          <a:blip r:embed="rId6"/>
          <a:stretch>
            <a:fillRect/>
          </a:stretch>
        </p:blipFill>
        <p:spPr>
          <a:xfrm>
            <a:off x="125345" y="3820704"/>
            <a:ext cx="2592288" cy="1292029"/>
          </a:xfrm>
          <a:prstGeom prst="rect">
            <a:avLst/>
          </a:prstGeom>
          <a:ln>
            <a:solidFill>
              <a:schemeClr val="tx1"/>
            </a:solidFill>
          </a:ln>
        </p:spPr>
      </p:pic>
      <p:pic>
        <p:nvPicPr>
          <p:cNvPr id="2" name="Picture 1" descr="thGRLXWNMD.jpg">
            <a:extLst>
              <a:ext uri="{FF2B5EF4-FFF2-40B4-BE49-F238E27FC236}">
                <a16:creationId xmlns:a16="http://schemas.microsoft.com/office/drawing/2014/main" id="{F1AA4CA2-1205-9D90-1D91-A65953DBB593}"/>
              </a:ext>
            </a:extLst>
          </p:cNvPr>
          <p:cNvPicPr>
            <a:picLocks noChangeAspect="1"/>
          </p:cNvPicPr>
          <p:nvPr/>
        </p:nvPicPr>
        <p:blipFill rotWithShape="1">
          <a:blip r:embed="rId7" cstate="print"/>
          <a:srcRect l="10417" t="4240" r="8280" b="13117"/>
          <a:stretch/>
        </p:blipFill>
        <p:spPr>
          <a:xfrm>
            <a:off x="7812360" y="5502905"/>
            <a:ext cx="827534" cy="577608"/>
          </a:xfrm>
          <a:prstGeom prst="rect">
            <a:avLst/>
          </a:prstGeom>
          <a:ln>
            <a:solidFill>
              <a:schemeClr val="tx1"/>
            </a:solidFill>
          </a:ln>
        </p:spPr>
      </p:pic>
      <p:sp>
        <p:nvSpPr>
          <p:cNvPr id="7" name="TextBox 6">
            <a:extLst>
              <a:ext uri="{FF2B5EF4-FFF2-40B4-BE49-F238E27FC236}">
                <a16:creationId xmlns:a16="http://schemas.microsoft.com/office/drawing/2014/main" id="{BEFAD61C-304D-19E5-B316-A921A90663F5}"/>
              </a:ext>
            </a:extLst>
          </p:cNvPr>
          <p:cNvSpPr txBox="1"/>
          <p:nvPr/>
        </p:nvSpPr>
        <p:spPr>
          <a:xfrm>
            <a:off x="395536" y="5178098"/>
            <a:ext cx="7056784" cy="923330"/>
          </a:xfrm>
          <a:prstGeom prst="rect">
            <a:avLst/>
          </a:prstGeom>
          <a:noFill/>
        </p:spPr>
        <p:txBody>
          <a:bodyPr wrap="square">
            <a:spAutoFit/>
          </a:bodyPr>
          <a:lstStyle/>
          <a:p>
            <a:r>
              <a:rPr lang="en-ZA" sz="1800" b="1" dirty="0">
                <a:latin typeface="Arial" panose="020B0604020202020204" pitchFamily="34" charset="0"/>
                <a:cs typeface="Arial" panose="020B0604020202020204" pitchFamily="34" charset="0"/>
              </a:rPr>
              <a:t>Conclusion</a:t>
            </a:r>
            <a:r>
              <a:rPr lang="en-ZA" sz="1800" dirty="0">
                <a:latin typeface="Arial" panose="020B0604020202020204" pitchFamily="34" charset="0"/>
                <a:cs typeface="Arial" panose="020B0604020202020204" pitchFamily="34" charset="0"/>
              </a:rPr>
              <a:t>: Which a P-value less than 0.000 at 95% confidence level, we can validate an increase in lead time results in a decrease in accuracy with an R-</a:t>
            </a:r>
            <a:r>
              <a:rPr lang="en-ZA" sz="1800" dirty="0" err="1">
                <a:latin typeface="Arial" panose="020B0604020202020204" pitchFamily="34" charset="0"/>
                <a:cs typeface="Arial" panose="020B0604020202020204" pitchFamily="34" charset="0"/>
              </a:rPr>
              <a:t>sq</a:t>
            </a:r>
            <a:r>
              <a:rPr lang="en-ZA" sz="1800" dirty="0">
                <a:latin typeface="Arial" panose="020B0604020202020204" pitchFamily="34" charset="0"/>
                <a:cs typeface="Arial" panose="020B0604020202020204" pitchFamily="34" charset="0"/>
              </a:rPr>
              <a:t> value of 95.46% Q</a:t>
            </a:r>
            <a:r>
              <a:rPr lang="en-ZA" dirty="0">
                <a:latin typeface="Arial" panose="020B0604020202020204" pitchFamily="34" charset="0"/>
                <a:cs typeface="Arial" panose="020B0604020202020204" pitchFamily="34" charset="0"/>
              </a:rPr>
              <a:t>uadratic regression.</a:t>
            </a:r>
            <a:endParaRPr lang="en-Z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895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50" name="TextBox 49">
            <a:extLst>
              <a:ext uri="{FF2B5EF4-FFF2-40B4-BE49-F238E27FC236}">
                <a16:creationId xmlns:a16="http://schemas.microsoft.com/office/drawing/2014/main" id="{A2F6CAB1-407D-4E72-A154-7FBF28AC61E3}"/>
              </a:ext>
            </a:extLst>
          </p:cNvPr>
          <p:cNvSpPr txBox="1"/>
          <p:nvPr/>
        </p:nvSpPr>
        <p:spPr>
          <a:xfrm>
            <a:off x="598173" y="1268760"/>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Define</a:t>
            </a:r>
          </a:p>
        </p:txBody>
      </p:sp>
      <p:grpSp>
        <p:nvGrpSpPr>
          <p:cNvPr id="9" name="Group 8">
            <a:extLst>
              <a:ext uri="{FF2B5EF4-FFF2-40B4-BE49-F238E27FC236}">
                <a16:creationId xmlns:a16="http://schemas.microsoft.com/office/drawing/2014/main" id="{938C3591-69C3-43CB-AA37-EC892D8311F0}"/>
              </a:ext>
            </a:extLst>
          </p:cNvPr>
          <p:cNvGrpSpPr/>
          <p:nvPr/>
        </p:nvGrpSpPr>
        <p:grpSpPr>
          <a:xfrm>
            <a:off x="1439880" y="2533546"/>
            <a:ext cx="3132120" cy="2136262"/>
            <a:chOff x="3085288" y="2370644"/>
            <a:chExt cx="2567915" cy="2263854"/>
          </a:xfrm>
        </p:grpSpPr>
        <p:sp>
          <p:nvSpPr>
            <p:cNvPr id="15" name="Freeform 3">
              <a:extLst>
                <a:ext uri="{FF2B5EF4-FFF2-40B4-BE49-F238E27FC236}">
                  <a16:creationId xmlns:a16="http://schemas.microsoft.com/office/drawing/2014/main" id="{F667F2BA-429D-4B8F-8858-6900FC77F3D8}"/>
                </a:ext>
              </a:extLst>
            </p:cNvPr>
            <p:cNvSpPr/>
            <p:nvPr/>
          </p:nvSpPr>
          <p:spPr>
            <a:xfrm>
              <a:off x="3085288" y="2370644"/>
              <a:ext cx="2567915" cy="635825"/>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930160"/>
                <a:satOff val="5604"/>
                <a:lumOff val="44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dirty="0">
                  <a:latin typeface="Arial" pitchFamily="34" charset="0"/>
                  <a:cs typeface="Arial" pitchFamily="34" charset="0"/>
                </a:rPr>
                <a:t>Map the Customer Journey</a:t>
              </a:r>
              <a:endParaRPr lang="en-US" sz="1400" kern="1200" dirty="0">
                <a:latin typeface="Arial" pitchFamily="34" charset="0"/>
                <a:cs typeface="Arial" pitchFamily="34" charset="0"/>
              </a:endParaRPr>
            </a:p>
          </p:txBody>
        </p:sp>
        <p:sp>
          <p:nvSpPr>
            <p:cNvPr id="16" name="Freeform 4">
              <a:extLst>
                <a:ext uri="{FF2B5EF4-FFF2-40B4-BE49-F238E27FC236}">
                  <a16:creationId xmlns:a16="http://schemas.microsoft.com/office/drawing/2014/main" id="{BF8D0A42-BA7E-41E9-BC1A-7072FC449F1F}"/>
                </a:ext>
              </a:extLst>
            </p:cNvPr>
            <p:cNvSpPr/>
            <p:nvPr/>
          </p:nvSpPr>
          <p:spPr>
            <a:xfrm>
              <a:off x="3085288" y="3184496"/>
              <a:ext cx="2567915" cy="635825"/>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1116192"/>
                <a:satOff val="6725"/>
                <a:lumOff val="53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dirty="0">
                  <a:latin typeface="Arial" pitchFamily="34" charset="0"/>
                  <a:cs typeface="Arial" pitchFamily="34" charset="0"/>
                </a:rPr>
                <a:t>Translate VOC to CTQs</a:t>
              </a:r>
              <a:endParaRPr lang="en-US" sz="1400" kern="1200" dirty="0">
                <a:latin typeface="Arial" pitchFamily="34" charset="0"/>
                <a:cs typeface="Arial" pitchFamily="34" charset="0"/>
              </a:endParaRPr>
            </a:p>
          </p:txBody>
        </p:sp>
        <p:sp>
          <p:nvSpPr>
            <p:cNvPr id="17" name="Freeform 6">
              <a:extLst>
                <a:ext uri="{FF2B5EF4-FFF2-40B4-BE49-F238E27FC236}">
                  <a16:creationId xmlns:a16="http://schemas.microsoft.com/office/drawing/2014/main" id="{2AEF3737-568C-40BD-A92B-E906A4870266}"/>
                </a:ext>
              </a:extLst>
            </p:cNvPr>
            <p:cNvSpPr/>
            <p:nvPr/>
          </p:nvSpPr>
          <p:spPr>
            <a:xfrm>
              <a:off x="3085288" y="3998673"/>
              <a:ext cx="2567915" cy="635825"/>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1488257"/>
                <a:satOff val="8966"/>
                <a:lumOff val="71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Project Charter</a:t>
              </a:r>
            </a:p>
          </p:txBody>
        </p:sp>
      </p:grpSp>
    </p:spTree>
    <p:extLst>
      <p:ext uri="{BB962C8B-B14F-4D97-AF65-F5344CB8AC3E}">
        <p14:creationId xmlns:p14="http://schemas.microsoft.com/office/powerpoint/2010/main" val="657391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ANALYSE PROJECT REVIEW CHECKLIST</a:t>
            </a:r>
          </a:p>
        </p:txBody>
      </p:sp>
      <p:graphicFrame>
        <p:nvGraphicFramePr>
          <p:cNvPr id="6" name="Table 5">
            <a:extLst>
              <a:ext uri="{FF2B5EF4-FFF2-40B4-BE49-F238E27FC236}">
                <a16:creationId xmlns:a16="http://schemas.microsoft.com/office/drawing/2014/main" id="{4CC31A75-7144-6EA7-D2C5-75C354B0F017}"/>
              </a:ext>
            </a:extLst>
          </p:cNvPr>
          <p:cNvGraphicFramePr>
            <a:graphicFrameLocks noGrp="1"/>
          </p:cNvGraphicFramePr>
          <p:nvPr>
            <p:extLst>
              <p:ext uri="{D42A27DB-BD31-4B8C-83A1-F6EECF244321}">
                <p14:modId xmlns:p14="http://schemas.microsoft.com/office/powerpoint/2010/main" val="390465681"/>
              </p:ext>
            </p:extLst>
          </p:nvPr>
        </p:nvGraphicFramePr>
        <p:xfrm>
          <a:off x="611560" y="832310"/>
          <a:ext cx="7776864" cy="5549018"/>
        </p:xfrm>
        <a:graphic>
          <a:graphicData uri="http://schemas.openxmlformats.org/drawingml/2006/table">
            <a:tbl>
              <a:tblPr firstRow="1" firstCol="1" bandRow="1">
                <a:tableStyleId>{5C22544A-7EE6-4342-B048-85BDC9FD1C3A}</a:tableStyleId>
              </a:tblPr>
              <a:tblGrid>
                <a:gridCol w="1585391">
                  <a:extLst>
                    <a:ext uri="{9D8B030D-6E8A-4147-A177-3AD203B41FA5}">
                      <a16:colId xmlns:a16="http://schemas.microsoft.com/office/drawing/2014/main" val="2331837833"/>
                    </a:ext>
                  </a:extLst>
                </a:gridCol>
                <a:gridCol w="6191473">
                  <a:extLst>
                    <a:ext uri="{9D8B030D-6E8A-4147-A177-3AD203B41FA5}">
                      <a16:colId xmlns:a16="http://schemas.microsoft.com/office/drawing/2014/main" val="3635612107"/>
                    </a:ext>
                  </a:extLst>
                </a:gridCol>
              </a:tblGrid>
              <a:tr h="285106">
                <a:tc>
                  <a:txBody>
                    <a:bodyPr/>
                    <a:lstStyle/>
                    <a:p>
                      <a:pPr>
                        <a:lnSpc>
                          <a:spcPct val="107000"/>
                        </a:lnSpc>
                        <a:spcAft>
                          <a:spcPts val="800"/>
                        </a:spcAft>
                      </a:pPr>
                      <a:r>
                        <a:rPr lang="en-ZA" sz="1200" kern="100" dirty="0">
                          <a:effectLst/>
                          <a:latin typeface="Arial" panose="020B0604020202020204" pitchFamily="34" charset="0"/>
                          <a:cs typeface="Arial" panose="020B0604020202020204" pitchFamily="34" charset="0"/>
                        </a:rPr>
                        <a:t>Type of Waste</a:t>
                      </a:r>
                      <a:endParaRPr lang="en-ZA"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Process Waste Identified</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56858792"/>
                  </a:ext>
                </a:extLst>
              </a:tr>
              <a:tr h="583413">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Transport</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Rework on info from client</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Transporting documents to different areas for approval and verification.</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3238189"/>
                  </a:ext>
                </a:extLst>
              </a:tr>
              <a:tr h="583413">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Inventory</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Client having to source 3 quotes Large.</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Batches of claims accumulating before processing in Settlement.</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54024297"/>
                  </a:ext>
                </a:extLst>
              </a:tr>
              <a:tr h="583413">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Motion</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Re-capturing info from client document.</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Physical movement required to locate documents within departments.</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53401519"/>
                  </a:ext>
                </a:extLst>
              </a:tr>
              <a:tr h="881717">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Waiting</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Researching by Clerk and Claims</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Supervisor Waiting for Settlement Department to call for a batch of claims.</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68750548"/>
                  </a:ext>
                </a:extLst>
              </a:tr>
              <a:tr h="583413">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Overproduction</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Requesting more than three vendor quotes for a claim.</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Repeated requests for information from clients.</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10712387"/>
                  </a:ext>
                </a:extLst>
              </a:tr>
              <a:tr h="881717">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Over Processing</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Multiple rounds of rework due to inconsistent information or lack of guidelines.</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Repeated document verification steps involving multiple stakeholders.</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18853922"/>
                  </a:ext>
                </a:extLst>
              </a:tr>
              <a:tr h="583413">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Defects</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Keeping and releasing documents causing delays.</a:t>
                      </a:r>
                    </a:p>
                    <a:p>
                      <a:pPr marL="342900" lvl="0" indent="-342900">
                        <a:lnSpc>
                          <a:spcPct val="107000"/>
                        </a:lnSpc>
                        <a:spcAft>
                          <a:spcPts val="800"/>
                        </a:spcAft>
                        <a:buFont typeface="Symbol" panose="05050102010706020507" pitchFamily="18" charset="2"/>
                        <a:buChar char=""/>
                      </a:pPr>
                      <a:r>
                        <a:rPr lang="en-ZA" sz="1200" kern="100">
                          <a:effectLst/>
                          <a:latin typeface="Arial" panose="020B0604020202020204" pitchFamily="34" charset="0"/>
                          <a:cs typeface="Arial" panose="020B0604020202020204" pitchFamily="34" charset="0"/>
                        </a:rPr>
                        <a:t>Errors in indexing or entering data into the system.</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8998959"/>
                  </a:ext>
                </a:extLst>
              </a:tr>
              <a:tr h="583413">
                <a:tc>
                  <a:txBody>
                    <a:bodyPr/>
                    <a:lstStyle/>
                    <a:p>
                      <a:pPr>
                        <a:lnSpc>
                          <a:spcPct val="107000"/>
                        </a:lnSpc>
                        <a:spcAft>
                          <a:spcPts val="800"/>
                        </a:spcAft>
                      </a:pPr>
                      <a:r>
                        <a:rPr lang="en-ZA" sz="1200" kern="100">
                          <a:effectLst/>
                          <a:latin typeface="Arial" panose="020B0604020202020204" pitchFamily="34" charset="0"/>
                          <a:cs typeface="Arial" panose="020B0604020202020204" pitchFamily="34" charset="0"/>
                        </a:rPr>
                        <a:t>Skills</a:t>
                      </a:r>
                      <a:endParaRPr lang="en-ZA"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ZA" sz="1200" kern="100" dirty="0">
                          <a:effectLst/>
                          <a:latin typeface="Arial" panose="020B0604020202020204" pitchFamily="34" charset="0"/>
                          <a:cs typeface="Arial" panose="020B0604020202020204" pitchFamily="34" charset="0"/>
                        </a:rPr>
                        <a:t>Another review by supervisor.</a:t>
                      </a:r>
                    </a:p>
                    <a:p>
                      <a:pPr marL="342900" lvl="0" indent="-342900">
                        <a:lnSpc>
                          <a:spcPct val="107000"/>
                        </a:lnSpc>
                        <a:spcAft>
                          <a:spcPts val="800"/>
                        </a:spcAft>
                        <a:buFont typeface="Symbol" panose="05050102010706020507" pitchFamily="18" charset="2"/>
                        <a:buChar char=""/>
                      </a:pPr>
                      <a:r>
                        <a:rPr lang="en-ZA" sz="1200" kern="100" dirty="0">
                          <a:effectLst/>
                          <a:latin typeface="Arial" panose="020B0604020202020204" pitchFamily="34" charset="0"/>
                          <a:cs typeface="Arial" panose="020B0604020202020204" pitchFamily="34" charset="0"/>
                        </a:rPr>
                        <a:t>Lack of training or unclear instructions for document handling.</a:t>
                      </a:r>
                      <a:endParaRPr lang="en-ZA"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60149071"/>
                  </a:ext>
                </a:extLst>
              </a:tr>
            </a:tbl>
          </a:graphicData>
        </a:graphic>
      </p:graphicFrame>
    </p:spTree>
    <p:extLst>
      <p:ext uri="{BB962C8B-B14F-4D97-AF65-F5344CB8AC3E}">
        <p14:creationId xmlns:p14="http://schemas.microsoft.com/office/powerpoint/2010/main" val="3679369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B8A32-F76F-69A7-992A-389D9710CB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1D6356-B62B-44FA-1B9B-26E23CFB2DF4}"/>
              </a:ext>
            </a:extLst>
          </p:cNvPr>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WASTE ANALYIS: CONTINUED</a:t>
            </a:r>
          </a:p>
        </p:txBody>
      </p:sp>
      <p:graphicFrame>
        <p:nvGraphicFramePr>
          <p:cNvPr id="2" name="Table 1">
            <a:extLst>
              <a:ext uri="{FF2B5EF4-FFF2-40B4-BE49-F238E27FC236}">
                <a16:creationId xmlns:a16="http://schemas.microsoft.com/office/drawing/2014/main" id="{324646A6-15BD-FFB9-0E96-83918CA8DF9F}"/>
              </a:ext>
            </a:extLst>
          </p:cNvPr>
          <p:cNvGraphicFramePr>
            <a:graphicFrameLocks noGrp="1"/>
          </p:cNvGraphicFramePr>
          <p:nvPr>
            <p:extLst>
              <p:ext uri="{D42A27DB-BD31-4B8C-83A1-F6EECF244321}">
                <p14:modId xmlns:p14="http://schemas.microsoft.com/office/powerpoint/2010/main" val="2514950281"/>
              </p:ext>
            </p:extLst>
          </p:nvPr>
        </p:nvGraphicFramePr>
        <p:xfrm>
          <a:off x="323528" y="1329700"/>
          <a:ext cx="8208911" cy="2232250"/>
        </p:xfrm>
        <a:graphic>
          <a:graphicData uri="http://schemas.openxmlformats.org/drawingml/2006/table">
            <a:tbl>
              <a:tblPr>
                <a:tableStyleId>{5C22544A-7EE6-4342-B048-85BDC9FD1C3A}</a:tableStyleId>
              </a:tblPr>
              <a:tblGrid>
                <a:gridCol w="3072341">
                  <a:extLst>
                    <a:ext uri="{9D8B030D-6E8A-4147-A177-3AD203B41FA5}">
                      <a16:colId xmlns:a16="http://schemas.microsoft.com/office/drawing/2014/main" val="3658988941"/>
                    </a:ext>
                  </a:extLst>
                </a:gridCol>
                <a:gridCol w="648072">
                  <a:extLst>
                    <a:ext uri="{9D8B030D-6E8A-4147-A177-3AD203B41FA5}">
                      <a16:colId xmlns:a16="http://schemas.microsoft.com/office/drawing/2014/main" val="3506644591"/>
                    </a:ext>
                  </a:extLst>
                </a:gridCol>
                <a:gridCol w="576064">
                  <a:extLst>
                    <a:ext uri="{9D8B030D-6E8A-4147-A177-3AD203B41FA5}">
                      <a16:colId xmlns:a16="http://schemas.microsoft.com/office/drawing/2014/main" val="3870701751"/>
                    </a:ext>
                  </a:extLst>
                </a:gridCol>
                <a:gridCol w="768085">
                  <a:extLst>
                    <a:ext uri="{9D8B030D-6E8A-4147-A177-3AD203B41FA5}">
                      <a16:colId xmlns:a16="http://schemas.microsoft.com/office/drawing/2014/main" val="3339700661"/>
                    </a:ext>
                  </a:extLst>
                </a:gridCol>
                <a:gridCol w="672075">
                  <a:extLst>
                    <a:ext uri="{9D8B030D-6E8A-4147-A177-3AD203B41FA5}">
                      <a16:colId xmlns:a16="http://schemas.microsoft.com/office/drawing/2014/main" val="1695358066"/>
                    </a:ext>
                  </a:extLst>
                </a:gridCol>
                <a:gridCol w="1104122">
                  <a:extLst>
                    <a:ext uri="{9D8B030D-6E8A-4147-A177-3AD203B41FA5}">
                      <a16:colId xmlns:a16="http://schemas.microsoft.com/office/drawing/2014/main" val="2905212889"/>
                    </a:ext>
                  </a:extLst>
                </a:gridCol>
                <a:gridCol w="732081">
                  <a:extLst>
                    <a:ext uri="{9D8B030D-6E8A-4147-A177-3AD203B41FA5}">
                      <a16:colId xmlns:a16="http://schemas.microsoft.com/office/drawing/2014/main" val="371278053"/>
                    </a:ext>
                  </a:extLst>
                </a:gridCol>
                <a:gridCol w="636071">
                  <a:extLst>
                    <a:ext uri="{9D8B030D-6E8A-4147-A177-3AD203B41FA5}">
                      <a16:colId xmlns:a16="http://schemas.microsoft.com/office/drawing/2014/main" val="2218157661"/>
                    </a:ext>
                  </a:extLst>
                </a:gridCol>
              </a:tblGrid>
              <a:tr h="172819">
                <a:tc>
                  <a:txBody>
                    <a:bodyPr/>
                    <a:lstStyle/>
                    <a:p>
                      <a:pPr algn="ctr" fontAlgn="b"/>
                      <a:r>
                        <a:rPr lang="en-ZA" sz="1000" u="none" strike="noStrike" dirty="0">
                          <a:effectLst/>
                        </a:rPr>
                        <a:t>Waste Cause</a:t>
                      </a:r>
                      <a:endParaRPr lang="en-ZA" sz="1000" b="1" i="0" u="none" strike="noStrike" dirty="0">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John Smith</a:t>
                      </a:r>
                      <a:endParaRPr lang="en-ZA" sz="1000" b="1"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Jane Doe</a:t>
                      </a:r>
                      <a:endParaRPr lang="en-ZA" sz="1000" b="1"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Mark Johnson</a:t>
                      </a:r>
                      <a:endParaRPr lang="en-ZA" sz="1000" b="1"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Susan Clark</a:t>
                      </a:r>
                      <a:endParaRPr lang="en-ZA" sz="1000" b="1"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Bongienkosi Ndaba</a:t>
                      </a:r>
                      <a:endParaRPr lang="en-ZA" sz="1000" b="1"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Peter Adams</a:t>
                      </a:r>
                      <a:endParaRPr lang="en-ZA" sz="1000" b="1"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Total Votes</a:t>
                      </a:r>
                      <a:endParaRPr lang="en-ZA" sz="1000" b="1"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110533297"/>
                  </a:ext>
                </a:extLst>
              </a:tr>
              <a:tr h="187221">
                <a:tc>
                  <a:txBody>
                    <a:bodyPr/>
                    <a:lstStyle/>
                    <a:p>
                      <a:pPr algn="ctr" fontAlgn="b"/>
                      <a:r>
                        <a:rPr lang="en-US" sz="1000" u="none" strike="noStrike">
                          <a:effectLst/>
                        </a:rPr>
                        <a:t>Rework on Information from Client</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6</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392170011"/>
                  </a:ext>
                </a:extLst>
              </a:tr>
              <a:tr h="187221">
                <a:tc>
                  <a:txBody>
                    <a:bodyPr/>
                    <a:lstStyle/>
                    <a:p>
                      <a:pPr algn="ctr" fontAlgn="b"/>
                      <a:r>
                        <a:rPr lang="en-US" sz="1000" u="none" strike="noStrike">
                          <a:effectLst/>
                        </a:rPr>
                        <a:t>Client Having to Source Multiple Quotes</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2</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964098474"/>
                  </a:ext>
                </a:extLst>
              </a:tr>
              <a:tr h="187221">
                <a:tc>
                  <a:txBody>
                    <a:bodyPr/>
                    <a:lstStyle/>
                    <a:p>
                      <a:pPr algn="ctr" fontAlgn="b"/>
                      <a:r>
                        <a:rPr lang="en-US" sz="1000" u="none" strike="noStrike">
                          <a:effectLst/>
                        </a:rPr>
                        <a:t>Transporting Documents for Approval and Verification</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1</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1673858904"/>
                  </a:ext>
                </a:extLst>
              </a:tr>
              <a:tr h="187221">
                <a:tc>
                  <a:txBody>
                    <a:bodyPr/>
                    <a:lstStyle/>
                    <a:p>
                      <a:pPr algn="ctr" fontAlgn="b"/>
                      <a:r>
                        <a:rPr lang="en-US" sz="1000" u="none" strike="noStrike">
                          <a:effectLst/>
                        </a:rPr>
                        <a:t>Large Batches of Claims Accumulating Before Processing</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5</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1114314251"/>
                  </a:ext>
                </a:extLst>
              </a:tr>
              <a:tr h="187221">
                <a:tc>
                  <a:txBody>
                    <a:bodyPr/>
                    <a:lstStyle/>
                    <a:p>
                      <a:pPr algn="ctr" fontAlgn="b"/>
                      <a:r>
                        <a:rPr lang="en-ZA" sz="1000" u="none" strike="noStrike">
                          <a:effectLst/>
                        </a:rPr>
                        <a:t>Physical Movement to Locate Documents</a:t>
                      </a:r>
                      <a:endParaRPr lang="en-ZA"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1</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3043279066"/>
                  </a:ext>
                </a:extLst>
              </a:tr>
              <a:tr h="187221">
                <a:tc>
                  <a:txBody>
                    <a:bodyPr/>
                    <a:lstStyle/>
                    <a:p>
                      <a:pPr algn="ctr" fontAlgn="b"/>
                      <a:r>
                        <a:rPr lang="en-ZA" sz="1000" u="none" strike="noStrike">
                          <a:effectLst/>
                        </a:rPr>
                        <a:t>Research and Verification Delays</a:t>
                      </a:r>
                      <a:endParaRPr lang="en-ZA"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4</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1591609647"/>
                  </a:ext>
                </a:extLst>
              </a:tr>
              <a:tr h="187221">
                <a:tc>
                  <a:txBody>
                    <a:bodyPr/>
                    <a:lstStyle/>
                    <a:p>
                      <a:pPr algn="ctr" fontAlgn="b"/>
                      <a:r>
                        <a:rPr lang="en-US" sz="1000" u="none" strike="noStrike">
                          <a:effectLst/>
                        </a:rPr>
                        <a:t>Waiting for Approval from Settlement Department</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2</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4155367747"/>
                  </a:ext>
                </a:extLst>
              </a:tr>
              <a:tr h="187221">
                <a:tc>
                  <a:txBody>
                    <a:bodyPr/>
                    <a:lstStyle/>
                    <a:p>
                      <a:pPr algn="ctr" fontAlgn="b"/>
                      <a:r>
                        <a:rPr lang="en-US" sz="1000" u="none" strike="noStrike">
                          <a:effectLst/>
                        </a:rPr>
                        <a:t>Repeated Requests for Information from Clients</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0</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34829772"/>
                  </a:ext>
                </a:extLst>
              </a:tr>
              <a:tr h="187221">
                <a:tc>
                  <a:txBody>
                    <a:bodyPr/>
                    <a:lstStyle/>
                    <a:p>
                      <a:pPr algn="ctr" fontAlgn="b"/>
                      <a:r>
                        <a:rPr lang="en-US" sz="1000" u="none" strike="noStrike">
                          <a:effectLst/>
                        </a:rPr>
                        <a:t>Multiple Rounds of Document Verification</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1</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3589768823"/>
                  </a:ext>
                </a:extLst>
              </a:tr>
              <a:tr h="187221">
                <a:tc>
                  <a:txBody>
                    <a:bodyPr/>
                    <a:lstStyle/>
                    <a:p>
                      <a:pPr algn="ctr" fontAlgn="b"/>
                      <a:r>
                        <a:rPr lang="en-US" sz="1000" u="none" strike="noStrike">
                          <a:effectLst/>
                        </a:rPr>
                        <a:t>Errors in Data Indexing and Entry</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3</a:t>
                      </a:r>
                      <a:endParaRPr lang="en-ZA" sz="1000" b="0" i="0" u="none" strike="noStrike">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843111879"/>
                  </a:ext>
                </a:extLst>
              </a:tr>
              <a:tr h="187221">
                <a:tc>
                  <a:txBody>
                    <a:bodyPr/>
                    <a:lstStyle/>
                    <a:p>
                      <a:pPr algn="ctr" fontAlgn="b"/>
                      <a:r>
                        <a:rPr lang="en-US" sz="1000" u="none" strike="noStrike">
                          <a:effectLst/>
                        </a:rPr>
                        <a:t>Lack of Training or Unclear Instructions</a:t>
                      </a:r>
                      <a:endParaRPr lang="en-US"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dirty="0">
                          <a:effectLst/>
                        </a:rPr>
                        <a:t> </a:t>
                      </a:r>
                      <a:endParaRPr lang="en-ZA" sz="1100" b="0" i="0" u="none" strike="noStrike" dirty="0">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100" u="none" strike="noStrike">
                          <a:effectLst/>
                        </a:rPr>
                        <a:t> </a:t>
                      </a:r>
                      <a:endParaRPr lang="en-ZA" sz="11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a:effectLst/>
                        </a:rPr>
                        <a:t>✔</a:t>
                      </a:r>
                      <a:endParaRPr lang="en-ZA" sz="1000" b="0" i="0" u="none" strike="noStrike">
                        <a:solidFill>
                          <a:srgbClr val="000000"/>
                        </a:solidFill>
                        <a:effectLst/>
                        <a:latin typeface="Aptos Narrow" panose="020B0004020202020204" pitchFamily="34" charset="0"/>
                      </a:endParaRPr>
                    </a:p>
                  </a:txBody>
                  <a:tcPr marL="6918" marR="6918" marT="6918" marB="0" anchor="b"/>
                </a:tc>
                <a:tc>
                  <a:txBody>
                    <a:bodyPr/>
                    <a:lstStyle/>
                    <a:p>
                      <a:pPr algn="ctr" fontAlgn="b"/>
                      <a:r>
                        <a:rPr lang="en-ZA" sz="1000" u="none" strike="noStrike" dirty="0">
                          <a:effectLst/>
                        </a:rPr>
                        <a:t>3</a:t>
                      </a:r>
                      <a:endParaRPr lang="en-ZA" sz="1000" b="0" i="0" u="none" strike="noStrike" dirty="0">
                        <a:solidFill>
                          <a:srgbClr val="000000"/>
                        </a:solidFill>
                        <a:effectLst/>
                        <a:latin typeface="Aptos Narrow" panose="020B0004020202020204" pitchFamily="34" charset="0"/>
                      </a:endParaRPr>
                    </a:p>
                  </a:txBody>
                  <a:tcPr marL="6918" marR="6918" marT="6918" marB="0" anchor="b"/>
                </a:tc>
                <a:extLst>
                  <a:ext uri="{0D108BD9-81ED-4DB2-BD59-A6C34878D82A}">
                    <a16:rowId xmlns:a16="http://schemas.microsoft.com/office/drawing/2014/main" val="3718632392"/>
                  </a:ext>
                </a:extLst>
              </a:tr>
            </a:tbl>
          </a:graphicData>
        </a:graphic>
      </p:graphicFrame>
      <p:sp>
        <p:nvSpPr>
          <p:cNvPr id="5" name="TextBox 4">
            <a:extLst>
              <a:ext uri="{FF2B5EF4-FFF2-40B4-BE49-F238E27FC236}">
                <a16:creationId xmlns:a16="http://schemas.microsoft.com/office/drawing/2014/main" id="{C5C2C530-A05D-0418-7606-A089286F242E}"/>
              </a:ext>
            </a:extLst>
          </p:cNvPr>
          <p:cNvSpPr txBox="1"/>
          <p:nvPr/>
        </p:nvSpPr>
        <p:spPr>
          <a:xfrm>
            <a:off x="233517" y="868035"/>
            <a:ext cx="8676965" cy="523220"/>
          </a:xfrm>
          <a:prstGeom prst="rect">
            <a:avLst/>
          </a:prstGeom>
          <a:noFill/>
        </p:spPr>
        <p:txBody>
          <a:bodyPr wrap="square">
            <a:spAutoFit/>
          </a:bodyPr>
          <a:lstStyle/>
          <a:p>
            <a:r>
              <a:rPr lang="en-US" sz="1400" b="0" i="0" dirty="0">
                <a:effectLst/>
                <a:latin typeface="Arial" panose="020B0604020202020204" pitchFamily="34" charset="0"/>
                <a:cs typeface="Arial" panose="020B0604020202020204" pitchFamily="34" charset="0"/>
              </a:rPr>
              <a:t>A multi-voting exercise was conducted with stakeholders to prioritize the most critical waste causes in the claims process, focusing efforts on addressing the highest impact issues effectively.</a:t>
            </a:r>
            <a:endParaRPr lang="en-ZA"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360D3C1-AFAD-3ABC-79AC-4056BC1495A5}"/>
              </a:ext>
            </a:extLst>
          </p:cNvPr>
          <p:cNvPicPr>
            <a:picLocks noChangeAspect="1"/>
          </p:cNvPicPr>
          <p:nvPr/>
        </p:nvPicPr>
        <p:blipFill>
          <a:blip r:embed="rId3"/>
          <a:srcRect b="9443"/>
          <a:stretch/>
        </p:blipFill>
        <p:spPr>
          <a:xfrm>
            <a:off x="323528" y="3648455"/>
            <a:ext cx="5009532" cy="3024336"/>
          </a:xfrm>
          <a:prstGeom prst="rect">
            <a:avLst/>
          </a:prstGeom>
          <a:ln>
            <a:solidFill>
              <a:schemeClr val="accent1"/>
            </a:solidFill>
          </a:ln>
        </p:spPr>
      </p:pic>
      <p:sp>
        <p:nvSpPr>
          <p:cNvPr id="10" name="TextBox 9">
            <a:extLst>
              <a:ext uri="{FF2B5EF4-FFF2-40B4-BE49-F238E27FC236}">
                <a16:creationId xmlns:a16="http://schemas.microsoft.com/office/drawing/2014/main" id="{05818CF2-ABB3-03A4-CE0B-F874B619B88B}"/>
              </a:ext>
            </a:extLst>
          </p:cNvPr>
          <p:cNvSpPr txBox="1"/>
          <p:nvPr/>
        </p:nvSpPr>
        <p:spPr>
          <a:xfrm>
            <a:off x="5508104" y="3680720"/>
            <a:ext cx="3402378" cy="2893100"/>
          </a:xfrm>
          <a:prstGeom prst="rect">
            <a:avLst/>
          </a:prstGeom>
          <a:noFill/>
        </p:spPr>
        <p:txBody>
          <a:bodyPr wrap="square">
            <a:spAutoFit/>
          </a:bodyPr>
          <a:lstStyle/>
          <a:p>
            <a:pPr algn="just"/>
            <a:r>
              <a:rPr lang="en-US" sz="1400" b="0" i="0" dirty="0">
                <a:effectLst/>
                <a:latin typeface="Arial" panose="020B0604020202020204" pitchFamily="34" charset="0"/>
                <a:cs typeface="Arial" panose="020B0604020202020204" pitchFamily="34" charset="0"/>
              </a:rPr>
              <a:t>The Pareto analysis highlights the top five contributors to waste in the claims process: "Rework on Information from Client," "Large Batches of Claims Accumulating Before Processing," "Research and Verification Delays," "Errors in Data Indexing and Entry," and "Lack of Training or Unclear Instructions." Together, these factors account for approximately 72.2% of the total waste. Addressing these issues will yield the most significant improvements in process efficiency.</a:t>
            </a:r>
            <a:endParaRPr lang="en-Z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98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E73A-F672-AC83-54CF-B62D5B4F36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86F2D8-5559-EB30-6009-515811037A76}"/>
              </a:ext>
            </a:extLst>
          </p:cNvPr>
          <p:cNvSpPr txBox="1"/>
          <p:nvPr/>
        </p:nvSpPr>
        <p:spPr>
          <a:xfrm>
            <a:off x="3563888" y="188640"/>
            <a:ext cx="5508104" cy="461665"/>
          </a:xfrm>
          <a:prstGeom prst="rect">
            <a:avLst/>
          </a:prstGeom>
          <a:noFill/>
        </p:spPr>
        <p:txBody>
          <a:bodyPr wrap="square" rtlCol="0">
            <a:spAutoFit/>
          </a:bodyPr>
          <a:lstStyle/>
          <a:p>
            <a:pPr algn="r"/>
            <a:r>
              <a:rPr lang="en-ZA" sz="2400" dirty="0">
                <a:latin typeface="Arial" pitchFamily="34" charset="0"/>
                <a:cs typeface="Arial" pitchFamily="34" charset="0"/>
              </a:rPr>
              <a:t>PROCESS ANALYSIS SUMMARY</a:t>
            </a:r>
          </a:p>
        </p:txBody>
      </p:sp>
      <p:graphicFrame>
        <p:nvGraphicFramePr>
          <p:cNvPr id="4" name="Table 3">
            <a:extLst>
              <a:ext uri="{FF2B5EF4-FFF2-40B4-BE49-F238E27FC236}">
                <a16:creationId xmlns:a16="http://schemas.microsoft.com/office/drawing/2014/main" id="{C7A078F8-50F6-8B6E-3D8D-4D04C4A25D97}"/>
              </a:ext>
            </a:extLst>
          </p:cNvPr>
          <p:cNvGraphicFramePr>
            <a:graphicFrameLocks noGrp="1"/>
          </p:cNvGraphicFramePr>
          <p:nvPr>
            <p:extLst>
              <p:ext uri="{D42A27DB-BD31-4B8C-83A1-F6EECF244321}">
                <p14:modId xmlns:p14="http://schemas.microsoft.com/office/powerpoint/2010/main" val="1899765747"/>
              </p:ext>
            </p:extLst>
          </p:nvPr>
        </p:nvGraphicFramePr>
        <p:xfrm>
          <a:off x="179511" y="836712"/>
          <a:ext cx="8784977" cy="5514340"/>
        </p:xfrm>
        <a:graphic>
          <a:graphicData uri="http://schemas.openxmlformats.org/drawingml/2006/table">
            <a:tbl>
              <a:tblPr firstRow="1" bandRow="1">
                <a:tableStyleId>{5DA37D80-6434-44D0-A028-1B22A696006F}</a:tableStyleId>
              </a:tblPr>
              <a:tblGrid>
                <a:gridCol w="1224137">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152128">
                  <a:extLst>
                    <a:ext uri="{9D8B030D-6E8A-4147-A177-3AD203B41FA5}">
                      <a16:colId xmlns:a16="http://schemas.microsoft.com/office/drawing/2014/main" val="800703199"/>
                    </a:ext>
                  </a:extLst>
                </a:gridCol>
              </a:tblGrid>
              <a:tr h="370840">
                <a:tc>
                  <a:txBody>
                    <a:bodyPr/>
                    <a:lstStyle/>
                    <a:p>
                      <a:pPr algn="ctr"/>
                      <a:r>
                        <a:rPr lang="en-ZA" sz="800" dirty="0">
                          <a:latin typeface="Arial" panose="020B0604020202020204" pitchFamily="34" charset="0"/>
                          <a:cs typeface="Arial" panose="020B0604020202020204" pitchFamily="34" charset="0"/>
                        </a:rPr>
                        <a:t>Likely Cause</a:t>
                      </a:r>
                    </a:p>
                  </a:txBody>
                  <a:tcPr/>
                </a:tc>
                <a:tc>
                  <a:txBody>
                    <a:bodyPr/>
                    <a:lstStyle/>
                    <a:p>
                      <a:pPr algn="ctr"/>
                      <a:r>
                        <a:rPr lang="en-ZA" sz="800" dirty="0">
                          <a:latin typeface="Arial" panose="020B0604020202020204" pitchFamily="34" charset="0"/>
                          <a:cs typeface="Arial" panose="020B0604020202020204" pitchFamily="34" charset="0"/>
                        </a:rPr>
                        <a:t>Type of Input</a:t>
                      </a:r>
                    </a:p>
                  </a:txBody>
                  <a:tcPr/>
                </a:tc>
                <a:tc>
                  <a:txBody>
                    <a:bodyPr/>
                    <a:lstStyle/>
                    <a:p>
                      <a:pPr algn="ctr"/>
                      <a:r>
                        <a:rPr lang="en-ZA" sz="800" dirty="0">
                          <a:latin typeface="Arial" panose="020B0604020202020204" pitchFamily="34" charset="0"/>
                          <a:cs typeface="Arial" panose="020B0604020202020204" pitchFamily="34" charset="0"/>
                        </a:rPr>
                        <a:t>Graphical Technique</a:t>
                      </a:r>
                    </a:p>
                  </a:txBody>
                  <a:tcPr/>
                </a:tc>
                <a:tc>
                  <a:txBody>
                    <a:bodyPr/>
                    <a:lstStyle/>
                    <a:p>
                      <a:pPr algn="ctr"/>
                      <a:r>
                        <a:rPr lang="en-ZA" sz="800" dirty="0">
                          <a:latin typeface="Arial" panose="020B0604020202020204" pitchFamily="34" charset="0"/>
                          <a:cs typeface="Arial" panose="020B0604020202020204" pitchFamily="34" charset="0"/>
                        </a:rPr>
                        <a:t>Statistical Technique</a:t>
                      </a:r>
                    </a:p>
                  </a:txBody>
                  <a:tcPr/>
                </a:tc>
                <a:tc>
                  <a:txBody>
                    <a:bodyPr/>
                    <a:lstStyle/>
                    <a:p>
                      <a:pPr algn="ctr"/>
                      <a:r>
                        <a:rPr lang="en-ZA" sz="800" dirty="0">
                          <a:latin typeface="Arial" panose="020B0604020202020204" pitchFamily="34" charset="0"/>
                          <a:cs typeface="Arial" panose="020B0604020202020204" pitchFamily="34" charset="0"/>
                        </a:rPr>
                        <a:t>Process Technique</a:t>
                      </a:r>
                    </a:p>
                  </a:txBody>
                  <a:tcPr/>
                </a:tc>
                <a:tc>
                  <a:txBody>
                    <a:bodyPr/>
                    <a:lstStyle/>
                    <a:p>
                      <a:pPr algn="ctr"/>
                      <a:r>
                        <a:rPr lang="en-ZA" sz="800" dirty="0">
                          <a:latin typeface="Arial" panose="020B0604020202020204" pitchFamily="34" charset="0"/>
                          <a:cs typeface="Arial" panose="020B0604020202020204" pitchFamily="34" charset="0"/>
                        </a:rPr>
                        <a:t>Confirmed Root Causes</a:t>
                      </a:r>
                    </a:p>
                  </a:txBody>
                  <a:tcPr/>
                </a:tc>
                <a:extLst>
                  <a:ext uri="{0D108BD9-81ED-4DB2-BD59-A6C34878D82A}">
                    <a16:rowId xmlns:a16="http://schemas.microsoft.com/office/drawing/2014/main" val="10000"/>
                  </a:ext>
                </a:extLst>
              </a:tr>
              <a:tr h="0">
                <a:tc>
                  <a:txBody>
                    <a:bodyPr/>
                    <a:lstStyle/>
                    <a:p>
                      <a:pPr algn="ctr"/>
                      <a:r>
                        <a:rPr lang="en-US" sz="1050" dirty="0"/>
                        <a:t>Rework on Information from Client</a:t>
                      </a:r>
                    </a:p>
                  </a:txBody>
                  <a:tcPr anchor="ctr"/>
                </a:tc>
                <a:tc>
                  <a:txBody>
                    <a:bodyPr/>
                    <a:lstStyle/>
                    <a:p>
                      <a:pPr algn="ctr"/>
                      <a:r>
                        <a:rPr lang="en-ZA" sz="1050"/>
                        <a:t>Discrete</a:t>
                      </a:r>
                    </a:p>
                  </a:txBody>
                  <a:tcPr anchor="ctr"/>
                </a:tc>
                <a:tc>
                  <a:txBody>
                    <a:bodyPr/>
                    <a:lstStyle/>
                    <a:p>
                      <a:pPr algn="ctr"/>
                      <a:r>
                        <a:rPr lang="en-ZA" sz="1050" dirty="0"/>
                        <a:t>Pareto Chart</a:t>
                      </a:r>
                    </a:p>
                  </a:txBody>
                  <a:tcPr anchor="ctr"/>
                </a:tc>
                <a:tc>
                  <a:txBody>
                    <a:bodyPr/>
                    <a:lstStyle/>
                    <a:p>
                      <a:pPr algn="ctr"/>
                      <a:r>
                        <a:rPr lang="en-US" sz="1050" dirty="0"/>
                        <a:t>B</a:t>
                      </a:r>
                      <a:r>
                        <a:rPr lang="en-ZA" sz="1050" dirty="0" err="1"/>
                        <a:t>rainstorming</a:t>
                      </a:r>
                      <a:r>
                        <a:rPr lang="en-ZA" sz="1050" dirty="0"/>
                        <a:t> (</a:t>
                      </a:r>
                      <a:r>
                        <a:rPr lang="en-ZA" sz="1050" dirty="0" err="1"/>
                        <a:t>Multivolting</a:t>
                      </a:r>
                      <a:r>
                        <a:rPr lang="en-ZA" sz="1050" dirty="0"/>
                        <a:t>)</a:t>
                      </a:r>
                    </a:p>
                  </a:txBody>
                  <a:tcPr anchor="ctr"/>
                </a:tc>
                <a:tc>
                  <a:txBody>
                    <a:bodyPr/>
                    <a:lstStyle/>
                    <a:p>
                      <a:pPr algn="ctr"/>
                      <a:r>
                        <a:rPr lang="en-ZA" sz="1050" dirty="0"/>
                        <a:t>Process Mapping</a:t>
                      </a:r>
                    </a:p>
                  </a:txBody>
                  <a:tcPr anchor="ctr"/>
                </a:tc>
                <a:tc>
                  <a:txBody>
                    <a:bodyPr/>
                    <a:lstStyle/>
                    <a:p>
                      <a:pPr algn="ctr"/>
                      <a:endParaRPr lang="en-ZA" sz="1050" dirty="0"/>
                    </a:p>
                  </a:txBody>
                  <a:tcPr anchor="ctr"/>
                </a:tc>
                <a:extLst>
                  <a:ext uri="{0D108BD9-81ED-4DB2-BD59-A6C34878D82A}">
                    <a16:rowId xmlns:a16="http://schemas.microsoft.com/office/drawing/2014/main" val="10002"/>
                  </a:ext>
                </a:extLst>
              </a:tr>
              <a:tr h="370840">
                <a:tc>
                  <a:txBody>
                    <a:bodyPr/>
                    <a:lstStyle/>
                    <a:p>
                      <a:pPr algn="ctr"/>
                      <a:r>
                        <a:rPr lang="en-US" sz="1050"/>
                        <a:t>Large Batches of Claims Accumulating Before Processing</a:t>
                      </a:r>
                    </a:p>
                  </a:txBody>
                  <a:tcPr anchor="ctr">
                    <a:solidFill>
                      <a:schemeClr val="accent1">
                        <a:lumMod val="60000"/>
                        <a:lumOff val="40000"/>
                        <a:alpha val="20000"/>
                      </a:schemeClr>
                    </a:solidFill>
                  </a:tcPr>
                </a:tc>
                <a:tc>
                  <a:txBody>
                    <a:bodyPr/>
                    <a:lstStyle/>
                    <a:p>
                      <a:pPr algn="ctr"/>
                      <a:r>
                        <a:rPr lang="en-ZA" sz="1050"/>
                        <a:t>Continuous</a:t>
                      </a:r>
                    </a:p>
                  </a:txBody>
                  <a:tcPr anchor="ctr">
                    <a:solidFill>
                      <a:schemeClr val="accent1">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solidFill>
                      <a:schemeClr val="accent1">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solidFill>
                      <a:schemeClr val="accent1">
                        <a:lumMod val="60000"/>
                        <a:lumOff val="40000"/>
                        <a:alpha val="20000"/>
                      </a:schemeClr>
                    </a:solidFill>
                  </a:tcPr>
                </a:tc>
                <a:tc>
                  <a:txBody>
                    <a:bodyPr/>
                    <a:lstStyle/>
                    <a:p>
                      <a:pPr algn="ctr"/>
                      <a:r>
                        <a:rPr lang="en-ZA" sz="1050" dirty="0"/>
                        <a:t>Lean Process Improvement</a:t>
                      </a:r>
                    </a:p>
                  </a:txBody>
                  <a:tcPr anchor="ctr">
                    <a:solidFill>
                      <a:schemeClr val="accent1">
                        <a:lumMod val="60000"/>
                        <a:lumOff val="40000"/>
                        <a:alpha val="20000"/>
                      </a:schemeClr>
                    </a:solidFill>
                  </a:tcPr>
                </a:tc>
                <a:tc>
                  <a:txBody>
                    <a:bodyPr/>
                    <a:lstStyle/>
                    <a:p>
                      <a:pPr algn="ctr"/>
                      <a:r>
                        <a:rPr lang="en-ZA" sz="1050"/>
                        <a:t>✅</a:t>
                      </a:r>
                    </a:p>
                  </a:txBody>
                  <a:tcPr anchor="ctr">
                    <a:solidFill>
                      <a:schemeClr val="accent1">
                        <a:lumMod val="60000"/>
                        <a:lumOff val="40000"/>
                        <a:alpha val="20000"/>
                      </a:schemeClr>
                    </a:solidFill>
                  </a:tcPr>
                </a:tc>
                <a:extLst>
                  <a:ext uri="{0D108BD9-81ED-4DB2-BD59-A6C34878D82A}">
                    <a16:rowId xmlns:a16="http://schemas.microsoft.com/office/drawing/2014/main" val="2034664279"/>
                  </a:ext>
                </a:extLst>
              </a:tr>
              <a:tr h="370840">
                <a:tc>
                  <a:txBody>
                    <a:bodyPr/>
                    <a:lstStyle/>
                    <a:p>
                      <a:pPr algn="ctr"/>
                      <a:r>
                        <a:rPr lang="en-ZA" sz="1050"/>
                        <a:t>Research and Verification Delays</a:t>
                      </a:r>
                    </a:p>
                  </a:txBody>
                  <a:tcPr anchor="ctr"/>
                </a:tc>
                <a:tc>
                  <a:txBody>
                    <a:bodyPr/>
                    <a:lstStyle/>
                    <a:p>
                      <a:pPr algn="ctr"/>
                      <a:r>
                        <a:rPr lang="en-ZA" sz="1050"/>
                        <a:t>Continuous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ctr"/>
                      <a:r>
                        <a:rPr lang="en-ZA" sz="1050"/>
                        <a:t>Value Stream Mapping</a:t>
                      </a:r>
                    </a:p>
                  </a:txBody>
                  <a:tcPr anchor="ctr"/>
                </a:tc>
                <a:tc>
                  <a:txBody>
                    <a:bodyPr/>
                    <a:lstStyle/>
                    <a:p>
                      <a:pPr algn="ctr"/>
                      <a:r>
                        <a:rPr lang="en-ZA" sz="1050" dirty="0"/>
                        <a:t>✅</a:t>
                      </a:r>
                    </a:p>
                  </a:txBody>
                  <a:tcPr anchor="ctr"/>
                </a:tc>
                <a:extLst>
                  <a:ext uri="{0D108BD9-81ED-4DB2-BD59-A6C34878D82A}">
                    <a16:rowId xmlns:a16="http://schemas.microsoft.com/office/drawing/2014/main" val="308234849"/>
                  </a:ext>
                </a:extLst>
              </a:tr>
              <a:tr h="370840">
                <a:tc>
                  <a:txBody>
                    <a:bodyPr/>
                    <a:lstStyle/>
                    <a:p>
                      <a:pPr algn="ctr"/>
                      <a:r>
                        <a:rPr lang="en-US" sz="1050"/>
                        <a:t>Errors in Data Indexing and Entry</a:t>
                      </a:r>
                    </a:p>
                  </a:txBody>
                  <a:tcPr anchor="ctr">
                    <a:solidFill>
                      <a:schemeClr val="accent1">
                        <a:lumMod val="60000"/>
                        <a:lumOff val="40000"/>
                        <a:alpha val="20000"/>
                      </a:schemeClr>
                    </a:solidFill>
                  </a:tcPr>
                </a:tc>
                <a:tc>
                  <a:txBody>
                    <a:bodyPr/>
                    <a:lstStyle/>
                    <a:p>
                      <a:pPr algn="ctr"/>
                      <a:r>
                        <a:rPr lang="en-ZA" sz="1050"/>
                        <a:t>Discrete</a:t>
                      </a:r>
                    </a:p>
                  </a:txBody>
                  <a:tcPr anchor="ctr">
                    <a:solidFill>
                      <a:schemeClr val="accent1">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solidFill>
                      <a:schemeClr val="accent1">
                        <a:lumMod val="60000"/>
                        <a:lumOff val="4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solidFill>
                      <a:schemeClr val="accent1">
                        <a:lumMod val="60000"/>
                        <a:lumOff val="40000"/>
                        <a:alpha val="20000"/>
                      </a:schemeClr>
                    </a:solidFill>
                  </a:tcPr>
                </a:tc>
                <a:tc>
                  <a:txBody>
                    <a:bodyPr/>
                    <a:lstStyle/>
                    <a:p>
                      <a:pPr algn="ctr"/>
                      <a:r>
                        <a:rPr lang="en-ZA" sz="1050"/>
                        <a:t>Error Proofing</a:t>
                      </a:r>
                    </a:p>
                  </a:txBody>
                  <a:tcPr anchor="ctr">
                    <a:solidFill>
                      <a:schemeClr val="accent1">
                        <a:lumMod val="60000"/>
                        <a:lumOff val="40000"/>
                        <a:alpha val="20000"/>
                      </a:schemeClr>
                    </a:solidFill>
                  </a:tcPr>
                </a:tc>
                <a:tc>
                  <a:txBody>
                    <a:bodyPr/>
                    <a:lstStyle/>
                    <a:p>
                      <a:pPr algn="ctr"/>
                      <a:r>
                        <a:rPr lang="en-ZA" sz="1050"/>
                        <a:t>✅</a:t>
                      </a:r>
                    </a:p>
                  </a:txBody>
                  <a:tcPr anchor="ctr">
                    <a:solidFill>
                      <a:schemeClr val="accent1">
                        <a:lumMod val="60000"/>
                        <a:lumOff val="40000"/>
                        <a:alpha val="20000"/>
                      </a:schemeClr>
                    </a:solidFill>
                  </a:tcPr>
                </a:tc>
                <a:extLst>
                  <a:ext uri="{0D108BD9-81ED-4DB2-BD59-A6C34878D82A}">
                    <a16:rowId xmlns:a16="http://schemas.microsoft.com/office/drawing/2014/main" val="845137353"/>
                  </a:ext>
                </a:extLst>
              </a:tr>
              <a:tr h="370840">
                <a:tc>
                  <a:txBody>
                    <a:bodyPr/>
                    <a:lstStyle/>
                    <a:p>
                      <a:pPr algn="ctr"/>
                      <a:r>
                        <a:rPr lang="en-US" sz="1050"/>
                        <a:t>Lack of Training or Unclear Instructions</a:t>
                      </a:r>
                    </a:p>
                  </a:txBody>
                  <a:tcPr anchor="ctr"/>
                </a:tc>
                <a:tc>
                  <a:txBody>
                    <a:bodyPr/>
                    <a:lstStyle/>
                    <a:p>
                      <a:pPr algn="ctr"/>
                      <a:r>
                        <a:rPr lang="en-ZA" sz="1050"/>
                        <a:t>Discrete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ctr"/>
                      <a:r>
                        <a:rPr lang="en-ZA" sz="1050"/>
                        <a:t>Training &amp; Development</a:t>
                      </a:r>
                    </a:p>
                  </a:txBody>
                  <a:tcPr anchor="ctr"/>
                </a:tc>
                <a:tc>
                  <a:txBody>
                    <a:bodyPr/>
                    <a:lstStyle/>
                    <a:p>
                      <a:pPr algn="ctr"/>
                      <a:r>
                        <a:rPr lang="en-ZA" sz="1050" dirty="0"/>
                        <a:t>✅</a:t>
                      </a:r>
                    </a:p>
                  </a:txBody>
                  <a:tcPr anchor="ctr"/>
                </a:tc>
                <a:extLst>
                  <a:ext uri="{0D108BD9-81ED-4DB2-BD59-A6C34878D82A}">
                    <a16:rowId xmlns:a16="http://schemas.microsoft.com/office/drawing/2014/main" val="2878815007"/>
                  </a:ext>
                </a:extLst>
              </a:tr>
              <a:tr h="370840">
                <a:tc>
                  <a:txBody>
                    <a:bodyPr/>
                    <a:lstStyle/>
                    <a:p>
                      <a:pPr algn="ctr"/>
                      <a:r>
                        <a:rPr lang="en-US" sz="1050"/>
                        <a:t>Client Having to Source Multiple Quotes</a:t>
                      </a:r>
                    </a:p>
                  </a:txBody>
                  <a:tcPr anchor="ctr"/>
                </a:tc>
                <a:tc>
                  <a:txBody>
                    <a:bodyPr/>
                    <a:lstStyle/>
                    <a:p>
                      <a:pPr algn="ctr"/>
                      <a:r>
                        <a:rPr lang="en-ZA" sz="1050"/>
                        <a:t>Discrete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ctr"/>
                      <a:r>
                        <a:rPr lang="en-ZA" sz="1050"/>
                        <a:t>Process Improvement</a:t>
                      </a:r>
                    </a:p>
                  </a:txBody>
                  <a:tcPr anchor="ctr"/>
                </a:tc>
                <a:tc>
                  <a:txBody>
                    <a:bodyPr/>
                    <a:lstStyle/>
                    <a:p>
                      <a:pPr algn="ctr"/>
                      <a:r>
                        <a:rPr lang="en-ZA" sz="1050" dirty="0"/>
                        <a:t>❌</a:t>
                      </a:r>
                    </a:p>
                  </a:txBody>
                  <a:tcPr anchor="ctr"/>
                </a:tc>
                <a:extLst>
                  <a:ext uri="{0D108BD9-81ED-4DB2-BD59-A6C34878D82A}">
                    <a16:rowId xmlns:a16="http://schemas.microsoft.com/office/drawing/2014/main" val="541818519"/>
                  </a:ext>
                </a:extLst>
              </a:tr>
              <a:tr h="370840">
                <a:tc>
                  <a:txBody>
                    <a:bodyPr/>
                    <a:lstStyle/>
                    <a:p>
                      <a:pPr algn="ctr"/>
                      <a:r>
                        <a:rPr lang="en-US" sz="1050"/>
                        <a:t>Waiting for Approval from Settlement Department</a:t>
                      </a:r>
                    </a:p>
                  </a:txBody>
                  <a:tcPr anchor="ctr"/>
                </a:tc>
                <a:tc>
                  <a:txBody>
                    <a:bodyPr/>
                    <a:lstStyle/>
                    <a:p>
                      <a:pPr algn="ctr"/>
                      <a:r>
                        <a:rPr lang="en-ZA" sz="1050"/>
                        <a:t>Continuous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ctr"/>
                      <a:r>
                        <a:rPr lang="en-ZA" sz="1050"/>
                        <a:t>Lean Process Improvement</a:t>
                      </a:r>
                    </a:p>
                  </a:txBody>
                  <a:tcPr anchor="ctr"/>
                </a:tc>
                <a:tc>
                  <a:txBody>
                    <a:bodyPr/>
                    <a:lstStyle/>
                    <a:p>
                      <a:pPr algn="ctr"/>
                      <a:r>
                        <a:rPr lang="en-ZA" sz="1050"/>
                        <a:t>❌</a:t>
                      </a:r>
                    </a:p>
                  </a:txBody>
                  <a:tcPr anchor="ctr"/>
                </a:tc>
                <a:extLst>
                  <a:ext uri="{0D108BD9-81ED-4DB2-BD59-A6C34878D82A}">
                    <a16:rowId xmlns:a16="http://schemas.microsoft.com/office/drawing/2014/main" val="2609483136"/>
                  </a:ext>
                </a:extLst>
              </a:tr>
              <a:tr h="370840">
                <a:tc>
                  <a:txBody>
                    <a:bodyPr/>
                    <a:lstStyle/>
                    <a:p>
                      <a:pPr algn="ctr"/>
                      <a:r>
                        <a:rPr lang="en-US" sz="1050"/>
                        <a:t>Multiple Rounds of Document Verification</a:t>
                      </a:r>
                    </a:p>
                  </a:txBody>
                  <a:tcPr anchor="ctr"/>
                </a:tc>
                <a:tc>
                  <a:txBody>
                    <a:bodyPr/>
                    <a:lstStyle/>
                    <a:p>
                      <a:pPr algn="ctr"/>
                      <a:r>
                        <a:rPr lang="en-ZA" sz="1050"/>
                        <a:t>Discrete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a:ln>
                            <a:noFill/>
                          </a:ln>
                          <a:solidFill>
                            <a:prstClr val="black"/>
                          </a:solidFill>
                          <a:effectLst/>
                          <a:uLnTx/>
                          <a:uFillTx/>
                          <a:latin typeface="Calibri"/>
                          <a:ea typeface="+mn-ea"/>
                          <a:cs typeface="+mn-cs"/>
                        </a:rPr>
                        <a:t>Pareto Chart</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a:ea typeface="+mn-ea"/>
                          <a:cs typeface="+mn-cs"/>
                        </a:rPr>
                        <a:t>B</a:t>
                      </a:r>
                      <a:r>
                        <a:rPr kumimoji="0" lang="en-ZA" sz="1050" b="0" i="0" u="none" strike="noStrike" kern="1200" cap="none" spc="0" normalizeH="0" baseline="0" noProof="0">
                          <a:ln>
                            <a:noFill/>
                          </a:ln>
                          <a:solidFill>
                            <a:prstClr val="black"/>
                          </a:solidFill>
                          <a:effectLst/>
                          <a:uLnTx/>
                          <a:uFillTx/>
                          <a:latin typeface="Calibri"/>
                          <a:ea typeface="+mn-ea"/>
                          <a:cs typeface="+mn-cs"/>
                        </a:rPr>
                        <a:t>rainstorming (Multivolting)</a:t>
                      </a:r>
                      <a:endParaRPr kumimoji="0" lang="en-ZA" sz="1050" b="0"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ctr"/>
                      <a:r>
                        <a:rPr lang="en-ZA" sz="1050"/>
                        <a:t>Process Standardization</a:t>
                      </a:r>
                    </a:p>
                  </a:txBody>
                  <a:tcPr anchor="ctr"/>
                </a:tc>
                <a:tc>
                  <a:txBody>
                    <a:bodyPr/>
                    <a:lstStyle/>
                    <a:p>
                      <a:pPr algn="ctr"/>
                      <a:r>
                        <a:rPr lang="en-ZA" sz="1050"/>
                        <a:t>❌</a:t>
                      </a:r>
                    </a:p>
                  </a:txBody>
                  <a:tcPr anchor="ctr"/>
                </a:tc>
                <a:extLst>
                  <a:ext uri="{0D108BD9-81ED-4DB2-BD59-A6C34878D82A}">
                    <a16:rowId xmlns:a16="http://schemas.microsoft.com/office/drawing/2014/main" val="2842776745"/>
                  </a:ext>
                </a:extLst>
              </a:tr>
              <a:tr h="370840">
                <a:tc>
                  <a:txBody>
                    <a:bodyPr/>
                    <a:lstStyle/>
                    <a:p>
                      <a:pPr algn="ctr"/>
                      <a:r>
                        <a:rPr lang="en-ZA" sz="1050"/>
                        <a:t>Physical Movement to Locate Documents</a:t>
                      </a:r>
                    </a:p>
                  </a:txBody>
                  <a:tcPr anchor="ctr"/>
                </a:tc>
                <a:tc>
                  <a:txBody>
                    <a:bodyPr/>
                    <a:lstStyle/>
                    <a:p>
                      <a:pPr algn="ctr"/>
                      <a:r>
                        <a:rPr lang="en-ZA" sz="1050"/>
                        <a:t>Continuous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ZA" sz="1050" b="0" i="0" u="none" strike="noStrike" kern="1200" cap="none" spc="0" normalizeH="0" baseline="0" noProof="0" dirty="0">
                          <a:ln>
                            <a:noFill/>
                          </a:ln>
                          <a:solidFill>
                            <a:prstClr val="black"/>
                          </a:solidFill>
                          <a:effectLst/>
                          <a:uLnTx/>
                          <a:uFillTx/>
                          <a:latin typeface="Calibri"/>
                          <a:ea typeface="+mn-ea"/>
                          <a:cs typeface="+mn-cs"/>
                        </a:rPr>
                        <a:t>Pareto Chart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a:ea typeface="+mn-ea"/>
                          <a:cs typeface="+mn-cs"/>
                        </a:rPr>
                        <a:t>B</a:t>
                      </a:r>
                      <a:r>
                        <a:rPr kumimoji="0" lang="en-ZA" sz="1050" b="0" i="0" u="none" strike="noStrike" kern="1200" cap="none" spc="0" normalizeH="0" baseline="0" noProof="0" dirty="0" err="1">
                          <a:ln>
                            <a:noFill/>
                          </a:ln>
                          <a:solidFill>
                            <a:prstClr val="black"/>
                          </a:solidFill>
                          <a:effectLst/>
                          <a:uLnTx/>
                          <a:uFillTx/>
                          <a:latin typeface="Calibri"/>
                          <a:ea typeface="+mn-ea"/>
                          <a:cs typeface="+mn-cs"/>
                        </a:rPr>
                        <a:t>rainstorming</a:t>
                      </a:r>
                      <a:r>
                        <a:rPr kumimoji="0" lang="en-ZA" sz="1050" b="0" i="0" u="none" strike="noStrike" kern="1200" cap="none" spc="0" normalizeH="0" baseline="0" noProof="0" dirty="0">
                          <a:ln>
                            <a:noFill/>
                          </a:ln>
                          <a:solidFill>
                            <a:prstClr val="black"/>
                          </a:solidFill>
                          <a:effectLst/>
                          <a:uLnTx/>
                          <a:uFillTx/>
                          <a:latin typeface="Calibri"/>
                          <a:ea typeface="+mn-ea"/>
                          <a:cs typeface="+mn-cs"/>
                        </a:rPr>
                        <a:t> (</a:t>
                      </a:r>
                      <a:r>
                        <a:rPr kumimoji="0" lang="en-ZA" sz="1050" b="0" i="0" u="none" strike="noStrike" kern="1200" cap="none" spc="0" normalizeH="0" baseline="0" noProof="0" dirty="0" err="1">
                          <a:ln>
                            <a:noFill/>
                          </a:ln>
                          <a:solidFill>
                            <a:prstClr val="black"/>
                          </a:solidFill>
                          <a:effectLst/>
                          <a:uLnTx/>
                          <a:uFillTx/>
                          <a:latin typeface="Calibri"/>
                          <a:ea typeface="+mn-ea"/>
                          <a:cs typeface="+mn-cs"/>
                        </a:rPr>
                        <a:t>Multivolting</a:t>
                      </a:r>
                      <a:r>
                        <a:rPr kumimoji="0" lang="en-ZA" sz="1050" b="0" i="0" u="none" strike="noStrike" kern="1200" cap="none" spc="0" normalizeH="0" baseline="0" noProof="0" dirty="0">
                          <a:ln>
                            <a:noFill/>
                          </a:ln>
                          <a:solidFill>
                            <a:prstClr val="black"/>
                          </a:solidFill>
                          <a:effectLst/>
                          <a:uLnTx/>
                          <a:uFillTx/>
                          <a:latin typeface="Calibri"/>
                          <a:ea typeface="+mn-ea"/>
                          <a:cs typeface="+mn-cs"/>
                        </a:rPr>
                        <a:t>)</a:t>
                      </a:r>
                    </a:p>
                  </a:txBody>
                  <a:tcPr anchor="ctr"/>
                </a:tc>
                <a:tc>
                  <a:txBody>
                    <a:bodyPr/>
                    <a:lstStyle/>
                    <a:p>
                      <a:pPr algn="ctr"/>
                      <a:r>
                        <a:rPr lang="en-ZA" sz="1050"/>
                        <a:t>Workplace Organization (5S)</a:t>
                      </a:r>
                    </a:p>
                  </a:txBody>
                  <a:tcPr anchor="ctr"/>
                </a:tc>
                <a:tc>
                  <a:txBody>
                    <a:bodyPr/>
                    <a:lstStyle/>
                    <a:p>
                      <a:pPr algn="ctr"/>
                      <a:r>
                        <a:rPr lang="en-ZA" sz="1050" dirty="0"/>
                        <a:t>❌</a:t>
                      </a:r>
                    </a:p>
                  </a:txBody>
                  <a:tcPr anchor="ctr"/>
                </a:tc>
                <a:extLst>
                  <a:ext uri="{0D108BD9-81ED-4DB2-BD59-A6C34878D82A}">
                    <a16:rowId xmlns:a16="http://schemas.microsoft.com/office/drawing/2014/main" val="399219416"/>
                  </a:ext>
                </a:extLst>
              </a:tr>
            </a:tbl>
          </a:graphicData>
        </a:graphic>
      </p:graphicFrame>
      <p:pic>
        <p:nvPicPr>
          <p:cNvPr id="8" name="Picture 7" descr="thGRLXWNMD.jpg">
            <a:extLst>
              <a:ext uri="{FF2B5EF4-FFF2-40B4-BE49-F238E27FC236}">
                <a16:creationId xmlns:a16="http://schemas.microsoft.com/office/drawing/2014/main" id="{166BA174-B751-9235-E84D-743F06F4444F}"/>
              </a:ext>
            </a:extLst>
          </p:cNvPr>
          <p:cNvPicPr>
            <a:picLocks noChangeAspect="1"/>
          </p:cNvPicPr>
          <p:nvPr/>
        </p:nvPicPr>
        <p:blipFill rotWithShape="1">
          <a:blip r:embed="rId3" cstate="print"/>
          <a:srcRect l="10417" t="4240" r="8280" b="13117"/>
          <a:stretch/>
        </p:blipFill>
        <p:spPr>
          <a:xfrm>
            <a:off x="8244408" y="3512280"/>
            <a:ext cx="323478" cy="225783"/>
          </a:xfrm>
          <a:prstGeom prst="rect">
            <a:avLst/>
          </a:prstGeom>
          <a:ln>
            <a:solidFill>
              <a:schemeClr val="tx1"/>
            </a:solidFill>
          </a:ln>
        </p:spPr>
      </p:pic>
      <p:pic>
        <p:nvPicPr>
          <p:cNvPr id="9" name="Picture 8" descr="thGRLXWNMD.jpg">
            <a:extLst>
              <a:ext uri="{FF2B5EF4-FFF2-40B4-BE49-F238E27FC236}">
                <a16:creationId xmlns:a16="http://schemas.microsoft.com/office/drawing/2014/main" id="{FF622E8B-96FA-80A9-B399-FAF783512C6D}"/>
              </a:ext>
            </a:extLst>
          </p:cNvPr>
          <p:cNvPicPr>
            <a:picLocks noChangeAspect="1"/>
          </p:cNvPicPr>
          <p:nvPr/>
        </p:nvPicPr>
        <p:blipFill rotWithShape="1">
          <a:blip r:embed="rId3" cstate="print"/>
          <a:srcRect l="10417" t="4240" r="8280" b="13117"/>
          <a:stretch/>
        </p:blipFill>
        <p:spPr>
          <a:xfrm>
            <a:off x="8244408" y="1412776"/>
            <a:ext cx="323478" cy="225783"/>
          </a:xfrm>
          <a:prstGeom prst="rect">
            <a:avLst/>
          </a:prstGeom>
          <a:ln>
            <a:solidFill>
              <a:schemeClr val="tx1"/>
            </a:solidFill>
          </a:ln>
        </p:spPr>
      </p:pic>
      <p:pic>
        <p:nvPicPr>
          <p:cNvPr id="10" name="Picture 9" descr="thGRLXWNMD.jpg">
            <a:extLst>
              <a:ext uri="{FF2B5EF4-FFF2-40B4-BE49-F238E27FC236}">
                <a16:creationId xmlns:a16="http://schemas.microsoft.com/office/drawing/2014/main" id="{78949961-9B9C-8AA5-9C9C-B5DED07532E4}"/>
              </a:ext>
            </a:extLst>
          </p:cNvPr>
          <p:cNvPicPr>
            <a:picLocks noChangeAspect="1"/>
          </p:cNvPicPr>
          <p:nvPr/>
        </p:nvPicPr>
        <p:blipFill rotWithShape="1">
          <a:blip r:embed="rId3" cstate="print"/>
          <a:srcRect l="10417" t="4240" r="8280" b="13117"/>
          <a:stretch/>
        </p:blipFill>
        <p:spPr>
          <a:xfrm>
            <a:off x="8244408" y="1993354"/>
            <a:ext cx="323478" cy="225783"/>
          </a:xfrm>
          <a:prstGeom prst="rect">
            <a:avLst/>
          </a:prstGeom>
          <a:ln>
            <a:solidFill>
              <a:schemeClr val="tx1"/>
            </a:solidFill>
          </a:ln>
        </p:spPr>
      </p:pic>
      <p:pic>
        <p:nvPicPr>
          <p:cNvPr id="11" name="Picture 10" descr="thGRLXWNMD.jpg">
            <a:extLst>
              <a:ext uri="{FF2B5EF4-FFF2-40B4-BE49-F238E27FC236}">
                <a16:creationId xmlns:a16="http://schemas.microsoft.com/office/drawing/2014/main" id="{D1906B12-ED4D-EFE9-C4B9-FB7ABFC8AA52}"/>
              </a:ext>
            </a:extLst>
          </p:cNvPr>
          <p:cNvPicPr>
            <a:picLocks noChangeAspect="1"/>
          </p:cNvPicPr>
          <p:nvPr/>
        </p:nvPicPr>
        <p:blipFill rotWithShape="1">
          <a:blip r:embed="rId3" cstate="print"/>
          <a:srcRect l="10417" t="4240" r="8280" b="13117"/>
          <a:stretch/>
        </p:blipFill>
        <p:spPr>
          <a:xfrm>
            <a:off x="8244408" y="2573932"/>
            <a:ext cx="323478" cy="225783"/>
          </a:xfrm>
          <a:prstGeom prst="rect">
            <a:avLst/>
          </a:prstGeom>
          <a:ln>
            <a:solidFill>
              <a:schemeClr val="tx1"/>
            </a:solidFill>
          </a:ln>
        </p:spPr>
      </p:pic>
      <p:pic>
        <p:nvPicPr>
          <p:cNvPr id="12" name="Picture 11" descr="thGRLXWNMD.jpg">
            <a:extLst>
              <a:ext uri="{FF2B5EF4-FFF2-40B4-BE49-F238E27FC236}">
                <a16:creationId xmlns:a16="http://schemas.microsoft.com/office/drawing/2014/main" id="{E9264DDD-AD3C-494D-AF88-7BA8A06444B1}"/>
              </a:ext>
            </a:extLst>
          </p:cNvPr>
          <p:cNvPicPr>
            <a:picLocks noChangeAspect="1"/>
          </p:cNvPicPr>
          <p:nvPr/>
        </p:nvPicPr>
        <p:blipFill rotWithShape="1">
          <a:blip r:embed="rId3" cstate="print"/>
          <a:srcRect l="10417" t="4240" r="8280" b="13117"/>
          <a:stretch/>
        </p:blipFill>
        <p:spPr>
          <a:xfrm>
            <a:off x="8244408" y="3007046"/>
            <a:ext cx="323478" cy="225783"/>
          </a:xfrm>
          <a:prstGeom prst="rect">
            <a:avLst/>
          </a:prstGeom>
          <a:ln>
            <a:solidFill>
              <a:schemeClr val="tx1"/>
            </a:solidFill>
          </a:ln>
        </p:spPr>
      </p:pic>
      <p:pic>
        <p:nvPicPr>
          <p:cNvPr id="13" name="Picture 12" descr="thY8PJOOGW.jpg">
            <a:extLst>
              <a:ext uri="{FF2B5EF4-FFF2-40B4-BE49-F238E27FC236}">
                <a16:creationId xmlns:a16="http://schemas.microsoft.com/office/drawing/2014/main" id="{408C0AF1-C919-009D-3C73-FE1A607127A5}"/>
              </a:ext>
            </a:extLst>
          </p:cNvPr>
          <p:cNvPicPr>
            <a:picLocks noChangeAspect="1"/>
          </p:cNvPicPr>
          <p:nvPr/>
        </p:nvPicPr>
        <p:blipFill>
          <a:blip r:embed="rId4" cstate="print"/>
          <a:stretch>
            <a:fillRect/>
          </a:stretch>
        </p:blipFill>
        <p:spPr>
          <a:xfrm>
            <a:off x="8244408" y="4034823"/>
            <a:ext cx="372842" cy="372842"/>
          </a:xfrm>
          <a:prstGeom prst="rect">
            <a:avLst/>
          </a:prstGeom>
        </p:spPr>
      </p:pic>
      <p:pic>
        <p:nvPicPr>
          <p:cNvPr id="14" name="Picture 13" descr="thY8PJOOGW.jpg">
            <a:extLst>
              <a:ext uri="{FF2B5EF4-FFF2-40B4-BE49-F238E27FC236}">
                <a16:creationId xmlns:a16="http://schemas.microsoft.com/office/drawing/2014/main" id="{10BC9B6B-BCA4-9E00-2331-282AB89173C7}"/>
              </a:ext>
            </a:extLst>
          </p:cNvPr>
          <p:cNvPicPr>
            <a:picLocks noChangeAspect="1"/>
          </p:cNvPicPr>
          <p:nvPr/>
        </p:nvPicPr>
        <p:blipFill>
          <a:blip r:embed="rId4" cstate="print"/>
          <a:stretch>
            <a:fillRect/>
          </a:stretch>
        </p:blipFill>
        <p:spPr>
          <a:xfrm>
            <a:off x="8266571" y="4732953"/>
            <a:ext cx="372842" cy="372842"/>
          </a:xfrm>
          <a:prstGeom prst="rect">
            <a:avLst/>
          </a:prstGeom>
        </p:spPr>
      </p:pic>
      <p:pic>
        <p:nvPicPr>
          <p:cNvPr id="15" name="Picture 14" descr="thY8PJOOGW.jpg">
            <a:extLst>
              <a:ext uri="{FF2B5EF4-FFF2-40B4-BE49-F238E27FC236}">
                <a16:creationId xmlns:a16="http://schemas.microsoft.com/office/drawing/2014/main" id="{08749DE5-F526-FE1D-626C-0A4C6B13E502}"/>
              </a:ext>
            </a:extLst>
          </p:cNvPr>
          <p:cNvPicPr>
            <a:picLocks noChangeAspect="1"/>
          </p:cNvPicPr>
          <p:nvPr/>
        </p:nvPicPr>
        <p:blipFill>
          <a:blip r:embed="rId4" cstate="print"/>
          <a:stretch>
            <a:fillRect/>
          </a:stretch>
        </p:blipFill>
        <p:spPr>
          <a:xfrm>
            <a:off x="8244408" y="5322448"/>
            <a:ext cx="372842" cy="372842"/>
          </a:xfrm>
          <a:prstGeom prst="rect">
            <a:avLst/>
          </a:prstGeom>
        </p:spPr>
      </p:pic>
      <p:pic>
        <p:nvPicPr>
          <p:cNvPr id="16" name="Picture 15" descr="thY8PJOOGW.jpg">
            <a:extLst>
              <a:ext uri="{FF2B5EF4-FFF2-40B4-BE49-F238E27FC236}">
                <a16:creationId xmlns:a16="http://schemas.microsoft.com/office/drawing/2014/main" id="{0BFC39D4-9070-AAC9-BF9E-95EFE326F1C5}"/>
              </a:ext>
            </a:extLst>
          </p:cNvPr>
          <p:cNvPicPr>
            <a:picLocks noChangeAspect="1"/>
          </p:cNvPicPr>
          <p:nvPr/>
        </p:nvPicPr>
        <p:blipFill>
          <a:blip r:embed="rId4" cstate="print"/>
          <a:stretch>
            <a:fillRect/>
          </a:stretch>
        </p:blipFill>
        <p:spPr>
          <a:xfrm>
            <a:off x="8244408" y="5895455"/>
            <a:ext cx="372842" cy="372842"/>
          </a:xfrm>
          <a:prstGeom prst="rect">
            <a:avLst/>
          </a:prstGeom>
        </p:spPr>
      </p:pic>
    </p:spTree>
    <p:extLst>
      <p:ext uri="{BB962C8B-B14F-4D97-AF65-F5344CB8AC3E}">
        <p14:creationId xmlns:p14="http://schemas.microsoft.com/office/powerpoint/2010/main" val="644528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74B1-2409-85DD-8023-F4D745D024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1FA982-B6E9-C2AF-B1C2-9AE0299FBA9A}"/>
              </a:ext>
            </a:extLst>
          </p:cNvPr>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ANALYSE PROJECT REVIEW CHECKLIST</a:t>
            </a:r>
          </a:p>
        </p:txBody>
      </p:sp>
      <p:graphicFrame>
        <p:nvGraphicFramePr>
          <p:cNvPr id="5" name="Table 4">
            <a:extLst>
              <a:ext uri="{FF2B5EF4-FFF2-40B4-BE49-F238E27FC236}">
                <a16:creationId xmlns:a16="http://schemas.microsoft.com/office/drawing/2014/main" id="{BECBEBC5-66C7-CA4C-1BF1-53EF34546578}"/>
              </a:ext>
            </a:extLst>
          </p:cNvPr>
          <p:cNvGraphicFramePr>
            <a:graphicFrameLocks noGrp="1"/>
          </p:cNvGraphicFramePr>
          <p:nvPr>
            <p:extLst>
              <p:ext uri="{D42A27DB-BD31-4B8C-83A1-F6EECF244321}">
                <p14:modId xmlns:p14="http://schemas.microsoft.com/office/powerpoint/2010/main" val="3025616929"/>
              </p:ext>
            </p:extLst>
          </p:nvPr>
        </p:nvGraphicFramePr>
        <p:xfrm>
          <a:off x="683568" y="1223550"/>
          <a:ext cx="7776864" cy="3750554"/>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504058">
                <a:tc>
                  <a:txBody>
                    <a:bodyPr/>
                    <a:lstStyle/>
                    <a:p>
                      <a:r>
                        <a:rPr lang="en-ZA" dirty="0">
                          <a:latin typeface="Arial" pitchFamily="34" charset="0"/>
                          <a:cs typeface="Arial" pitchFamily="34" charset="0"/>
                        </a:rPr>
                        <a:t>Complete Analysing</a:t>
                      </a:r>
                      <a:r>
                        <a:rPr lang="en-ZA" baseline="0" dirty="0">
                          <a:latin typeface="Arial" pitchFamily="34" charset="0"/>
                          <a:cs typeface="Arial" pitchFamily="34" charset="0"/>
                        </a:rPr>
                        <a:t> the Root Causes</a:t>
                      </a:r>
                      <a:endParaRPr lang="en-ZA" dirty="0">
                        <a:latin typeface="Arial" pitchFamily="34" charset="0"/>
                        <a:cs typeface="Arial" pitchFamily="34" charset="0"/>
                      </a:endParaRPr>
                    </a:p>
                  </a:txBody>
                  <a:tcPr/>
                </a:tc>
                <a:tc>
                  <a:txBody>
                    <a:bodyPr/>
                    <a:lstStyle/>
                    <a:p>
                      <a:r>
                        <a:rPr lang="en-ZA" dirty="0">
                          <a:latin typeface="Arial" pitchFamily="34" charset="0"/>
                          <a:cs typeface="Arial" pitchFamily="34" charset="0"/>
                        </a:rPr>
                        <a:t>Complete </a:t>
                      </a:r>
                    </a:p>
                  </a:txBody>
                  <a:tcPr/>
                </a:tc>
                <a:extLst>
                  <a:ext uri="{0D108BD9-81ED-4DB2-BD59-A6C34878D82A}">
                    <a16:rowId xmlns:a16="http://schemas.microsoft.com/office/drawing/2014/main" val="10000"/>
                  </a:ext>
                </a:extLst>
              </a:tr>
              <a:tr h="405812">
                <a:tc>
                  <a:txBody>
                    <a:bodyPr/>
                    <a:lstStyle/>
                    <a:p>
                      <a:r>
                        <a:rPr lang="en-ZA" dirty="0">
                          <a:latin typeface="Arial" pitchFamily="34" charset="0"/>
                          <a:cs typeface="Arial" pitchFamily="34" charset="0"/>
                        </a:rPr>
                        <a:t>Analyse planned?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1"/>
                  </a:ext>
                </a:extLst>
              </a:tr>
              <a:tr h="405812">
                <a:tc>
                  <a:txBody>
                    <a:bodyPr/>
                    <a:lstStyle/>
                    <a:p>
                      <a:r>
                        <a:rPr lang="en-ZA" dirty="0">
                          <a:latin typeface="Arial" pitchFamily="34" charset="0"/>
                          <a:cs typeface="Arial" pitchFamily="34" charset="0"/>
                        </a:rPr>
                        <a:t>Inputs systematically reviewed?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2"/>
                  </a:ext>
                </a:extLst>
              </a:tr>
              <a:tr h="405812">
                <a:tc>
                  <a:txBody>
                    <a:bodyPr/>
                    <a:lstStyle/>
                    <a:p>
                      <a:r>
                        <a:rPr lang="en-ZA" dirty="0">
                          <a:latin typeface="Arial" pitchFamily="34" charset="0"/>
                          <a:cs typeface="Arial" pitchFamily="34" charset="0"/>
                        </a:rPr>
                        <a:t>Graphical analysis done?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3"/>
                  </a:ext>
                </a:extLst>
              </a:tr>
              <a:tr h="405812">
                <a:tc>
                  <a:txBody>
                    <a:bodyPr/>
                    <a:lstStyle/>
                    <a:p>
                      <a:r>
                        <a:rPr lang="en-ZA" dirty="0">
                          <a:latin typeface="Arial" pitchFamily="34" charset="0"/>
                          <a:cs typeface="Arial" pitchFamily="34" charset="0"/>
                        </a:rPr>
                        <a:t>Graphical</a:t>
                      </a:r>
                      <a:r>
                        <a:rPr lang="en-ZA" baseline="0" dirty="0">
                          <a:latin typeface="Arial" pitchFamily="34" charset="0"/>
                          <a:cs typeface="Arial" pitchFamily="34" charset="0"/>
                        </a:rPr>
                        <a:t> analysis confirmed with statistical analysis?</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4"/>
                  </a:ext>
                </a:extLst>
              </a:tr>
              <a:tr h="405812">
                <a:tc>
                  <a:txBody>
                    <a:bodyPr/>
                    <a:lstStyle/>
                    <a:p>
                      <a:r>
                        <a:rPr lang="en-ZA" dirty="0">
                          <a:latin typeface="Arial" pitchFamily="34" charset="0"/>
                          <a:cs typeface="Arial" pitchFamily="34" charset="0"/>
                        </a:rPr>
                        <a:t>Process Analysed for inefficiencies?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5"/>
                  </a:ext>
                </a:extLst>
              </a:tr>
              <a:tr h="405812">
                <a:tc>
                  <a:txBody>
                    <a:bodyPr/>
                    <a:lstStyle/>
                    <a:p>
                      <a:r>
                        <a:rPr lang="en-ZA" dirty="0">
                          <a:latin typeface="Arial" pitchFamily="34" charset="0"/>
                          <a:cs typeface="Arial" pitchFamily="34" charset="0"/>
                        </a:rPr>
                        <a:t>Waste</a:t>
                      </a:r>
                      <a:r>
                        <a:rPr lang="en-ZA" baseline="0" dirty="0">
                          <a:latin typeface="Arial" pitchFamily="34" charset="0"/>
                          <a:cs typeface="Arial" pitchFamily="34" charset="0"/>
                        </a:rPr>
                        <a:t> analysed?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6"/>
                  </a:ext>
                </a:extLst>
              </a:tr>
              <a:tr h="405812">
                <a:tc>
                  <a:txBody>
                    <a:bodyPr/>
                    <a:lstStyle/>
                    <a:p>
                      <a:r>
                        <a:rPr lang="en-ZA" dirty="0">
                          <a:latin typeface="Arial" pitchFamily="34" charset="0"/>
                          <a:cs typeface="Arial" pitchFamily="34" charset="0"/>
                        </a:rPr>
                        <a:t>Opportunities</a:t>
                      </a:r>
                      <a:r>
                        <a:rPr lang="en-ZA" baseline="0" dirty="0">
                          <a:latin typeface="Arial" pitchFamily="34" charset="0"/>
                          <a:cs typeface="Arial" pitchFamily="34" charset="0"/>
                        </a:rPr>
                        <a:t> for 5S?</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7"/>
                  </a:ext>
                </a:extLst>
              </a:tr>
              <a:tr h="405812">
                <a:tc>
                  <a:txBody>
                    <a:bodyPr/>
                    <a:lstStyle/>
                    <a:p>
                      <a:r>
                        <a:rPr lang="en-ZA" dirty="0">
                          <a:latin typeface="Arial" pitchFamily="34" charset="0"/>
                          <a:cs typeface="Arial" pitchFamily="34" charset="0"/>
                        </a:rPr>
                        <a:t>Root</a:t>
                      </a:r>
                      <a:r>
                        <a:rPr lang="en-ZA" baseline="0" dirty="0">
                          <a:latin typeface="Arial" pitchFamily="34" charset="0"/>
                          <a:cs typeface="Arial" pitchFamily="34" charset="0"/>
                        </a:rPr>
                        <a:t> Causes Confirmed?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 No</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57971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48" name="TextBox 47">
            <a:extLst>
              <a:ext uri="{FF2B5EF4-FFF2-40B4-BE49-F238E27FC236}">
                <a16:creationId xmlns:a16="http://schemas.microsoft.com/office/drawing/2014/main" id="{FFE591EC-F6B6-4887-8E20-C0A4C9F2D240}"/>
              </a:ext>
            </a:extLst>
          </p:cNvPr>
          <p:cNvSpPr txBox="1"/>
          <p:nvPr/>
        </p:nvSpPr>
        <p:spPr>
          <a:xfrm>
            <a:off x="611560" y="14847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Define</a:t>
            </a:r>
          </a:p>
        </p:txBody>
      </p:sp>
      <p:sp>
        <p:nvSpPr>
          <p:cNvPr id="49" name="TextBox 48">
            <a:extLst>
              <a:ext uri="{FF2B5EF4-FFF2-40B4-BE49-F238E27FC236}">
                <a16:creationId xmlns:a16="http://schemas.microsoft.com/office/drawing/2014/main" id="{A3172421-661B-4F92-A283-3B5E9DDC85F1}"/>
              </a:ext>
            </a:extLst>
          </p:cNvPr>
          <p:cNvSpPr txBox="1"/>
          <p:nvPr/>
        </p:nvSpPr>
        <p:spPr>
          <a:xfrm>
            <a:off x="611560" y="23848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Measure</a:t>
            </a:r>
          </a:p>
        </p:txBody>
      </p:sp>
      <p:sp>
        <p:nvSpPr>
          <p:cNvPr id="50" name="TextBox 49">
            <a:extLst>
              <a:ext uri="{FF2B5EF4-FFF2-40B4-BE49-F238E27FC236}">
                <a16:creationId xmlns:a16="http://schemas.microsoft.com/office/drawing/2014/main" id="{A2F6CAB1-407D-4E72-A154-7FBF28AC61E3}"/>
              </a:ext>
            </a:extLst>
          </p:cNvPr>
          <p:cNvSpPr txBox="1"/>
          <p:nvPr/>
        </p:nvSpPr>
        <p:spPr>
          <a:xfrm>
            <a:off x="611560" y="32849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Analyse</a:t>
            </a:r>
          </a:p>
        </p:txBody>
      </p:sp>
      <p:sp>
        <p:nvSpPr>
          <p:cNvPr id="51" name="TextBox 50">
            <a:extLst>
              <a:ext uri="{FF2B5EF4-FFF2-40B4-BE49-F238E27FC236}">
                <a16:creationId xmlns:a16="http://schemas.microsoft.com/office/drawing/2014/main" id="{B5A31793-9587-408A-BEA9-55C8B6975DDD}"/>
              </a:ext>
            </a:extLst>
          </p:cNvPr>
          <p:cNvSpPr txBox="1"/>
          <p:nvPr/>
        </p:nvSpPr>
        <p:spPr>
          <a:xfrm>
            <a:off x="611560" y="4185084"/>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Improve</a:t>
            </a:r>
          </a:p>
        </p:txBody>
      </p:sp>
      <p:sp>
        <p:nvSpPr>
          <p:cNvPr id="52" name="TextBox 51">
            <a:extLst>
              <a:ext uri="{FF2B5EF4-FFF2-40B4-BE49-F238E27FC236}">
                <a16:creationId xmlns:a16="http://schemas.microsoft.com/office/drawing/2014/main" id="{59BA6248-2C10-468A-9EEA-DCD6B917BB59}"/>
              </a:ext>
            </a:extLst>
          </p:cNvPr>
          <p:cNvSpPr txBox="1"/>
          <p:nvPr/>
        </p:nvSpPr>
        <p:spPr>
          <a:xfrm>
            <a:off x="611560" y="50851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Control</a:t>
            </a:r>
          </a:p>
        </p:txBody>
      </p:sp>
    </p:spTree>
    <p:extLst>
      <p:ext uri="{BB962C8B-B14F-4D97-AF65-F5344CB8AC3E}">
        <p14:creationId xmlns:p14="http://schemas.microsoft.com/office/powerpoint/2010/main" val="3095493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50" name="TextBox 49">
            <a:extLst>
              <a:ext uri="{FF2B5EF4-FFF2-40B4-BE49-F238E27FC236}">
                <a16:creationId xmlns:a16="http://schemas.microsoft.com/office/drawing/2014/main" id="{A2F6CAB1-407D-4E72-A154-7FBF28AC61E3}"/>
              </a:ext>
            </a:extLst>
          </p:cNvPr>
          <p:cNvSpPr txBox="1"/>
          <p:nvPr/>
        </p:nvSpPr>
        <p:spPr>
          <a:xfrm>
            <a:off x="598173" y="1268760"/>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Improve</a:t>
            </a:r>
          </a:p>
        </p:txBody>
      </p:sp>
      <p:grpSp>
        <p:nvGrpSpPr>
          <p:cNvPr id="9" name="Group 8">
            <a:extLst>
              <a:ext uri="{FF2B5EF4-FFF2-40B4-BE49-F238E27FC236}">
                <a16:creationId xmlns:a16="http://schemas.microsoft.com/office/drawing/2014/main" id="{3D1D1B5F-B645-448B-B2CA-C4AC2C4247CD}"/>
              </a:ext>
            </a:extLst>
          </p:cNvPr>
          <p:cNvGrpSpPr/>
          <p:nvPr/>
        </p:nvGrpSpPr>
        <p:grpSpPr>
          <a:xfrm>
            <a:off x="1394043" y="2455867"/>
            <a:ext cx="3259572" cy="3300470"/>
            <a:chOff x="3804626" y="2932925"/>
            <a:chExt cx="3259572" cy="3300470"/>
          </a:xfrm>
        </p:grpSpPr>
        <p:sp>
          <p:nvSpPr>
            <p:cNvPr id="15" name="Freeform 4">
              <a:extLst>
                <a:ext uri="{FF2B5EF4-FFF2-40B4-BE49-F238E27FC236}">
                  <a16:creationId xmlns:a16="http://schemas.microsoft.com/office/drawing/2014/main" id="{80AEC98B-13E2-49C3-9970-258011582412}"/>
                </a:ext>
              </a:extLst>
            </p:cNvPr>
            <p:cNvSpPr/>
            <p:nvPr/>
          </p:nvSpPr>
          <p:spPr>
            <a:xfrm>
              <a:off x="3804626" y="2932925"/>
              <a:ext cx="325957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2976513"/>
                <a:satOff val="17933"/>
                <a:lumOff val="143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Generate Solutions</a:t>
              </a:r>
            </a:p>
          </p:txBody>
        </p:sp>
        <p:sp>
          <p:nvSpPr>
            <p:cNvPr id="16" name="Freeform 5">
              <a:extLst>
                <a:ext uri="{FF2B5EF4-FFF2-40B4-BE49-F238E27FC236}">
                  <a16:creationId xmlns:a16="http://schemas.microsoft.com/office/drawing/2014/main" id="{873BEC27-02E4-44B3-9ADF-236F19E1A3CD}"/>
                </a:ext>
              </a:extLst>
            </p:cNvPr>
            <p:cNvSpPr/>
            <p:nvPr/>
          </p:nvSpPr>
          <p:spPr>
            <a:xfrm>
              <a:off x="3804626" y="3805002"/>
              <a:ext cx="325957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3162545"/>
                <a:satOff val="19053"/>
                <a:lumOff val="152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Select the  Solution</a:t>
              </a:r>
            </a:p>
          </p:txBody>
        </p:sp>
        <p:sp>
          <p:nvSpPr>
            <p:cNvPr id="17" name="Freeform 6">
              <a:extLst>
                <a:ext uri="{FF2B5EF4-FFF2-40B4-BE49-F238E27FC236}">
                  <a16:creationId xmlns:a16="http://schemas.microsoft.com/office/drawing/2014/main" id="{8A0D8161-CC19-4FB2-8CAE-6D95C3C265EA}"/>
                </a:ext>
              </a:extLst>
            </p:cNvPr>
            <p:cNvSpPr/>
            <p:nvPr/>
          </p:nvSpPr>
          <p:spPr>
            <a:xfrm>
              <a:off x="3804626" y="4677079"/>
              <a:ext cx="325957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3348577"/>
                <a:satOff val="20174"/>
                <a:lumOff val="161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Risk Assessment</a:t>
              </a:r>
            </a:p>
          </p:txBody>
        </p:sp>
        <p:sp>
          <p:nvSpPr>
            <p:cNvPr id="18" name="Freeform 7">
              <a:extLst>
                <a:ext uri="{FF2B5EF4-FFF2-40B4-BE49-F238E27FC236}">
                  <a16:creationId xmlns:a16="http://schemas.microsoft.com/office/drawing/2014/main" id="{47E731AA-BC18-4690-BA7F-3740A4678C63}"/>
                </a:ext>
              </a:extLst>
            </p:cNvPr>
            <p:cNvSpPr/>
            <p:nvPr/>
          </p:nvSpPr>
          <p:spPr>
            <a:xfrm>
              <a:off x="3804626" y="5549158"/>
              <a:ext cx="3259572"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3534609"/>
                <a:satOff val="21295"/>
                <a:lumOff val="170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4806" tIns="36551" rIns="44806" bIns="36551" numCol="1" spcCol="1270" anchor="ctr" anchorCtr="0">
              <a:noAutofit/>
            </a:bodyPr>
            <a:lstStyle/>
            <a:p>
              <a:pPr lvl="0" algn="ctr" defTabSz="577850">
                <a:lnSpc>
                  <a:spcPct val="90000"/>
                </a:lnSpc>
                <a:spcBef>
                  <a:spcPct val="0"/>
                </a:spcBef>
                <a:spcAft>
                  <a:spcPct val="35000"/>
                </a:spcAft>
              </a:pPr>
              <a:r>
                <a:rPr lang="en-US" sz="1400" kern="1200" dirty="0">
                  <a:latin typeface="Arial" pitchFamily="34" charset="0"/>
                  <a:cs typeface="Arial" pitchFamily="34" charset="0"/>
                </a:rPr>
                <a:t> Implementation Plan</a:t>
              </a:r>
            </a:p>
          </p:txBody>
        </p:sp>
      </p:grpSp>
    </p:spTree>
    <p:extLst>
      <p:ext uri="{BB962C8B-B14F-4D97-AF65-F5344CB8AC3E}">
        <p14:creationId xmlns:p14="http://schemas.microsoft.com/office/powerpoint/2010/main" val="1727296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35916" y="112626"/>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LIST OF IMPROVEMENTS</a:t>
            </a:r>
          </a:p>
        </p:txBody>
      </p:sp>
      <p:pic>
        <p:nvPicPr>
          <p:cNvPr id="4" name="Picture 2" descr="C:\Users\Tarryn\Documents\TLC\Pictures for Courses\shutterstock_650788.jpg">
            <a:extLst>
              <a:ext uri="{FF2B5EF4-FFF2-40B4-BE49-F238E27FC236}">
                <a16:creationId xmlns:a16="http://schemas.microsoft.com/office/drawing/2014/main" id="{74A42F01-FEA8-4F84-9A3C-FDE5CC8D83EB}"/>
              </a:ext>
            </a:extLst>
          </p:cNvPr>
          <p:cNvPicPr>
            <a:picLocks noChangeAspect="1" noChangeArrowheads="1"/>
          </p:cNvPicPr>
          <p:nvPr/>
        </p:nvPicPr>
        <p:blipFill rotWithShape="1">
          <a:blip r:embed="rId3" cstate="email"/>
          <a:srcRect l="16629" t="13307" r="11309" b="10182"/>
          <a:stretch/>
        </p:blipFill>
        <p:spPr bwMode="auto">
          <a:xfrm>
            <a:off x="611560" y="1124744"/>
            <a:ext cx="1546607" cy="1368152"/>
          </a:xfrm>
          <a:prstGeom prst="rect">
            <a:avLst/>
          </a:prstGeom>
          <a:noFill/>
        </p:spPr>
      </p:pic>
      <p:pic>
        <p:nvPicPr>
          <p:cNvPr id="5" name="Picture 2" descr="C:\Users\Tarryn\Documents\TLC\Pictures for Courses\shutterstock_650788.jpg">
            <a:extLst>
              <a:ext uri="{FF2B5EF4-FFF2-40B4-BE49-F238E27FC236}">
                <a16:creationId xmlns:a16="http://schemas.microsoft.com/office/drawing/2014/main" id="{87C62148-B9B8-4FF9-A68F-D6C779C3FBA5}"/>
              </a:ext>
            </a:extLst>
          </p:cNvPr>
          <p:cNvPicPr>
            <a:picLocks noChangeAspect="1" noChangeArrowheads="1"/>
          </p:cNvPicPr>
          <p:nvPr/>
        </p:nvPicPr>
        <p:blipFill rotWithShape="1">
          <a:blip r:embed="rId3" cstate="email"/>
          <a:srcRect l="16629" t="13307" r="11309" b="10182"/>
          <a:stretch/>
        </p:blipFill>
        <p:spPr bwMode="auto">
          <a:xfrm>
            <a:off x="2358536" y="2492896"/>
            <a:ext cx="1546607" cy="1368152"/>
          </a:xfrm>
          <a:prstGeom prst="rect">
            <a:avLst/>
          </a:prstGeom>
          <a:noFill/>
        </p:spPr>
      </p:pic>
      <p:pic>
        <p:nvPicPr>
          <p:cNvPr id="7" name="Picture 2" descr="C:\Users\Tarryn\Documents\TLC\Pictures for Courses\shutterstock_650788.jpg">
            <a:extLst>
              <a:ext uri="{FF2B5EF4-FFF2-40B4-BE49-F238E27FC236}">
                <a16:creationId xmlns:a16="http://schemas.microsoft.com/office/drawing/2014/main" id="{E92E54EB-8CB0-4639-B971-1FC8D929A5A2}"/>
              </a:ext>
            </a:extLst>
          </p:cNvPr>
          <p:cNvPicPr>
            <a:picLocks noChangeAspect="1" noChangeArrowheads="1"/>
          </p:cNvPicPr>
          <p:nvPr/>
        </p:nvPicPr>
        <p:blipFill rotWithShape="1">
          <a:blip r:embed="rId3" cstate="email"/>
          <a:srcRect l="16629" t="13307" r="11309" b="10182"/>
          <a:stretch/>
        </p:blipFill>
        <p:spPr bwMode="auto">
          <a:xfrm>
            <a:off x="3711670" y="1152710"/>
            <a:ext cx="1546607" cy="1368152"/>
          </a:xfrm>
          <a:prstGeom prst="rect">
            <a:avLst/>
          </a:prstGeom>
          <a:noFill/>
        </p:spPr>
      </p:pic>
      <p:pic>
        <p:nvPicPr>
          <p:cNvPr id="8" name="Picture 2" descr="C:\Users\Tarryn\Documents\TLC\Pictures for Courses\shutterstock_650788.jpg">
            <a:extLst>
              <a:ext uri="{FF2B5EF4-FFF2-40B4-BE49-F238E27FC236}">
                <a16:creationId xmlns:a16="http://schemas.microsoft.com/office/drawing/2014/main" id="{1AC6478F-054C-4F18-BBE3-36492C1677C8}"/>
              </a:ext>
            </a:extLst>
          </p:cNvPr>
          <p:cNvPicPr>
            <a:picLocks noChangeAspect="1" noChangeArrowheads="1"/>
          </p:cNvPicPr>
          <p:nvPr/>
        </p:nvPicPr>
        <p:blipFill rotWithShape="1">
          <a:blip r:embed="rId3" cstate="email"/>
          <a:srcRect l="16629" t="13307" r="11309" b="10182"/>
          <a:stretch/>
        </p:blipFill>
        <p:spPr bwMode="auto">
          <a:xfrm>
            <a:off x="5574923" y="2629019"/>
            <a:ext cx="1546607" cy="1368152"/>
          </a:xfrm>
          <a:prstGeom prst="rect">
            <a:avLst/>
          </a:prstGeom>
          <a:noFill/>
        </p:spPr>
      </p:pic>
      <p:sp>
        <p:nvSpPr>
          <p:cNvPr id="9" name="TextBox 8">
            <a:extLst>
              <a:ext uri="{FF2B5EF4-FFF2-40B4-BE49-F238E27FC236}">
                <a16:creationId xmlns:a16="http://schemas.microsoft.com/office/drawing/2014/main" id="{19BAB84B-80FB-4D04-8FEF-08FEE070158B}"/>
              </a:ext>
            </a:extLst>
          </p:cNvPr>
          <p:cNvSpPr txBox="1"/>
          <p:nvPr/>
        </p:nvSpPr>
        <p:spPr>
          <a:xfrm>
            <a:off x="897678" y="1439488"/>
            <a:ext cx="974370" cy="738664"/>
          </a:xfrm>
          <a:prstGeom prst="rect">
            <a:avLst/>
          </a:prstGeom>
          <a:noFill/>
        </p:spPr>
        <p:txBody>
          <a:bodyPr wrap="none" rtlCol="0">
            <a:spAutoFit/>
          </a:bodyPr>
          <a:lstStyle/>
          <a:p>
            <a:pPr algn="ctr"/>
            <a:r>
              <a:rPr lang="en-ZA" sz="1400" b="1" i="0" dirty="0">
                <a:effectLst/>
                <a:latin typeface="ui-sans-serif"/>
              </a:rPr>
              <a:t>One Piece</a:t>
            </a:r>
          </a:p>
          <a:p>
            <a:pPr algn="ctr"/>
            <a:r>
              <a:rPr lang="en-ZA" sz="1400" b="1" i="0" dirty="0">
                <a:effectLst/>
                <a:latin typeface="ui-sans-serif"/>
              </a:rPr>
              <a:t>Flow</a:t>
            </a:r>
          </a:p>
          <a:p>
            <a:pPr algn="ctr"/>
            <a:r>
              <a:rPr lang="en-ZA" sz="1400" b="1" i="0" dirty="0">
                <a:effectLst/>
                <a:latin typeface="ui-sans-serif"/>
              </a:rPr>
              <a:t>Processing</a:t>
            </a:r>
            <a:endParaRPr lang="en-ZA" sz="1400" b="1" dirty="0"/>
          </a:p>
        </p:txBody>
      </p:sp>
      <p:pic>
        <p:nvPicPr>
          <p:cNvPr id="10" name="Picture 2" descr="C:\Users\Tarryn\Documents\TLC\Pictures for Courses\shutterstock_650788.jpg">
            <a:extLst>
              <a:ext uri="{FF2B5EF4-FFF2-40B4-BE49-F238E27FC236}">
                <a16:creationId xmlns:a16="http://schemas.microsoft.com/office/drawing/2014/main" id="{540086E1-31EB-4D86-B7D9-8F3220877AFC}"/>
              </a:ext>
            </a:extLst>
          </p:cNvPr>
          <p:cNvPicPr>
            <a:picLocks noChangeAspect="1" noChangeArrowheads="1"/>
          </p:cNvPicPr>
          <p:nvPr/>
        </p:nvPicPr>
        <p:blipFill rotWithShape="1">
          <a:blip r:embed="rId3" cstate="email"/>
          <a:srcRect l="16629" t="13307" r="11309" b="10182"/>
          <a:stretch/>
        </p:blipFill>
        <p:spPr bwMode="auto">
          <a:xfrm>
            <a:off x="833944" y="2667944"/>
            <a:ext cx="1546607" cy="1368152"/>
          </a:xfrm>
          <a:prstGeom prst="rect">
            <a:avLst/>
          </a:prstGeom>
          <a:noFill/>
        </p:spPr>
      </p:pic>
      <p:pic>
        <p:nvPicPr>
          <p:cNvPr id="11" name="Picture 2" descr="C:\Users\Tarryn\Documents\TLC\Pictures for Courses\shutterstock_650788.jpg">
            <a:extLst>
              <a:ext uri="{FF2B5EF4-FFF2-40B4-BE49-F238E27FC236}">
                <a16:creationId xmlns:a16="http://schemas.microsoft.com/office/drawing/2014/main" id="{AD207401-F6FD-4B40-820D-E216D41C38B9}"/>
              </a:ext>
            </a:extLst>
          </p:cNvPr>
          <p:cNvPicPr>
            <a:picLocks noChangeAspect="1" noChangeArrowheads="1"/>
          </p:cNvPicPr>
          <p:nvPr/>
        </p:nvPicPr>
        <p:blipFill rotWithShape="1">
          <a:blip r:embed="rId3" cstate="email"/>
          <a:srcRect l="16629" t="13307" r="11309" b="10182"/>
          <a:stretch/>
        </p:blipFill>
        <p:spPr bwMode="auto">
          <a:xfrm>
            <a:off x="1623335" y="4198323"/>
            <a:ext cx="1546607" cy="1368152"/>
          </a:xfrm>
          <a:prstGeom prst="rect">
            <a:avLst/>
          </a:prstGeom>
          <a:noFill/>
        </p:spPr>
      </p:pic>
      <p:pic>
        <p:nvPicPr>
          <p:cNvPr id="12" name="Picture 2" descr="C:\Users\Tarryn\Documents\TLC\Pictures for Courses\shutterstock_650788.jpg">
            <a:extLst>
              <a:ext uri="{FF2B5EF4-FFF2-40B4-BE49-F238E27FC236}">
                <a16:creationId xmlns:a16="http://schemas.microsoft.com/office/drawing/2014/main" id="{21CEF2A4-DB54-4CF8-817C-01A510EE417F}"/>
              </a:ext>
            </a:extLst>
          </p:cNvPr>
          <p:cNvPicPr>
            <a:picLocks noChangeAspect="1" noChangeArrowheads="1"/>
          </p:cNvPicPr>
          <p:nvPr/>
        </p:nvPicPr>
        <p:blipFill rotWithShape="1">
          <a:blip r:embed="rId3" cstate="email"/>
          <a:srcRect l="16629" t="13307" r="11309" b="10182"/>
          <a:stretch/>
        </p:blipFill>
        <p:spPr bwMode="auto">
          <a:xfrm>
            <a:off x="3934054" y="2695910"/>
            <a:ext cx="1546607" cy="1368152"/>
          </a:xfrm>
          <a:prstGeom prst="rect">
            <a:avLst/>
          </a:prstGeom>
          <a:noFill/>
        </p:spPr>
      </p:pic>
      <p:pic>
        <p:nvPicPr>
          <p:cNvPr id="13" name="Picture 2" descr="C:\Users\Tarryn\Documents\TLC\Pictures for Courses\shutterstock_650788.jpg">
            <a:extLst>
              <a:ext uri="{FF2B5EF4-FFF2-40B4-BE49-F238E27FC236}">
                <a16:creationId xmlns:a16="http://schemas.microsoft.com/office/drawing/2014/main" id="{F0D353DF-E319-46EA-9CF9-902D1E531D41}"/>
              </a:ext>
            </a:extLst>
          </p:cNvPr>
          <p:cNvPicPr>
            <a:picLocks noChangeAspect="1" noChangeArrowheads="1"/>
          </p:cNvPicPr>
          <p:nvPr/>
        </p:nvPicPr>
        <p:blipFill rotWithShape="1">
          <a:blip r:embed="rId3" cstate="email"/>
          <a:srcRect l="16629" t="13307" r="11309" b="10182"/>
          <a:stretch/>
        </p:blipFill>
        <p:spPr bwMode="auto">
          <a:xfrm>
            <a:off x="3060778" y="4036096"/>
            <a:ext cx="1546607" cy="1368152"/>
          </a:xfrm>
          <a:prstGeom prst="rect">
            <a:avLst/>
          </a:prstGeom>
          <a:noFill/>
        </p:spPr>
      </p:pic>
      <p:sp>
        <p:nvSpPr>
          <p:cNvPr id="14" name="TextBox 13">
            <a:extLst>
              <a:ext uri="{FF2B5EF4-FFF2-40B4-BE49-F238E27FC236}">
                <a16:creationId xmlns:a16="http://schemas.microsoft.com/office/drawing/2014/main" id="{3370C7CF-7C71-45FB-9BBF-67C864FD8AEC}"/>
              </a:ext>
            </a:extLst>
          </p:cNvPr>
          <p:cNvSpPr txBox="1"/>
          <p:nvPr/>
        </p:nvSpPr>
        <p:spPr>
          <a:xfrm>
            <a:off x="1155638" y="3059766"/>
            <a:ext cx="1042552" cy="738664"/>
          </a:xfrm>
          <a:prstGeom prst="rect">
            <a:avLst/>
          </a:prstGeom>
          <a:noFill/>
        </p:spPr>
        <p:txBody>
          <a:bodyPr wrap="square" rtlCol="0">
            <a:spAutoFit/>
          </a:bodyPr>
          <a:lstStyle/>
          <a:p>
            <a:pPr algn="ctr"/>
            <a:r>
              <a:rPr lang="en-ZA" sz="1400" b="1" dirty="0"/>
              <a:t>Digital Document Approval</a:t>
            </a:r>
          </a:p>
        </p:txBody>
      </p:sp>
      <p:sp>
        <p:nvSpPr>
          <p:cNvPr id="15" name="TextBox 14">
            <a:extLst>
              <a:ext uri="{FF2B5EF4-FFF2-40B4-BE49-F238E27FC236}">
                <a16:creationId xmlns:a16="http://schemas.microsoft.com/office/drawing/2014/main" id="{5CD8150B-8D28-6210-5D0F-61BBD756A984}"/>
              </a:ext>
            </a:extLst>
          </p:cNvPr>
          <p:cNvSpPr txBox="1"/>
          <p:nvPr/>
        </p:nvSpPr>
        <p:spPr>
          <a:xfrm>
            <a:off x="2544478" y="2880214"/>
            <a:ext cx="1273811" cy="738664"/>
          </a:xfrm>
          <a:prstGeom prst="rect">
            <a:avLst/>
          </a:prstGeom>
          <a:noFill/>
        </p:spPr>
        <p:txBody>
          <a:bodyPr wrap="square">
            <a:spAutoFit/>
          </a:bodyPr>
          <a:lstStyle/>
          <a:p>
            <a:pPr algn="ctr"/>
            <a:r>
              <a:rPr lang="en-ZA" sz="1400" b="1" i="0" dirty="0">
                <a:effectLst/>
                <a:latin typeface="Calibri (Body)"/>
              </a:rPr>
              <a:t>Immediate Approval Workflow</a:t>
            </a:r>
            <a:endParaRPr lang="en-ZA" sz="1400" b="1" dirty="0">
              <a:latin typeface="Calibri (Body)"/>
            </a:endParaRPr>
          </a:p>
        </p:txBody>
      </p:sp>
      <p:sp>
        <p:nvSpPr>
          <p:cNvPr id="17" name="TextBox 16">
            <a:extLst>
              <a:ext uri="{FF2B5EF4-FFF2-40B4-BE49-F238E27FC236}">
                <a16:creationId xmlns:a16="http://schemas.microsoft.com/office/drawing/2014/main" id="{C6624391-AD92-1953-2B1E-EF35249C57D0}"/>
              </a:ext>
            </a:extLst>
          </p:cNvPr>
          <p:cNvSpPr txBox="1"/>
          <p:nvPr/>
        </p:nvSpPr>
        <p:spPr>
          <a:xfrm>
            <a:off x="4069718" y="1519208"/>
            <a:ext cx="1004564" cy="646331"/>
          </a:xfrm>
          <a:prstGeom prst="rect">
            <a:avLst/>
          </a:prstGeom>
          <a:noFill/>
        </p:spPr>
        <p:txBody>
          <a:bodyPr wrap="square">
            <a:spAutoFit/>
          </a:bodyPr>
          <a:lstStyle/>
          <a:p>
            <a:pPr algn="ctr"/>
            <a:r>
              <a:rPr lang="en-ZA" sz="1200" b="1" dirty="0"/>
              <a:t>Automate Document Flow</a:t>
            </a:r>
          </a:p>
        </p:txBody>
      </p:sp>
      <p:sp>
        <p:nvSpPr>
          <p:cNvPr id="19" name="TextBox 18">
            <a:extLst>
              <a:ext uri="{FF2B5EF4-FFF2-40B4-BE49-F238E27FC236}">
                <a16:creationId xmlns:a16="http://schemas.microsoft.com/office/drawing/2014/main" id="{C3DA25C0-9ABC-F5C9-5A22-CAB54A52ACCE}"/>
              </a:ext>
            </a:extLst>
          </p:cNvPr>
          <p:cNvSpPr txBox="1"/>
          <p:nvPr/>
        </p:nvSpPr>
        <p:spPr>
          <a:xfrm>
            <a:off x="4220479" y="3059766"/>
            <a:ext cx="1004564" cy="646331"/>
          </a:xfrm>
          <a:prstGeom prst="rect">
            <a:avLst/>
          </a:prstGeom>
          <a:noFill/>
        </p:spPr>
        <p:txBody>
          <a:bodyPr wrap="square">
            <a:spAutoFit/>
          </a:bodyPr>
          <a:lstStyle/>
          <a:p>
            <a:pPr algn="ctr"/>
            <a:r>
              <a:rPr lang="en-ZA" sz="1200" b="1" i="0" dirty="0">
                <a:effectLst/>
                <a:latin typeface="ui-sans-serif"/>
              </a:rPr>
              <a:t>Standardize Processing </a:t>
            </a:r>
            <a:r>
              <a:rPr lang="en-ZA" sz="1200" b="1" i="0" dirty="0" err="1">
                <a:effectLst/>
                <a:latin typeface="ui-sans-serif"/>
              </a:rPr>
              <a:t>Centers</a:t>
            </a:r>
            <a:endParaRPr lang="en-ZA" sz="1200" b="1" dirty="0"/>
          </a:p>
        </p:txBody>
      </p:sp>
      <p:sp>
        <p:nvSpPr>
          <p:cNvPr id="20" name="TextBox 19">
            <a:extLst>
              <a:ext uri="{FF2B5EF4-FFF2-40B4-BE49-F238E27FC236}">
                <a16:creationId xmlns:a16="http://schemas.microsoft.com/office/drawing/2014/main" id="{DA594741-936D-914B-1B88-6B542BA90AC2}"/>
              </a:ext>
            </a:extLst>
          </p:cNvPr>
          <p:cNvSpPr txBox="1"/>
          <p:nvPr/>
        </p:nvSpPr>
        <p:spPr>
          <a:xfrm>
            <a:off x="5710433" y="3114834"/>
            <a:ext cx="1275585" cy="461665"/>
          </a:xfrm>
          <a:prstGeom prst="rect">
            <a:avLst/>
          </a:prstGeom>
          <a:noFill/>
        </p:spPr>
        <p:txBody>
          <a:bodyPr wrap="square">
            <a:spAutoFit/>
          </a:bodyPr>
          <a:lstStyle/>
          <a:p>
            <a:pPr algn="ctr"/>
            <a:r>
              <a:rPr lang="en-ZA" sz="1200" b="1" dirty="0"/>
              <a:t>5S Implementation</a:t>
            </a:r>
          </a:p>
        </p:txBody>
      </p:sp>
      <p:sp>
        <p:nvSpPr>
          <p:cNvPr id="21" name="TextBox 20">
            <a:extLst>
              <a:ext uri="{FF2B5EF4-FFF2-40B4-BE49-F238E27FC236}">
                <a16:creationId xmlns:a16="http://schemas.microsoft.com/office/drawing/2014/main" id="{1C4E12AF-354B-5D3F-71C2-A3079F3ECFB4}"/>
              </a:ext>
            </a:extLst>
          </p:cNvPr>
          <p:cNvSpPr txBox="1"/>
          <p:nvPr/>
        </p:nvSpPr>
        <p:spPr>
          <a:xfrm>
            <a:off x="1771946" y="4552157"/>
            <a:ext cx="1326997" cy="830997"/>
          </a:xfrm>
          <a:prstGeom prst="rect">
            <a:avLst/>
          </a:prstGeom>
          <a:noFill/>
        </p:spPr>
        <p:txBody>
          <a:bodyPr wrap="square">
            <a:spAutoFit/>
          </a:bodyPr>
          <a:lstStyle/>
          <a:p>
            <a:pPr algn="ctr"/>
            <a:r>
              <a:rPr lang="en-ZA" sz="1200" b="1" dirty="0"/>
              <a:t>Poka-Yoke (Error-Proofing using data validation tools)</a:t>
            </a:r>
          </a:p>
        </p:txBody>
      </p:sp>
      <p:sp>
        <p:nvSpPr>
          <p:cNvPr id="23" name="TextBox 22">
            <a:extLst>
              <a:ext uri="{FF2B5EF4-FFF2-40B4-BE49-F238E27FC236}">
                <a16:creationId xmlns:a16="http://schemas.microsoft.com/office/drawing/2014/main" id="{4C8E7E9B-1200-18D0-329D-B1D533F37F6E}"/>
              </a:ext>
            </a:extLst>
          </p:cNvPr>
          <p:cNvSpPr txBox="1"/>
          <p:nvPr/>
        </p:nvSpPr>
        <p:spPr>
          <a:xfrm>
            <a:off x="3331799" y="4329074"/>
            <a:ext cx="1004564" cy="830997"/>
          </a:xfrm>
          <a:prstGeom prst="rect">
            <a:avLst/>
          </a:prstGeom>
          <a:noFill/>
        </p:spPr>
        <p:txBody>
          <a:bodyPr wrap="square">
            <a:spAutoFit/>
          </a:bodyPr>
          <a:lstStyle/>
          <a:p>
            <a:pPr algn="ctr"/>
            <a:r>
              <a:rPr lang="en-ZA" sz="1200" b="1" dirty="0"/>
              <a:t>Develop Data Collection Templates</a:t>
            </a:r>
          </a:p>
        </p:txBody>
      </p:sp>
      <p:pic>
        <p:nvPicPr>
          <p:cNvPr id="24" name="Picture 2" descr="C:\Users\Tarryn\Documents\TLC\Pictures for Courses\shutterstock_650788.jpg">
            <a:extLst>
              <a:ext uri="{FF2B5EF4-FFF2-40B4-BE49-F238E27FC236}">
                <a16:creationId xmlns:a16="http://schemas.microsoft.com/office/drawing/2014/main" id="{648B9AE6-8BCB-6663-E0F4-64CCF024C030}"/>
              </a:ext>
            </a:extLst>
          </p:cNvPr>
          <p:cNvPicPr>
            <a:picLocks noChangeAspect="1" noChangeArrowheads="1"/>
          </p:cNvPicPr>
          <p:nvPr/>
        </p:nvPicPr>
        <p:blipFill rotWithShape="1">
          <a:blip r:embed="rId3" cstate="email"/>
          <a:srcRect l="16629" t="13307" r="11309" b="10182"/>
          <a:stretch/>
        </p:blipFill>
        <p:spPr bwMode="auto">
          <a:xfrm>
            <a:off x="2209765" y="1152710"/>
            <a:ext cx="1546607" cy="1368152"/>
          </a:xfrm>
          <a:prstGeom prst="rect">
            <a:avLst/>
          </a:prstGeom>
          <a:noFill/>
        </p:spPr>
      </p:pic>
      <p:sp>
        <p:nvSpPr>
          <p:cNvPr id="25" name="TextBox 24">
            <a:extLst>
              <a:ext uri="{FF2B5EF4-FFF2-40B4-BE49-F238E27FC236}">
                <a16:creationId xmlns:a16="http://schemas.microsoft.com/office/drawing/2014/main" id="{906144B0-B4D1-DA03-D825-ACA72D5A8083}"/>
              </a:ext>
            </a:extLst>
          </p:cNvPr>
          <p:cNvSpPr txBox="1"/>
          <p:nvPr/>
        </p:nvSpPr>
        <p:spPr>
          <a:xfrm>
            <a:off x="2457384" y="1577987"/>
            <a:ext cx="1004564" cy="461665"/>
          </a:xfrm>
          <a:prstGeom prst="rect">
            <a:avLst/>
          </a:prstGeom>
          <a:noFill/>
        </p:spPr>
        <p:txBody>
          <a:bodyPr wrap="square">
            <a:spAutoFit/>
          </a:bodyPr>
          <a:lstStyle/>
          <a:p>
            <a:pPr algn="ctr"/>
            <a:r>
              <a:rPr lang="en-ZA" sz="1200" b="1" dirty="0"/>
              <a:t>Specialized Training</a:t>
            </a:r>
          </a:p>
        </p:txBody>
      </p:sp>
      <p:pic>
        <p:nvPicPr>
          <p:cNvPr id="26" name="Picture 2" descr="C:\Users\Tarryn\Documents\TLC\Pictures for Courses\shutterstock_650788.jpg">
            <a:extLst>
              <a:ext uri="{FF2B5EF4-FFF2-40B4-BE49-F238E27FC236}">
                <a16:creationId xmlns:a16="http://schemas.microsoft.com/office/drawing/2014/main" id="{1B054BCF-D0B8-16F3-A983-F4E3B6948B8F}"/>
              </a:ext>
            </a:extLst>
          </p:cNvPr>
          <p:cNvPicPr>
            <a:picLocks noChangeAspect="1" noChangeArrowheads="1"/>
          </p:cNvPicPr>
          <p:nvPr/>
        </p:nvPicPr>
        <p:blipFill rotWithShape="1">
          <a:blip r:embed="rId3" cstate="email"/>
          <a:srcRect l="16629" t="13307" r="11309" b="10182"/>
          <a:stretch/>
        </p:blipFill>
        <p:spPr bwMode="auto">
          <a:xfrm>
            <a:off x="5727323" y="2781419"/>
            <a:ext cx="1546607" cy="1368152"/>
          </a:xfrm>
          <a:prstGeom prst="rect">
            <a:avLst/>
          </a:prstGeom>
          <a:noFill/>
        </p:spPr>
      </p:pic>
      <p:sp>
        <p:nvSpPr>
          <p:cNvPr id="27" name="TextBox 26">
            <a:extLst>
              <a:ext uri="{FF2B5EF4-FFF2-40B4-BE49-F238E27FC236}">
                <a16:creationId xmlns:a16="http://schemas.microsoft.com/office/drawing/2014/main" id="{5F0BF615-FC65-CD85-5B24-EA95CA0B90E5}"/>
              </a:ext>
            </a:extLst>
          </p:cNvPr>
          <p:cNvSpPr txBox="1"/>
          <p:nvPr/>
        </p:nvSpPr>
        <p:spPr>
          <a:xfrm>
            <a:off x="5922145" y="3120508"/>
            <a:ext cx="1275585" cy="830997"/>
          </a:xfrm>
          <a:prstGeom prst="rect">
            <a:avLst/>
          </a:prstGeom>
          <a:noFill/>
        </p:spPr>
        <p:txBody>
          <a:bodyPr wrap="square">
            <a:spAutoFit/>
          </a:bodyPr>
          <a:lstStyle/>
          <a:p>
            <a:pPr algn="ctr"/>
            <a:r>
              <a:rPr lang="en-ZA" sz="1200" b="1" dirty="0"/>
              <a:t>Implement Digital Document Storage</a:t>
            </a:r>
          </a:p>
        </p:txBody>
      </p:sp>
      <p:pic>
        <p:nvPicPr>
          <p:cNvPr id="28" name="Picture 2" descr="C:\Users\Tarryn\Documents\TLC\Pictures for Courses\shutterstock_650788.jpg">
            <a:extLst>
              <a:ext uri="{FF2B5EF4-FFF2-40B4-BE49-F238E27FC236}">
                <a16:creationId xmlns:a16="http://schemas.microsoft.com/office/drawing/2014/main" id="{5A60ABA8-83D4-23DE-6B4C-44486C3F3F86}"/>
              </a:ext>
            </a:extLst>
          </p:cNvPr>
          <p:cNvPicPr>
            <a:picLocks noChangeAspect="1" noChangeArrowheads="1"/>
          </p:cNvPicPr>
          <p:nvPr/>
        </p:nvPicPr>
        <p:blipFill rotWithShape="1">
          <a:blip r:embed="rId3" cstate="email"/>
          <a:srcRect l="16629" t="13307" r="11309" b="10182"/>
          <a:stretch/>
        </p:blipFill>
        <p:spPr bwMode="auto">
          <a:xfrm>
            <a:off x="5387628" y="1217235"/>
            <a:ext cx="1546607" cy="1368152"/>
          </a:xfrm>
          <a:prstGeom prst="rect">
            <a:avLst/>
          </a:prstGeom>
          <a:noFill/>
        </p:spPr>
      </p:pic>
      <p:sp>
        <p:nvSpPr>
          <p:cNvPr id="29" name="TextBox 28">
            <a:extLst>
              <a:ext uri="{FF2B5EF4-FFF2-40B4-BE49-F238E27FC236}">
                <a16:creationId xmlns:a16="http://schemas.microsoft.com/office/drawing/2014/main" id="{EC66D046-BB87-F1B0-86D0-4E0DD7F090CC}"/>
              </a:ext>
            </a:extLst>
          </p:cNvPr>
          <p:cNvSpPr txBox="1"/>
          <p:nvPr/>
        </p:nvSpPr>
        <p:spPr>
          <a:xfrm>
            <a:off x="5523138" y="1703050"/>
            <a:ext cx="1275585" cy="461665"/>
          </a:xfrm>
          <a:prstGeom prst="rect">
            <a:avLst/>
          </a:prstGeom>
          <a:noFill/>
        </p:spPr>
        <p:txBody>
          <a:bodyPr wrap="square">
            <a:spAutoFit/>
          </a:bodyPr>
          <a:lstStyle/>
          <a:p>
            <a:pPr algn="ctr"/>
            <a:r>
              <a:rPr lang="en-ZA" sz="1200" b="1" dirty="0"/>
              <a:t>Define Clear Research SOPs</a:t>
            </a:r>
          </a:p>
        </p:txBody>
      </p:sp>
      <p:pic>
        <p:nvPicPr>
          <p:cNvPr id="30" name="Picture 2" descr="C:\Users\Tarryn\Documents\TLC\Pictures for Courses\shutterstock_650788.jpg">
            <a:extLst>
              <a:ext uri="{FF2B5EF4-FFF2-40B4-BE49-F238E27FC236}">
                <a16:creationId xmlns:a16="http://schemas.microsoft.com/office/drawing/2014/main" id="{5FF8DCE2-3C6C-E766-33C6-C9CADFA01B2D}"/>
              </a:ext>
            </a:extLst>
          </p:cNvPr>
          <p:cNvPicPr>
            <a:picLocks noChangeAspect="1" noChangeArrowheads="1"/>
          </p:cNvPicPr>
          <p:nvPr/>
        </p:nvPicPr>
        <p:blipFill rotWithShape="1">
          <a:blip r:embed="rId3" cstate="email"/>
          <a:srcRect l="16629" t="13307" r="11309" b="10182"/>
          <a:stretch/>
        </p:blipFill>
        <p:spPr bwMode="auto">
          <a:xfrm>
            <a:off x="6988215" y="1184667"/>
            <a:ext cx="1546607" cy="1368152"/>
          </a:xfrm>
          <a:prstGeom prst="rect">
            <a:avLst/>
          </a:prstGeom>
          <a:noFill/>
        </p:spPr>
      </p:pic>
      <p:sp>
        <p:nvSpPr>
          <p:cNvPr id="31" name="TextBox 30">
            <a:extLst>
              <a:ext uri="{FF2B5EF4-FFF2-40B4-BE49-F238E27FC236}">
                <a16:creationId xmlns:a16="http://schemas.microsoft.com/office/drawing/2014/main" id="{79A51B7C-9CA9-E5FD-798D-D3EE4A5004B2}"/>
              </a:ext>
            </a:extLst>
          </p:cNvPr>
          <p:cNvSpPr txBox="1"/>
          <p:nvPr/>
        </p:nvSpPr>
        <p:spPr>
          <a:xfrm>
            <a:off x="7179531" y="1566577"/>
            <a:ext cx="1275585" cy="646331"/>
          </a:xfrm>
          <a:prstGeom prst="rect">
            <a:avLst/>
          </a:prstGeom>
          <a:noFill/>
        </p:spPr>
        <p:txBody>
          <a:bodyPr wrap="square">
            <a:spAutoFit/>
          </a:bodyPr>
          <a:lstStyle/>
          <a:p>
            <a:pPr algn="ctr"/>
            <a:r>
              <a:rPr lang="en-ZA" sz="1200" b="1" dirty="0"/>
              <a:t>Vendor Portal Integration Implementation</a:t>
            </a:r>
          </a:p>
        </p:txBody>
      </p:sp>
      <p:pic>
        <p:nvPicPr>
          <p:cNvPr id="32" name="Picture 2" descr="C:\Users\Tarryn\Documents\TLC\Pictures for Courses\shutterstock_650788.jpg">
            <a:extLst>
              <a:ext uri="{FF2B5EF4-FFF2-40B4-BE49-F238E27FC236}">
                <a16:creationId xmlns:a16="http://schemas.microsoft.com/office/drawing/2014/main" id="{77BFC4EA-06A9-C37F-2B83-A9EA8DB682C9}"/>
              </a:ext>
            </a:extLst>
          </p:cNvPr>
          <p:cNvPicPr>
            <a:picLocks noChangeAspect="1" noChangeArrowheads="1"/>
          </p:cNvPicPr>
          <p:nvPr/>
        </p:nvPicPr>
        <p:blipFill rotWithShape="1">
          <a:blip r:embed="rId3" cstate="email"/>
          <a:srcRect l="16629" t="13307" r="11309" b="10182"/>
          <a:stretch/>
        </p:blipFill>
        <p:spPr bwMode="auto">
          <a:xfrm>
            <a:off x="7352516" y="2880214"/>
            <a:ext cx="1546607" cy="1368152"/>
          </a:xfrm>
          <a:prstGeom prst="rect">
            <a:avLst/>
          </a:prstGeom>
          <a:noFill/>
        </p:spPr>
      </p:pic>
      <p:sp>
        <p:nvSpPr>
          <p:cNvPr id="33" name="TextBox 32">
            <a:extLst>
              <a:ext uri="{FF2B5EF4-FFF2-40B4-BE49-F238E27FC236}">
                <a16:creationId xmlns:a16="http://schemas.microsoft.com/office/drawing/2014/main" id="{7791AAF7-FECD-E8A6-86F6-0B4F4DF40362}"/>
              </a:ext>
            </a:extLst>
          </p:cNvPr>
          <p:cNvSpPr txBox="1"/>
          <p:nvPr/>
        </p:nvSpPr>
        <p:spPr>
          <a:xfrm>
            <a:off x="7507539" y="3214379"/>
            <a:ext cx="1275585" cy="646331"/>
          </a:xfrm>
          <a:prstGeom prst="rect">
            <a:avLst/>
          </a:prstGeom>
          <a:noFill/>
        </p:spPr>
        <p:txBody>
          <a:bodyPr wrap="square">
            <a:spAutoFit/>
          </a:bodyPr>
          <a:lstStyle/>
          <a:p>
            <a:pPr algn="ctr"/>
            <a:r>
              <a:rPr lang="en-ZA" sz="1200" b="1" dirty="0"/>
              <a:t>Digital Document Management</a:t>
            </a:r>
          </a:p>
        </p:txBody>
      </p:sp>
      <p:pic>
        <p:nvPicPr>
          <p:cNvPr id="34" name="Picture 2" descr="C:\Users\Tarryn\Documents\TLC\Pictures for Courses\shutterstock_650788.jpg">
            <a:extLst>
              <a:ext uri="{FF2B5EF4-FFF2-40B4-BE49-F238E27FC236}">
                <a16:creationId xmlns:a16="http://schemas.microsoft.com/office/drawing/2014/main" id="{F9D33892-FB7F-AA58-AA1B-4D5DFB274591}"/>
              </a:ext>
            </a:extLst>
          </p:cNvPr>
          <p:cNvPicPr>
            <a:picLocks noChangeAspect="1" noChangeArrowheads="1"/>
          </p:cNvPicPr>
          <p:nvPr/>
        </p:nvPicPr>
        <p:blipFill rotWithShape="1">
          <a:blip r:embed="rId3" cstate="email"/>
          <a:srcRect l="16629" t="13307" r="11309" b="10182"/>
          <a:stretch/>
        </p:blipFill>
        <p:spPr bwMode="auto">
          <a:xfrm>
            <a:off x="4620910" y="4232724"/>
            <a:ext cx="1546607" cy="1368152"/>
          </a:xfrm>
          <a:prstGeom prst="rect">
            <a:avLst/>
          </a:prstGeom>
          <a:noFill/>
        </p:spPr>
      </p:pic>
      <p:sp>
        <p:nvSpPr>
          <p:cNvPr id="35" name="TextBox 34">
            <a:extLst>
              <a:ext uri="{FF2B5EF4-FFF2-40B4-BE49-F238E27FC236}">
                <a16:creationId xmlns:a16="http://schemas.microsoft.com/office/drawing/2014/main" id="{635EF41B-73FE-9552-F4DA-4D3AB5F48505}"/>
              </a:ext>
            </a:extLst>
          </p:cNvPr>
          <p:cNvSpPr txBox="1"/>
          <p:nvPr/>
        </p:nvSpPr>
        <p:spPr>
          <a:xfrm>
            <a:off x="4756420" y="4718539"/>
            <a:ext cx="1275585" cy="461665"/>
          </a:xfrm>
          <a:prstGeom prst="rect">
            <a:avLst/>
          </a:prstGeom>
          <a:noFill/>
        </p:spPr>
        <p:txBody>
          <a:bodyPr wrap="square">
            <a:spAutoFit/>
          </a:bodyPr>
          <a:lstStyle/>
          <a:p>
            <a:pPr algn="ctr"/>
            <a:r>
              <a:rPr lang="en-ZA" sz="1200" b="1" dirty="0"/>
              <a:t>5S Implementation</a:t>
            </a:r>
          </a:p>
        </p:txBody>
      </p:sp>
      <p:pic>
        <p:nvPicPr>
          <p:cNvPr id="36" name="Picture 2" descr="C:\Users\Tarryn\Documents\TLC\Pictures for Courses\shutterstock_650788.jpg">
            <a:extLst>
              <a:ext uri="{FF2B5EF4-FFF2-40B4-BE49-F238E27FC236}">
                <a16:creationId xmlns:a16="http://schemas.microsoft.com/office/drawing/2014/main" id="{35E311F8-AD1A-B7A1-29FD-60CB19575F54}"/>
              </a:ext>
            </a:extLst>
          </p:cNvPr>
          <p:cNvPicPr>
            <a:picLocks noChangeAspect="1" noChangeArrowheads="1"/>
          </p:cNvPicPr>
          <p:nvPr/>
        </p:nvPicPr>
        <p:blipFill rotWithShape="1">
          <a:blip r:embed="rId3" cstate="email"/>
          <a:srcRect l="16629" t="13307" r="11309" b="10182"/>
          <a:stretch/>
        </p:blipFill>
        <p:spPr bwMode="auto">
          <a:xfrm>
            <a:off x="6029794" y="4156524"/>
            <a:ext cx="1546607" cy="1368152"/>
          </a:xfrm>
          <a:prstGeom prst="rect">
            <a:avLst/>
          </a:prstGeom>
          <a:noFill/>
        </p:spPr>
      </p:pic>
      <p:sp>
        <p:nvSpPr>
          <p:cNvPr id="37" name="TextBox 36">
            <a:extLst>
              <a:ext uri="{FF2B5EF4-FFF2-40B4-BE49-F238E27FC236}">
                <a16:creationId xmlns:a16="http://schemas.microsoft.com/office/drawing/2014/main" id="{F005CE4D-047C-09B1-A6B9-72B6D21BBAC5}"/>
              </a:ext>
            </a:extLst>
          </p:cNvPr>
          <p:cNvSpPr txBox="1"/>
          <p:nvPr/>
        </p:nvSpPr>
        <p:spPr>
          <a:xfrm>
            <a:off x="6300815" y="4449502"/>
            <a:ext cx="1004564" cy="830997"/>
          </a:xfrm>
          <a:prstGeom prst="rect">
            <a:avLst/>
          </a:prstGeom>
          <a:noFill/>
        </p:spPr>
        <p:txBody>
          <a:bodyPr wrap="square">
            <a:spAutoFit/>
          </a:bodyPr>
          <a:lstStyle/>
          <a:p>
            <a:pPr algn="ctr"/>
            <a:r>
              <a:rPr lang="en-ZA" sz="1200" b="1" dirty="0"/>
              <a:t>Assign Dedicated Research Teams</a:t>
            </a:r>
          </a:p>
        </p:txBody>
      </p:sp>
      <p:pic>
        <p:nvPicPr>
          <p:cNvPr id="38" name="Picture 2" descr="C:\Users\Tarryn\Documents\TLC\Pictures for Courses\shutterstock_650788.jpg">
            <a:extLst>
              <a:ext uri="{FF2B5EF4-FFF2-40B4-BE49-F238E27FC236}">
                <a16:creationId xmlns:a16="http://schemas.microsoft.com/office/drawing/2014/main" id="{12149E93-0663-FC8F-F197-0AD595A83DEB}"/>
              </a:ext>
            </a:extLst>
          </p:cNvPr>
          <p:cNvPicPr>
            <a:picLocks noChangeAspect="1" noChangeArrowheads="1"/>
          </p:cNvPicPr>
          <p:nvPr/>
        </p:nvPicPr>
        <p:blipFill rotWithShape="1">
          <a:blip r:embed="rId3" cstate="email"/>
          <a:srcRect l="16629" t="13307" r="11309" b="10182"/>
          <a:stretch/>
        </p:blipFill>
        <p:spPr bwMode="auto">
          <a:xfrm>
            <a:off x="7505325" y="4248366"/>
            <a:ext cx="1546607" cy="1368152"/>
          </a:xfrm>
          <a:prstGeom prst="rect">
            <a:avLst/>
          </a:prstGeom>
          <a:noFill/>
        </p:spPr>
      </p:pic>
      <p:sp>
        <p:nvSpPr>
          <p:cNvPr id="39" name="TextBox 38">
            <a:extLst>
              <a:ext uri="{FF2B5EF4-FFF2-40B4-BE49-F238E27FC236}">
                <a16:creationId xmlns:a16="http://schemas.microsoft.com/office/drawing/2014/main" id="{11B26ECA-0E4D-1DFF-A6E8-6DF010F9734C}"/>
              </a:ext>
            </a:extLst>
          </p:cNvPr>
          <p:cNvSpPr txBox="1"/>
          <p:nvPr/>
        </p:nvSpPr>
        <p:spPr>
          <a:xfrm>
            <a:off x="7643049" y="4790997"/>
            <a:ext cx="1275585" cy="461665"/>
          </a:xfrm>
          <a:prstGeom prst="rect">
            <a:avLst/>
          </a:prstGeom>
          <a:noFill/>
        </p:spPr>
        <p:txBody>
          <a:bodyPr wrap="square">
            <a:spAutoFit/>
          </a:bodyPr>
          <a:lstStyle/>
          <a:p>
            <a:pPr algn="ctr"/>
            <a:r>
              <a:rPr lang="en-ZA" sz="1200" b="1" dirty="0"/>
              <a:t>Cross-Training for Accuracy</a:t>
            </a:r>
          </a:p>
        </p:txBody>
      </p:sp>
      <p:pic>
        <p:nvPicPr>
          <p:cNvPr id="40" name="Picture 2" descr="C:\Users\Tarryn\Documents\TLC\Pictures for Courses\shutterstock_650788.jpg">
            <a:extLst>
              <a:ext uri="{FF2B5EF4-FFF2-40B4-BE49-F238E27FC236}">
                <a16:creationId xmlns:a16="http://schemas.microsoft.com/office/drawing/2014/main" id="{B215AA73-DE8F-FD85-2B45-C14B01BE8319}"/>
              </a:ext>
            </a:extLst>
          </p:cNvPr>
          <p:cNvPicPr>
            <a:picLocks noChangeAspect="1" noChangeArrowheads="1"/>
          </p:cNvPicPr>
          <p:nvPr/>
        </p:nvPicPr>
        <p:blipFill rotWithShape="1">
          <a:blip r:embed="rId3" cstate="email"/>
          <a:srcRect l="16629" t="13307" r="11309" b="10182"/>
          <a:stretch/>
        </p:blipFill>
        <p:spPr bwMode="auto">
          <a:xfrm>
            <a:off x="53878" y="4015002"/>
            <a:ext cx="1546607" cy="1368152"/>
          </a:xfrm>
          <a:prstGeom prst="rect">
            <a:avLst/>
          </a:prstGeom>
          <a:noFill/>
        </p:spPr>
      </p:pic>
      <p:sp>
        <p:nvSpPr>
          <p:cNvPr id="41" name="TextBox 40">
            <a:extLst>
              <a:ext uri="{FF2B5EF4-FFF2-40B4-BE49-F238E27FC236}">
                <a16:creationId xmlns:a16="http://schemas.microsoft.com/office/drawing/2014/main" id="{B403B349-FBE4-801F-2792-5C4725B6DB65}"/>
              </a:ext>
            </a:extLst>
          </p:cNvPr>
          <p:cNvSpPr txBox="1"/>
          <p:nvPr/>
        </p:nvSpPr>
        <p:spPr>
          <a:xfrm>
            <a:off x="324899" y="4375912"/>
            <a:ext cx="1004564" cy="646331"/>
          </a:xfrm>
          <a:prstGeom prst="rect">
            <a:avLst/>
          </a:prstGeom>
          <a:noFill/>
        </p:spPr>
        <p:txBody>
          <a:bodyPr wrap="square">
            <a:spAutoFit/>
          </a:bodyPr>
          <a:lstStyle/>
          <a:p>
            <a:pPr algn="ctr"/>
            <a:r>
              <a:rPr lang="en-ZA" sz="1200" b="1" dirty="0"/>
              <a:t>Decision-Making Framework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8A1DAEA-2D25-3195-B359-B3749ACB9B0D}"/>
              </a:ext>
            </a:extLst>
          </p:cNvPr>
          <p:cNvGraphicFramePr>
            <a:graphicFrameLocks noGrp="1"/>
          </p:cNvGraphicFramePr>
          <p:nvPr>
            <p:ph idx="1"/>
            <p:extLst>
              <p:ext uri="{D42A27DB-BD31-4B8C-83A1-F6EECF244321}">
                <p14:modId xmlns:p14="http://schemas.microsoft.com/office/powerpoint/2010/main" val="1578436778"/>
              </p:ext>
            </p:extLst>
          </p:nvPr>
        </p:nvGraphicFramePr>
        <p:xfrm>
          <a:off x="323528" y="800783"/>
          <a:ext cx="8352927" cy="5919244"/>
        </p:xfrm>
        <a:graphic>
          <a:graphicData uri="http://schemas.openxmlformats.org/drawingml/2006/table">
            <a:tbl>
              <a:tblPr>
                <a:tableStyleId>{5C22544A-7EE6-4342-B048-85BDC9FD1C3A}</a:tableStyleId>
              </a:tblPr>
              <a:tblGrid>
                <a:gridCol w="556862">
                  <a:extLst>
                    <a:ext uri="{9D8B030D-6E8A-4147-A177-3AD203B41FA5}">
                      <a16:colId xmlns:a16="http://schemas.microsoft.com/office/drawing/2014/main" val="4085773529"/>
                    </a:ext>
                  </a:extLst>
                </a:gridCol>
                <a:gridCol w="1746335">
                  <a:extLst>
                    <a:ext uri="{9D8B030D-6E8A-4147-A177-3AD203B41FA5}">
                      <a16:colId xmlns:a16="http://schemas.microsoft.com/office/drawing/2014/main" val="3904634644"/>
                    </a:ext>
                  </a:extLst>
                </a:gridCol>
                <a:gridCol w="1266757">
                  <a:extLst>
                    <a:ext uri="{9D8B030D-6E8A-4147-A177-3AD203B41FA5}">
                      <a16:colId xmlns:a16="http://schemas.microsoft.com/office/drawing/2014/main" val="4169156592"/>
                    </a:ext>
                  </a:extLst>
                </a:gridCol>
                <a:gridCol w="2617968">
                  <a:extLst>
                    <a:ext uri="{9D8B030D-6E8A-4147-A177-3AD203B41FA5}">
                      <a16:colId xmlns:a16="http://schemas.microsoft.com/office/drawing/2014/main" val="443788142"/>
                    </a:ext>
                  </a:extLst>
                </a:gridCol>
                <a:gridCol w="2165005">
                  <a:extLst>
                    <a:ext uri="{9D8B030D-6E8A-4147-A177-3AD203B41FA5}">
                      <a16:colId xmlns:a16="http://schemas.microsoft.com/office/drawing/2014/main" val="147852660"/>
                    </a:ext>
                  </a:extLst>
                </a:gridCol>
              </a:tblGrid>
              <a:tr h="282669">
                <a:tc>
                  <a:txBody>
                    <a:bodyPr/>
                    <a:lstStyle/>
                    <a:p>
                      <a:pPr algn="l" fontAlgn="b"/>
                      <a:r>
                        <a:rPr lang="en-ZA" sz="1000" u="none" strike="noStrike">
                          <a:effectLst/>
                        </a:rPr>
                        <a:t>Category</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b="1" u="none" strike="noStrike" dirty="0">
                          <a:effectLst/>
                        </a:rPr>
                        <a:t>Validated Root Cause</a:t>
                      </a:r>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b="1" u="none" strike="noStrike" dirty="0">
                          <a:effectLst/>
                        </a:rPr>
                        <a:t>Improvement Suggestion</a:t>
                      </a:r>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b="1" u="none" strike="noStrike" dirty="0">
                          <a:effectLst/>
                        </a:rPr>
                        <a:t>Description</a:t>
                      </a:r>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b="1" u="none" strike="noStrike" dirty="0">
                          <a:effectLst/>
                        </a:rPr>
                        <a:t>Potential Benefit</a:t>
                      </a:r>
                      <a:endParaRPr lang="en-ZA" sz="1000" b="1" i="0" u="none" strike="noStrike" dirty="0">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1823633307"/>
                  </a:ext>
                </a:extLst>
              </a:tr>
              <a:tr h="353233">
                <a:tc>
                  <a:txBody>
                    <a:bodyPr/>
                    <a:lstStyle/>
                    <a:p>
                      <a:pPr algn="l" fontAlgn="b"/>
                      <a:r>
                        <a:rPr lang="en-ZA" sz="1000" b="1" u="none" strike="noStrike" dirty="0">
                          <a:effectLst/>
                        </a:rPr>
                        <a:t>Lead Time</a:t>
                      </a:r>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Large batches of claims accumulating before processing</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dirty="0">
                          <a:effectLst/>
                        </a:rPr>
                        <a:t>One Piece Flow Processing</a:t>
                      </a:r>
                      <a:endParaRPr lang="en-ZA"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Implement batch size reduction techniques for more continuous processing</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dirty="0">
                          <a:effectLst/>
                        </a:rPr>
                        <a:t>Reduced lead time and improved flow</a:t>
                      </a:r>
                      <a:endParaRPr lang="en-US" sz="1000" b="0" i="0" u="none" strike="noStrike" dirty="0">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1601390928"/>
                  </a:ext>
                </a:extLst>
              </a:tr>
              <a:tr h="353233">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Transporting documents for approval and verification</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Digital Document Approval</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Implement electronic approval workflow</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document transport time and manual handling</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1480008382"/>
                  </a:ext>
                </a:extLst>
              </a:tr>
              <a:tr h="282669">
                <a:tc>
                  <a:txBody>
                    <a:bodyPr/>
                    <a:lstStyle/>
                    <a:p>
                      <a:pPr algn="l" fontAlgn="b"/>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Waiting for approval from Settlement Department</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Immediate Approval Workflow</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Set automated notification triggers for faster approval</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waiting time and delays</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2259951233"/>
                  </a:ext>
                </a:extLst>
              </a:tr>
              <a:tr h="282669">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Keeping and releasing documents causing delays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Automate Document Flow</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Use workflow software to automatically route documents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wait times and faster processing of claims</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3001777605"/>
                  </a:ext>
                </a:extLst>
              </a:tr>
              <a:tr h="282669">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dirty="0">
                          <a:effectLst/>
                        </a:rPr>
                        <a:t>Differences in Location</a:t>
                      </a:r>
                      <a:endParaRPr lang="en-ZA"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Standardize Processing Centers</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Implement standardized procedures across all locations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variability in lead time and improved consistency</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2957977758"/>
                  </a:ext>
                </a:extLst>
              </a:tr>
              <a:tr h="353233">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Mailroom disorganized</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5S Implementation</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Sort, set in order, shine, standardize, and sustain the mailroom</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Improved efficiency in document handling and reduced delays</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378944880"/>
                  </a:ext>
                </a:extLst>
              </a:tr>
              <a:tr h="353233">
                <a:tc>
                  <a:txBody>
                    <a:bodyPr/>
                    <a:lstStyle/>
                    <a:p>
                      <a:pPr algn="l" fontAlgn="b"/>
                      <a:r>
                        <a:rPr lang="en-ZA" sz="1000" b="1" u="none" strike="noStrike" dirty="0">
                          <a:effectLst/>
                        </a:rPr>
                        <a:t>Accuracy</a:t>
                      </a:r>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Errors in data indexing and entry</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Poka-Yoke (Error-Proofing)</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Implement error-proofing with data validation tools that track real-time errors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manual errors and improved data accuracy</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1092354074"/>
                  </a:ext>
                </a:extLst>
              </a:tr>
              <a:tr h="353233">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Rework on information from client</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Develop Data Collection Templates</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Design structured data collection forms for clients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Minimized data entry errors and need for rework</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618986358"/>
                  </a:ext>
                </a:extLst>
              </a:tr>
              <a:tr h="282669">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Differences in Product Type</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Specialized Training</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Conduct specific training based on different product types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Increased accuracy across diverse product types</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4028291860"/>
                  </a:ext>
                </a:extLst>
              </a:tr>
              <a:tr h="282669">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Unclear Research Guidelines</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Define Clear Research SOPs</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Establish clear, standardized operating procedures for research</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Improved accuracy and reduced rework</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2629001545"/>
                  </a:ext>
                </a:extLst>
              </a:tr>
              <a:tr h="353233">
                <a:tc>
                  <a:txBody>
                    <a:bodyPr/>
                    <a:lstStyle/>
                    <a:p>
                      <a:pPr algn="l" fontAlgn="b"/>
                      <a:r>
                        <a:rPr lang="en-ZA" sz="1000" b="1" u="none" strike="noStrike">
                          <a:effectLst/>
                        </a:rPr>
                        <a:t>Waste Analysis</a:t>
                      </a:r>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dirty="0">
                          <a:effectLst/>
                        </a:rPr>
                        <a:t>Physical movement to locate documents</a:t>
                      </a:r>
                      <a:endParaRPr lang="en-ZA"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Implement Digital Document Storage</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Digitize documents and implement a document management system</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physical movement and delays</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1280953876"/>
                  </a:ext>
                </a:extLst>
              </a:tr>
              <a:tr h="282669">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Multiple rounds of document verification</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Streamline Verification Process</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Implement a single verification step with better training</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Minimized rework and faster processing</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3153449816"/>
                  </a:ext>
                </a:extLst>
              </a:tr>
              <a:tr h="282669">
                <a:tc>
                  <a:txBody>
                    <a:bodyPr/>
                    <a:lstStyle/>
                    <a:p>
                      <a:pPr algn="l" fontAlgn="b"/>
                      <a:endParaRPr lang="en-ZA" sz="1000" b="1"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Client having to source 3 quotes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Vendor Portal Integration</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Integrate a vendor portal allowing clients to directly compare quotes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Faster quote sourcing and reduced client burden</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2049421650"/>
                  </a:ext>
                </a:extLst>
              </a:tr>
              <a:tr h="353233">
                <a:tc>
                  <a:txBody>
                    <a:bodyPr/>
                    <a:lstStyle/>
                    <a:p>
                      <a:pPr algn="l" fontAlgn="b"/>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dirty="0">
                          <a:effectLst/>
                        </a:rPr>
                        <a:t>Hardcopy documents cause delays</a:t>
                      </a:r>
                      <a:endParaRPr lang="en-ZA"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Digital Document Management</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Transition from hardcopy to electronic document handling</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physical movement and delays, improved accessibility</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297175154"/>
                  </a:ext>
                </a:extLst>
              </a:tr>
              <a:tr h="282669">
                <a:tc>
                  <a:txBody>
                    <a:bodyPr/>
                    <a:lstStyle/>
                    <a:p>
                      <a:pPr algn="l" fontAlgn="b"/>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dirty="0">
                          <a:effectLst/>
                        </a:rPr>
                        <a:t>Decision-points – no answers or guidelines</a:t>
                      </a:r>
                      <a:endParaRPr lang="en-US"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Decision-Making Framework</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Establish guidelines for common decision points</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Reduced confusion, faster decision-making process</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3284940428"/>
                  </a:ext>
                </a:extLst>
              </a:tr>
              <a:tr h="282669">
                <a:tc>
                  <a:txBody>
                    <a:bodyPr/>
                    <a:lstStyle/>
                    <a:p>
                      <a:pPr algn="l" fontAlgn="b"/>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Researching by Clerk and Claims supervisor</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a:effectLst/>
                        </a:rPr>
                        <a:t>Assign Dedicated Research Teams</a:t>
                      </a:r>
                      <a:endParaRPr lang="en-ZA"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Assign specific staff for research to streamline workflow</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Faster research times and decreased workload duplication</a:t>
                      </a:r>
                      <a:endParaRPr lang="en-US" sz="1000" b="0" i="0" u="none" strike="noStrike">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4024488720"/>
                  </a:ext>
                </a:extLst>
              </a:tr>
              <a:tr h="353233">
                <a:tc>
                  <a:txBody>
                    <a:bodyPr/>
                    <a:lstStyle/>
                    <a:p>
                      <a:pPr algn="l" fontAlgn="b"/>
                      <a:endParaRPr lang="en-ZA" sz="1000" b="1"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dirty="0">
                          <a:effectLst/>
                        </a:rPr>
                        <a:t>Accuracy affecting cycle time</a:t>
                      </a:r>
                      <a:endParaRPr lang="en-ZA"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ZA" sz="1000" u="none" strike="noStrike" dirty="0">
                          <a:effectLst/>
                        </a:rPr>
                        <a:t>Cross-Training for Accuracy</a:t>
                      </a:r>
                      <a:endParaRPr lang="en-ZA" sz="1000" b="0" i="0" u="none" strike="noStrike" dirty="0">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a:effectLst/>
                        </a:rPr>
                        <a:t>Cross-train team members on multiple tasks to enhance accuracy</a:t>
                      </a:r>
                      <a:endParaRPr lang="en-US" sz="1000" b="0" i="0" u="none" strike="noStrike">
                        <a:solidFill>
                          <a:srgbClr val="000000"/>
                        </a:solidFill>
                        <a:effectLst/>
                        <a:latin typeface="Aptos Narrow" panose="020B0004020202020204" pitchFamily="34" charset="0"/>
                      </a:endParaRPr>
                    </a:p>
                  </a:txBody>
                  <a:tcPr marL="4538" marR="4538" marT="4538" marB="0" anchor="b"/>
                </a:tc>
                <a:tc>
                  <a:txBody>
                    <a:bodyPr/>
                    <a:lstStyle/>
                    <a:p>
                      <a:pPr algn="l" fontAlgn="b"/>
                      <a:r>
                        <a:rPr lang="en-US" sz="1000" u="none" strike="noStrike" dirty="0">
                          <a:effectLst/>
                        </a:rPr>
                        <a:t>Improved cycle time due to reduced</a:t>
                      </a:r>
                      <a:endParaRPr lang="en-US" sz="1000" b="0" i="0" u="none" strike="noStrike" dirty="0">
                        <a:solidFill>
                          <a:srgbClr val="000000"/>
                        </a:solidFill>
                        <a:effectLst/>
                        <a:latin typeface="Aptos Narrow" panose="020B0004020202020204" pitchFamily="34" charset="0"/>
                      </a:endParaRPr>
                    </a:p>
                  </a:txBody>
                  <a:tcPr marL="4538" marR="4538" marT="4538" marB="0" anchor="b"/>
                </a:tc>
                <a:extLst>
                  <a:ext uri="{0D108BD9-81ED-4DB2-BD59-A6C34878D82A}">
                    <a16:rowId xmlns:a16="http://schemas.microsoft.com/office/drawing/2014/main" val="4159849466"/>
                  </a:ext>
                </a:extLst>
              </a:tr>
            </a:tbl>
          </a:graphicData>
        </a:graphic>
      </p:graphicFrame>
      <p:sp>
        <p:nvSpPr>
          <p:cNvPr id="8" name="TextBox 7">
            <a:extLst>
              <a:ext uri="{FF2B5EF4-FFF2-40B4-BE49-F238E27FC236}">
                <a16:creationId xmlns:a16="http://schemas.microsoft.com/office/drawing/2014/main" id="{972293BF-1722-F4F1-506E-EE05E273BCA3}"/>
              </a:ext>
            </a:extLst>
          </p:cNvPr>
          <p:cNvSpPr txBox="1"/>
          <p:nvPr/>
        </p:nvSpPr>
        <p:spPr>
          <a:xfrm>
            <a:off x="4537954" y="162355"/>
            <a:ext cx="4606046" cy="369332"/>
          </a:xfrm>
          <a:prstGeom prst="rect">
            <a:avLst/>
          </a:prstGeom>
          <a:noFill/>
        </p:spPr>
        <p:txBody>
          <a:bodyPr wrap="square">
            <a:spAutoFit/>
          </a:bodyPr>
          <a:lstStyle/>
          <a:p>
            <a:pPr algn="r"/>
            <a:r>
              <a:rPr lang="en-ZA" sz="1800" dirty="0">
                <a:latin typeface="Arial" pitchFamily="34" charset="0"/>
                <a:cs typeface="Arial" pitchFamily="34" charset="0"/>
              </a:rPr>
              <a:t>IMPROVEMENTS AND BENEFITS</a:t>
            </a:r>
          </a:p>
        </p:txBody>
      </p:sp>
    </p:spTree>
    <p:extLst>
      <p:ext uri="{BB962C8B-B14F-4D97-AF65-F5344CB8AC3E}">
        <p14:creationId xmlns:p14="http://schemas.microsoft.com/office/powerpoint/2010/main" val="520030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AFFINITY DIAGRAMS</a:t>
            </a:r>
          </a:p>
        </p:txBody>
      </p:sp>
      <p:sp>
        <p:nvSpPr>
          <p:cNvPr id="16" name="TextBox 15">
            <a:extLst>
              <a:ext uri="{FF2B5EF4-FFF2-40B4-BE49-F238E27FC236}">
                <a16:creationId xmlns:a16="http://schemas.microsoft.com/office/drawing/2014/main" id="{1DEE7FFF-D3A8-4F00-8AED-C8E994D52B9F}"/>
              </a:ext>
            </a:extLst>
          </p:cNvPr>
          <p:cNvSpPr txBox="1"/>
          <p:nvPr/>
        </p:nvSpPr>
        <p:spPr>
          <a:xfrm>
            <a:off x="323528" y="834459"/>
            <a:ext cx="2833533" cy="307777"/>
          </a:xfrm>
          <a:prstGeom prst="rect">
            <a:avLst/>
          </a:prstGeom>
          <a:noFill/>
        </p:spPr>
        <p:txBody>
          <a:bodyPr wrap="none" rtlCol="0">
            <a:spAutoFit/>
          </a:bodyPr>
          <a:lstStyle/>
          <a:p>
            <a:r>
              <a:rPr lang="en-ZA" sz="1400" b="1" dirty="0"/>
              <a:t>1. Digital Workflow Standardization</a:t>
            </a:r>
          </a:p>
        </p:txBody>
      </p:sp>
      <p:pic>
        <p:nvPicPr>
          <p:cNvPr id="55" name="Picture 2" descr="C:\Users\Tarryn\Documents\TLC\Pictures for Courses\shutterstock_650788.jpg">
            <a:extLst>
              <a:ext uri="{FF2B5EF4-FFF2-40B4-BE49-F238E27FC236}">
                <a16:creationId xmlns:a16="http://schemas.microsoft.com/office/drawing/2014/main" id="{8ECE9A73-7534-DB1D-96E0-46BC8A31F545}"/>
              </a:ext>
            </a:extLst>
          </p:cNvPr>
          <p:cNvPicPr>
            <a:picLocks noChangeAspect="1" noChangeArrowheads="1"/>
          </p:cNvPicPr>
          <p:nvPr/>
        </p:nvPicPr>
        <p:blipFill rotWithShape="1">
          <a:blip r:embed="rId3" cstate="email"/>
          <a:srcRect l="16629" t="13307" r="11309" b="10182"/>
          <a:stretch/>
        </p:blipFill>
        <p:spPr bwMode="auto">
          <a:xfrm>
            <a:off x="179512" y="1050483"/>
            <a:ext cx="1546607" cy="1368152"/>
          </a:xfrm>
          <a:prstGeom prst="rect">
            <a:avLst/>
          </a:prstGeom>
          <a:noFill/>
        </p:spPr>
      </p:pic>
      <p:sp>
        <p:nvSpPr>
          <p:cNvPr id="56" name="TextBox 55">
            <a:extLst>
              <a:ext uri="{FF2B5EF4-FFF2-40B4-BE49-F238E27FC236}">
                <a16:creationId xmlns:a16="http://schemas.microsoft.com/office/drawing/2014/main" id="{72A460E4-25E1-77BB-5B07-82971487E1A8}"/>
              </a:ext>
            </a:extLst>
          </p:cNvPr>
          <p:cNvSpPr txBox="1"/>
          <p:nvPr/>
        </p:nvSpPr>
        <p:spPr>
          <a:xfrm>
            <a:off x="501206" y="1442305"/>
            <a:ext cx="1042552" cy="738664"/>
          </a:xfrm>
          <a:prstGeom prst="rect">
            <a:avLst/>
          </a:prstGeom>
          <a:noFill/>
        </p:spPr>
        <p:txBody>
          <a:bodyPr wrap="square" rtlCol="0">
            <a:spAutoFit/>
          </a:bodyPr>
          <a:lstStyle/>
          <a:p>
            <a:pPr algn="ctr"/>
            <a:r>
              <a:rPr lang="en-ZA" sz="1400" b="1" dirty="0"/>
              <a:t>Digital Document Approval</a:t>
            </a:r>
          </a:p>
        </p:txBody>
      </p:sp>
      <p:pic>
        <p:nvPicPr>
          <p:cNvPr id="57" name="Picture 2" descr="C:\Users\Tarryn\Documents\TLC\Pictures for Courses\shutterstock_650788.jpg">
            <a:extLst>
              <a:ext uri="{FF2B5EF4-FFF2-40B4-BE49-F238E27FC236}">
                <a16:creationId xmlns:a16="http://schemas.microsoft.com/office/drawing/2014/main" id="{3956B6FF-4372-96FE-AE98-3B4D9FD96939}"/>
              </a:ext>
            </a:extLst>
          </p:cNvPr>
          <p:cNvPicPr>
            <a:picLocks noChangeAspect="1" noChangeArrowheads="1"/>
          </p:cNvPicPr>
          <p:nvPr/>
        </p:nvPicPr>
        <p:blipFill rotWithShape="1">
          <a:blip r:embed="rId3" cstate="email"/>
          <a:srcRect l="16629" t="13307" r="11309" b="10182"/>
          <a:stretch/>
        </p:blipFill>
        <p:spPr bwMode="auto">
          <a:xfrm>
            <a:off x="1710345" y="1079916"/>
            <a:ext cx="1546607" cy="1368152"/>
          </a:xfrm>
          <a:prstGeom prst="rect">
            <a:avLst/>
          </a:prstGeom>
          <a:noFill/>
        </p:spPr>
      </p:pic>
      <p:sp>
        <p:nvSpPr>
          <p:cNvPr id="58" name="TextBox 57">
            <a:extLst>
              <a:ext uri="{FF2B5EF4-FFF2-40B4-BE49-F238E27FC236}">
                <a16:creationId xmlns:a16="http://schemas.microsoft.com/office/drawing/2014/main" id="{FD0DA243-BF26-ED14-041E-27921B13102E}"/>
              </a:ext>
            </a:extLst>
          </p:cNvPr>
          <p:cNvSpPr txBox="1"/>
          <p:nvPr/>
        </p:nvSpPr>
        <p:spPr>
          <a:xfrm>
            <a:off x="2068393" y="1446414"/>
            <a:ext cx="1004564" cy="646331"/>
          </a:xfrm>
          <a:prstGeom prst="rect">
            <a:avLst/>
          </a:prstGeom>
          <a:noFill/>
        </p:spPr>
        <p:txBody>
          <a:bodyPr wrap="square">
            <a:spAutoFit/>
          </a:bodyPr>
          <a:lstStyle/>
          <a:p>
            <a:pPr algn="ctr"/>
            <a:r>
              <a:rPr lang="en-ZA" sz="1200" b="1" dirty="0"/>
              <a:t>Automate Document Flow</a:t>
            </a:r>
          </a:p>
        </p:txBody>
      </p:sp>
      <p:pic>
        <p:nvPicPr>
          <p:cNvPr id="59" name="Picture 2" descr="C:\Users\Tarryn\Documents\TLC\Pictures for Courses\shutterstock_650788.jpg">
            <a:extLst>
              <a:ext uri="{FF2B5EF4-FFF2-40B4-BE49-F238E27FC236}">
                <a16:creationId xmlns:a16="http://schemas.microsoft.com/office/drawing/2014/main" id="{AC9B4E49-0417-B44A-4FDD-A5CF4DBB24DF}"/>
              </a:ext>
            </a:extLst>
          </p:cNvPr>
          <p:cNvPicPr>
            <a:picLocks noChangeAspect="1" noChangeArrowheads="1"/>
          </p:cNvPicPr>
          <p:nvPr/>
        </p:nvPicPr>
        <p:blipFill rotWithShape="1">
          <a:blip r:embed="rId3" cstate="email"/>
          <a:srcRect l="16629" t="13307" r="11309" b="10182"/>
          <a:stretch/>
        </p:blipFill>
        <p:spPr bwMode="auto">
          <a:xfrm>
            <a:off x="277780" y="2418635"/>
            <a:ext cx="1546607" cy="1368152"/>
          </a:xfrm>
          <a:prstGeom prst="rect">
            <a:avLst/>
          </a:prstGeom>
          <a:noFill/>
        </p:spPr>
      </p:pic>
      <p:sp>
        <p:nvSpPr>
          <p:cNvPr id="60" name="TextBox 59">
            <a:extLst>
              <a:ext uri="{FF2B5EF4-FFF2-40B4-BE49-F238E27FC236}">
                <a16:creationId xmlns:a16="http://schemas.microsoft.com/office/drawing/2014/main" id="{56789E44-38D4-C208-2882-5919A2204222}"/>
              </a:ext>
            </a:extLst>
          </p:cNvPr>
          <p:cNvSpPr txBox="1"/>
          <p:nvPr/>
        </p:nvSpPr>
        <p:spPr>
          <a:xfrm>
            <a:off x="432803" y="2752800"/>
            <a:ext cx="1275585" cy="646331"/>
          </a:xfrm>
          <a:prstGeom prst="rect">
            <a:avLst/>
          </a:prstGeom>
          <a:noFill/>
        </p:spPr>
        <p:txBody>
          <a:bodyPr wrap="square">
            <a:spAutoFit/>
          </a:bodyPr>
          <a:lstStyle/>
          <a:p>
            <a:pPr algn="ctr"/>
            <a:r>
              <a:rPr lang="en-ZA" sz="1200" b="1" dirty="0"/>
              <a:t>Digital Document Management</a:t>
            </a:r>
          </a:p>
        </p:txBody>
      </p:sp>
      <p:sp>
        <p:nvSpPr>
          <p:cNvPr id="63" name="TextBox 62">
            <a:extLst>
              <a:ext uri="{FF2B5EF4-FFF2-40B4-BE49-F238E27FC236}">
                <a16:creationId xmlns:a16="http://schemas.microsoft.com/office/drawing/2014/main" id="{8D9C4926-473E-DA20-5D7C-B5D72950CBFF}"/>
              </a:ext>
            </a:extLst>
          </p:cNvPr>
          <p:cNvSpPr txBox="1"/>
          <p:nvPr/>
        </p:nvSpPr>
        <p:spPr>
          <a:xfrm>
            <a:off x="1761698" y="2790494"/>
            <a:ext cx="1275585" cy="461665"/>
          </a:xfrm>
          <a:prstGeom prst="rect">
            <a:avLst/>
          </a:prstGeom>
          <a:noFill/>
        </p:spPr>
        <p:txBody>
          <a:bodyPr wrap="square">
            <a:spAutoFit/>
          </a:bodyPr>
          <a:lstStyle/>
          <a:p>
            <a:pPr algn="ctr"/>
            <a:r>
              <a:rPr lang="en-ZA" sz="1200" b="1" dirty="0"/>
              <a:t>5S Implementation</a:t>
            </a:r>
          </a:p>
        </p:txBody>
      </p:sp>
      <p:pic>
        <p:nvPicPr>
          <p:cNvPr id="64" name="Picture 2" descr="C:\Users\Tarryn\Documents\TLC\Pictures for Courses\shutterstock_650788.jpg">
            <a:extLst>
              <a:ext uri="{FF2B5EF4-FFF2-40B4-BE49-F238E27FC236}">
                <a16:creationId xmlns:a16="http://schemas.microsoft.com/office/drawing/2014/main" id="{91EB9CE5-9DE7-DABC-DDE3-9FE201A20F28}"/>
              </a:ext>
            </a:extLst>
          </p:cNvPr>
          <p:cNvPicPr>
            <a:picLocks noChangeAspect="1" noChangeArrowheads="1"/>
          </p:cNvPicPr>
          <p:nvPr/>
        </p:nvPicPr>
        <p:blipFill rotWithShape="1">
          <a:blip r:embed="rId3" cstate="email"/>
          <a:srcRect l="16629" t="13307" r="11309" b="10182"/>
          <a:stretch/>
        </p:blipFill>
        <p:spPr bwMode="auto">
          <a:xfrm>
            <a:off x="1778588" y="2457079"/>
            <a:ext cx="1546607" cy="1368152"/>
          </a:xfrm>
          <a:prstGeom prst="rect">
            <a:avLst/>
          </a:prstGeom>
          <a:noFill/>
        </p:spPr>
      </p:pic>
      <p:sp>
        <p:nvSpPr>
          <p:cNvPr id="65" name="TextBox 64">
            <a:extLst>
              <a:ext uri="{FF2B5EF4-FFF2-40B4-BE49-F238E27FC236}">
                <a16:creationId xmlns:a16="http://schemas.microsoft.com/office/drawing/2014/main" id="{95C170EE-83E0-1829-B063-CA501582383F}"/>
              </a:ext>
            </a:extLst>
          </p:cNvPr>
          <p:cNvSpPr txBox="1"/>
          <p:nvPr/>
        </p:nvSpPr>
        <p:spPr>
          <a:xfrm>
            <a:off x="1973410" y="2796168"/>
            <a:ext cx="1275585" cy="830997"/>
          </a:xfrm>
          <a:prstGeom prst="rect">
            <a:avLst/>
          </a:prstGeom>
          <a:noFill/>
        </p:spPr>
        <p:txBody>
          <a:bodyPr wrap="square">
            <a:spAutoFit/>
          </a:bodyPr>
          <a:lstStyle/>
          <a:p>
            <a:pPr algn="ctr"/>
            <a:r>
              <a:rPr lang="en-ZA" sz="1200" b="1" dirty="0"/>
              <a:t>Implement Digital Document Storage</a:t>
            </a:r>
          </a:p>
        </p:txBody>
      </p:sp>
      <p:sp>
        <p:nvSpPr>
          <p:cNvPr id="67" name="TextBox 66">
            <a:extLst>
              <a:ext uri="{FF2B5EF4-FFF2-40B4-BE49-F238E27FC236}">
                <a16:creationId xmlns:a16="http://schemas.microsoft.com/office/drawing/2014/main" id="{094D4635-6E15-03E2-4094-41659E4E5372}"/>
              </a:ext>
            </a:extLst>
          </p:cNvPr>
          <p:cNvSpPr txBox="1"/>
          <p:nvPr/>
        </p:nvSpPr>
        <p:spPr>
          <a:xfrm>
            <a:off x="3355684" y="883392"/>
            <a:ext cx="2980944" cy="307777"/>
          </a:xfrm>
          <a:prstGeom prst="rect">
            <a:avLst/>
          </a:prstGeom>
          <a:noFill/>
        </p:spPr>
        <p:txBody>
          <a:bodyPr wrap="none" rtlCol="0">
            <a:spAutoFit/>
          </a:bodyPr>
          <a:lstStyle/>
          <a:p>
            <a:r>
              <a:rPr lang="en-ZA" sz="1400" b="1" dirty="0"/>
              <a:t>2. Process Efficiency and Streamlining</a:t>
            </a:r>
          </a:p>
        </p:txBody>
      </p:sp>
      <p:pic>
        <p:nvPicPr>
          <p:cNvPr id="68" name="Picture 2" descr="C:\Users\Tarryn\Documents\TLC\Pictures for Courses\shutterstock_650788.jpg">
            <a:extLst>
              <a:ext uri="{FF2B5EF4-FFF2-40B4-BE49-F238E27FC236}">
                <a16:creationId xmlns:a16="http://schemas.microsoft.com/office/drawing/2014/main" id="{B63B2C64-1E5B-4381-ED37-95FEDF443716}"/>
              </a:ext>
            </a:extLst>
          </p:cNvPr>
          <p:cNvPicPr>
            <a:picLocks noChangeAspect="1" noChangeArrowheads="1"/>
          </p:cNvPicPr>
          <p:nvPr/>
        </p:nvPicPr>
        <p:blipFill rotWithShape="1">
          <a:blip r:embed="rId3" cstate="email"/>
          <a:srcRect l="16629" t="13307" r="11309" b="10182"/>
          <a:stretch/>
        </p:blipFill>
        <p:spPr bwMode="auto">
          <a:xfrm>
            <a:off x="3309363" y="1171169"/>
            <a:ext cx="1546607" cy="1368152"/>
          </a:xfrm>
          <a:prstGeom prst="rect">
            <a:avLst/>
          </a:prstGeom>
          <a:noFill/>
        </p:spPr>
      </p:pic>
      <p:pic>
        <p:nvPicPr>
          <p:cNvPr id="69" name="Picture 2" descr="C:\Users\Tarryn\Documents\TLC\Pictures for Courses\shutterstock_650788.jpg">
            <a:extLst>
              <a:ext uri="{FF2B5EF4-FFF2-40B4-BE49-F238E27FC236}">
                <a16:creationId xmlns:a16="http://schemas.microsoft.com/office/drawing/2014/main" id="{CD20ECDA-FD94-3F76-87A5-093CAEADC296}"/>
              </a:ext>
            </a:extLst>
          </p:cNvPr>
          <p:cNvPicPr>
            <a:picLocks noChangeAspect="1" noChangeArrowheads="1"/>
          </p:cNvPicPr>
          <p:nvPr/>
        </p:nvPicPr>
        <p:blipFill rotWithShape="1">
          <a:blip r:embed="rId3" cstate="email"/>
          <a:srcRect l="16629" t="13307" r="11309" b="10182"/>
          <a:stretch/>
        </p:blipFill>
        <p:spPr bwMode="auto">
          <a:xfrm>
            <a:off x="4255006" y="2509466"/>
            <a:ext cx="1546607" cy="1368152"/>
          </a:xfrm>
          <a:prstGeom prst="rect">
            <a:avLst/>
          </a:prstGeom>
          <a:noFill/>
        </p:spPr>
      </p:pic>
      <p:sp>
        <p:nvSpPr>
          <p:cNvPr id="70" name="TextBox 69">
            <a:extLst>
              <a:ext uri="{FF2B5EF4-FFF2-40B4-BE49-F238E27FC236}">
                <a16:creationId xmlns:a16="http://schemas.microsoft.com/office/drawing/2014/main" id="{A562927A-8E72-AC39-7499-1B2014DE9977}"/>
              </a:ext>
            </a:extLst>
          </p:cNvPr>
          <p:cNvSpPr txBox="1"/>
          <p:nvPr/>
        </p:nvSpPr>
        <p:spPr>
          <a:xfrm>
            <a:off x="3595481" y="1485913"/>
            <a:ext cx="974370" cy="738664"/>
          </a:xfrm>
          <a:prstGeom prst="rect">
            <a:avLst/>
          </a:prstGeom>
          <a:noFill/>
        </p:spPr>
        <p:txBody>
          <a:bodyPr wrap="none" rtlCol="0">
            <a:spAutoFit/>
          </a:bodyPr>
          <a:lstStyle/>
          <a:p>
            <a:pPr algn="ctr"/>
            <a:r>
              <a:rPr lang="en-ZA" sz="1400" b="1" i="0" dirty="0">
                <a:effectLst/>
                <a:latin typeface="ui-sans-serif"/>
              </a:rPr>
              <a:t>One Piece</a:t>
            </a:r>
          </a:p>
          <a:p>
            <a:pPr algn="ctr"/>
            <a:r>
              <a:rPr lang="en-ZA" sz="1400" b="1" i="0" dirty="0">
                <a:effectLst/>
                <a:latin typeface="ui-sans-serif"/>
              </a:rPr>
              <a:t>Flow</a:t>
            </a:r>
          </a:p>
          <a:p>
            <a:pPr algn="ctr"/>
            <a:r>
              <a:rPr lang="en-ZA" sz="1400" b="1" i="0" dirty="0">
                <a:effectLst/>
                <a:latin typeface="ui-sans-serif"/>
              </a:rPr>
              <a:t>Processing</a:t>
            </a:r>
            <a:endParaRPr lang="en-ZA" sz="1400" b="1" dirty="0"/>
          </a:p>
        </p:txBody>
      </p:sp>
      <p:pic>
        <p:nvPicPr>
          <p:cNvPr id="71" name="Picture 2" descr="C:\Users\Tarryn\Documents\TLC\Pictures for Courses\shutterstock_650788.jpg">
            <a:extLst>
              <a:ext uri="{FF2B5EF4-FFF2-40B4-BE49-F238E27FC236}">
                <a16:creationId xmlns:a16="http://schemas.microsoft.com/office/drawing/2014/main" id="{B8823671-6AC4-EF56-C704-9752BEC87811}"/>
              </a:ext>
            </a:extLst>
          </p:cNvPr>
          <p:cNvPicPr>
            <a:picLocks noChangeAspect="1" noChangeArrowheads="1"/>
          </p:cNvPicPr>
          <p:nvPr/>
        </p:nvPicPr>
        <p:blipFill rotWithShape="1">
          <a:blip r:embed="rId3" cstate="email"/>
          <a:srcRect l="16629" t="13307" r="11309" b="10182"/>
          <a:stretch/>
        </p:blipFill>
        <p:spPr bwMode="auto">
          <a:xfrm>
            <a:off x="4987936" y="1204371"/>
            <a:ext cx="1546607" cy="1368152"/>
          </a:xfrm>
          <a:prstGeom prst="rect">
            <a:avLst/>
          </a:prstGeom>
          <a:noFill/>
        </p:spPr>
      </p:pic>
      <p:sp>
        <p:nvSpPr>
          <p:cNvPr id="72" name="TextBox 71">
            <a:extLst>
              <a:ext uri="{FF2B5EF4-FFF2-40B4-BE49-F238E27FC236}">
                <a16:creationId xmlns:a16="http://schemas.microsoft.com/office/drawing/2014/main" id="{35F96027-7011-B5BD-341F-C4BE490D78DF}"/>
              </a:ext>
            </a:extLst>
          </p:cNvPr>
          <p:cNvSpPr txBox="1"/>
          <p:nvPr/>
        </p:nvSpPr>
        <p:spPr>
          <a:xfrm>
            <a:off x="5274361" y="1568227"/>
            <a:ext cx="1004564" cy="646331"/>
          </a:xfrm>
          <a:prstGeom prst="rect">
            <a:avLst/>
          </a:prstGeom>
          <a:noFill/>
        </p:spPr>
        <p:txBody>
          <a:bodyPr wrap="square">
            <a:spAutoFit/>
          </a:bodyPr>
          <a:lstStyle/>
          <a:p>
            <a:pPr algn="ctr"/>
            <a:r>
              <a:rPr lang="en-ZA" sz="1200" b="1" i="0" dirty="0">
                <a:effectLst/>
                <a:latin typeface="ui-sans-serif"/>
              </a:rPr>
              <a:t>Standardize Processing </a:t>
            </a:r>
            <a:r>
              <a:rPr lang="en-ZA" sz="1200" b="1" i="0" dirty="0" err="1">
                <a:effectLst/>
                <a:latin typeface="ui-sans-serif"/>
              </a:rPr>
              <a:t>Centers</a:t>
            </a:r>
            <a:endParaRPr lang="en-ZA" sz="1200" b="1" dirty="0"/>
          </a:p>
        </p:txBody>
      </p:sp>
      <p:sp>
        <p:nvSpPr>
          <p:cNvPr id="73" name="TextBox 72">
            <a:extLst>
              <a:ext uri="{FF2B5EF4-FFF2-40B4-BE49-F238E27FC236}">
                <a16:creationId xmlns:a16="http://schemas.microsoft.com/office/drawing/2014/main" id="{CE25D655-D3A6-CA46-1D3B-D1A110047F91}"/>
              </a:ext>
            </a:extLst>
          </p:cNvPr>
          <p:cNvSpPr txBox="1"/>
          <p:nvPr/>
        </p:nvSpPr>
        <p:spPr>
          <a:xfrm>
            <a:off x="4427984" y="2837962"/>
            <a:ext cx="1273811" cy="738664"/>
          </a:xfrm>
          <a:prstGeom prst="rect">
            <a:avLst/>
          </a:prstGeom>
          <a:noFill/>
        </p:spPr>
        <p:txBody>
          <a:bodyPr wrap="square">
            <a:spAutoFit/>
          </a:bodyPr>
          <a:lstStyle/>
          <a:p>
            <a:pPr algn="ctr"/>
            <a:r>
              <a:rPr lang="en-ZA" sz="1400" b="1" i="0" dirty="0">
                <a:effectLst/>
                <a:latin typeface="Calibri (Body)"/>
              </a:rPr>
              <a:t>Immediate Approval Workflow</a:t>
            </a:r>
            <a:endParaRPr lang="en-ZA" sz="1400" b="1" dirty="0">
              <a:latin typeface="Calibri (Body)"/>
            </a:endParaRPr>
          </a:p>
        </p:txBody>
      </p:sp>
      <p:sp>
        <p:nvSpPr>
          <p:cNvPr id="77" name="TextBox 76">
            <a:extLst>
              <a:ext uri="{FF2B5EF4-FFF2-40B4-BE49-F238E27FC236}">
                <a16:creationId xmlns:a16="http://schemas.microsoft.com/office/drawing/2014/main" id="{7A179577-BEDF-BB16-7E0F-C25C4A2D7E74}"/>
              </a:ext>
            </a:extLst>
          </p:cNvPr>
          <p:cNvSpPr txBox="1"/>
          <p:nvPr/>
        </p:nvSpPr>
        <p:spPr>
          <a:xfrm>
            <a:off x="6798440" y="807814"/>
            <a:ext cx="1823320" cy="523220"/>
          </a:xfrm>
          <a:prstGeom prst="rect">
            <a:avLst/>
          </a:prstGeom>
          <a:noFill/>
        </p:spPr>
        <p:txBody>
          <a:bodyPr wrap="none" rtlCol="0">
            <a:spAutoFit/>
          </a:bodyPr>
          <a:lstStyle/>
          <a:p>
            <a:pPr algn="ctr"/>
            <a:r>
              <a:rPr lang="en-US" sz="1400" b="1" dirty="0"/>
              <a:t>3. Data Integrity and</a:t>
            </a:r>
          </a:p>
          <a:p>
            <a:pPr algn="ctr"/>
            <a:r>
              <a:rPr lang="en-US" sz="1400" b="1" dirty="0"/>
              <a:t> Quality Improvement</a:t>
            </a:r>
          </a:p>
        </p:txBody>
      </p:sp>
      <p:pic>
        <p:nvPicPr>
          <p:cNvPr id="78" name="Picture 2" descr="C:\Users\Tarryn\Documents\TLC\Pictures for Courses\shutterstock_650788.jpg">
            <a:extLst>
              <a:ext uri="{FF2B5EF4-FFF2-40B4-BE49-F238E27FC236}">
                <a16:creationId xmlns:a16="http://schemas.microsoft.com/office/drawing/2014/main" id="{2A320EC9-28D4-B8DE-53A4-522C404BAA50}"/>
              </a:ext>
            </a:extLst>
          </p:cNvPr>
          <p:cNvPicPr>
            <a:picLocks noChangeAspect="1" noChangeArrowheads="1"/>
          </p:cNvPicPr>
          <p:nvPr/>
        </p:nvPicPr>
        <p:blipFill rotWithShape="1">
          <a:blip r:embed="rId3" cstate="email"/>
          <a:srcRect l="16629" t="13307" r="11309" b="10182"/>
          <a:stretch/>
        </p:blipFill>
        <p:spPr bwMode="auto">
          <a:xfrm>
            <a:off x="7130572" y="2656953"/>
            <a:ext cx="1546607" cy="1368152"/>
          </a:xfrm>
          <a:prstGeom prst="rect">
            <a:avLst/>
          </a:prstGeom>
          <a:noFill/>
        </p:spPr>
      </p:pic>
      <p:pic>
        <p:nvPicPr>
          <p:cNvPr id="79" name="Picture 2" descr="C:\Users\Tarryn\Documents\TLC\Pictures for Courses\shutterstock_650788.jpg">
            <a:extLst>
              <a:ext uri="{FF2B5EF4-FFF2-40B4-BE49-F238E27FC236}">
                <a16:creationId xmlns:a16="http://schemas.microsoft.com/office/drawing/2014/main" id="{6A4F85D1-11DC-9876-E7FB-10CB01308224}"/>
              </a:ext>
            </a:extLst>
          </p:cNvPr>
          <p:cNvPicPr>
            <a:picLocks noChangeAspect="1" noChangeArrowheads="1"/>
          </p:cNvPicPr>
          <p:nvPr/>
        </p:nvPicPr>
        <p:blipFill rotWithShape="1">
          <a:blip r:embed="rId3" cstate="email"/>
          <a:srcRect l="16629" t="13307" r="11309" b="10182"/>
          <a:stretch/>
        </p:blipFill>
        <p:spPr bwMode="auto">
          <a:xfrm>
            <a:off x="7175891" y="1284440"/>
            <a:ext cx="1546607" cy="1368152"/>
          </a:xfrm>
          <a:prstGeom prst="rect">
            <a:avLst/>
          </a:prstGeom>
          <a:noFill/>
        </p:spPr>
      </p:pic>
      <p:sp>
        <p:nvSpPr>
          <p:cNvPr id="80" name="TextBox 79">
            <a:extLst>
              <a:ext uri="{FF2B5EF4-FFF2-40B4-BE49-F238E27FC236}">
                <a16:creationId xmlns:a16="http://schemas.microsoft.com/office/drawing/2014/main" id="{79EB44F9-32B3-5C70-500F-DF4C1B6466F6}"/>
              </a:ext>
            </a:extLst>
          </p:cNvPr>
          <p:cNvSpPr txBox="1"/>
          <p:nvPr/>
        </p:nvSpPr>
        <p:spPr>
          <a:xfrm>
            <a:off x="7285695" y="3059867"/>
            <a:ext cx="1326997" cy="830997"/>
          </a:xfrm>
          <a:prstGeom prst="rect">
            <a:avLst/>
          </a:prstGeom>
          <a:noFill/>
        </p:spPr>
        <p:txBody>
          <a:bodyPr wrap="square">
            <a:spAutoFit/>
          </a:bodyPr>
          <a:lstStyle/>
          <a:p>
            <a:pPr algn="ctr"/>
            <a:r>
              <a:rPr lang="en-ZA" sz="1200" b="1" dirty="0"/>
              <a:t>Poka-Yoke (Error-Proofing using data validation tools)</a:t>
            </a:r>
          </a:p>
        </p:txBody>
      </p:sp>
      <p:sp>
        <p:nvSpPr>
          <p:cNvPr id="81" name="TextBox 80">
            <a:extLst>
              <a:ext uri="{FF2B5EF4-FFF2-40B4-BE49-F238E27FC236}">
                <a16:creationId xmlns:a16="http://schemas.microsoft.com/office/drawing/2014/main" id="{E56B835E-C91E-8A9C-F4E0-4113996C5E03}"/>
              </a:ext>
            </a:extLst>
          </p:cNvPr>
          <p:cNvSpPr txBox="1"/>
          <p:nvPr/>
        </p:nvSpPr>
        <p:spPr>
          <a:xfrm>
            <a:off x="7446912" y="1577418"/>
            <a:ext cx="1004564" cy="830997"/>
          </a:xfrm>
          <a:prstGeom prst="rect">
            <a:avLst/>
          </a:prstGeom>
          <a:noFill/>
        </p:spPr>
        <p:txBody>
          <a:bodyPr wrap="square">
            <a:spAutoFit/>
          </a:bodyPr>
          <a:lstStyle/>
          <a:p>
            <a:pPr algn="ctr"/>
            <a:r>
              <a:rPr lang="en-ZA" sz="1200" b="1" dirty="0"/>
              <a:t>Develop Data Collection Templates</a:t>
            </a:r>
          </a:p>
        </p:txBody>
      </p:sp>
      <p:sp>
        <p:nvSpPr>
          <p:cNvPr id="82" name="TextBox 81">
            <a:extLst>
              <a:ext uri="{FF2B5EF4-FFF2-40B4-BE49-F238E27FC236}">
                <a16:creationId xmlns:a16="http://schemas.microsoft.com/office/drawing/2014/main" id="{8916EA86-B00D-159F-9BD4-B48D657FD256}"/>
              </a:ext>
            </a:extLst>
          </p:cNvPr>
          <p:cNvSpPr txBox="1"/>
          <p:nvPr/>
        </p:nvSpPr>
        <p:spPr>
          <a:xfrm>
            <a:off x="101057" y="3867603"/>
            <a:ext cx="3214663" cy="307777"/>
          </a:xfrm>
          <a:prstGeom prst="rect">
            <a:avLst/>
          </a:prstGeom>
          <a:noFill/>
        </p:spPr>
        <p:txBody>
          <a:bodyPr wrap="none" rtlCol="0">
            <a:spAutoFit/>
          </a:bodyPr>
          <a:lstStyle/>
          <a:p>
            <a:pPr algn="ctr"/>
            <a:r>
              <a:rPr lang="en-US" sz="1400" b="1" dirty="0"/>
              <a:t>4. Cross-Team Collaboration and Training</a:t>
            </a:r>
          </a:p>
        </p:txBody>
      </p:sp>
      <p:pic>
        <p:nvPicPr>
          <p:cNvPr id="83" name="Picture 2" descr="C:\Users\Tarryn\Documents\TLC\Pictures for Courses\shutterstock_650788.jpg">
            <a:extLst>
              <a:ext uri="{FF2B5EF4-FFF2-40B4-BE49-F238E27FC236}">
                <a16:creationId xmlns:a16="http://schemas.microsoft.com/office/drawing/2014/main" id="{7BC070A8-DA9C-9690-09CC-DCDFAC1C683B}"/>
              </a:ext>
            </a:extLst>
          </p:cNvPr>
          <p:cNvPicPr>
            <a:picLocks noChangeAspect="1" noChangeArrowheads="1"/>
          </p:cNvPicPr>
          <p:nvPr/>
        </p:nvPicPr>
        <p:blipFill rotWithShape="1">
          <a:blip r:embed="rId3" cstate="email"/>
          <a:srcRect l="16629" t="13307" r="11309" b="10182"/>
          <a:stretch/>
        </p:blipFill>
        <p:spPr bwMode="auto">
          <a:xfrm>
            <a:off x="975033" y="5411586"/>
            <a:ext cx="1546607" cy="1368152"/>
          </a:xfrm>
          <a:prstGeom prst="rect">
            <a:avLst/>
          </a:prstGeom>
          <a:noFill/>
        </p:spPr>
      </p:pic>
      <p:sp>
        <p:nvSpPr>
          <p:cNvPr id="84" name="TextBox 83">
            <a:extLst>
              <a:ext uri="{FF2B5EF4-FFF2-40B4-BE49-F238E27FC236}">
                <a16:creationId xmlns:a16="http://schemas.microsoft.com/office/drawing/2014/main" id="{C6EAF33D-D9EE-6126-CEB6-EA3548FD07F0}"/>
              </a:ext>
            </a:extLst>
          </p:cNvPr>
          <p:cNvSpPr txBox="1"/>
          <p:nvPr/>
        </p:nvSpPr>
        <p:spPr>
          <a:xfrm>
            <a:off x="1222652" y="5836863"/>
            <a:ext cx="1004564" cy="461665"/>
          </a:xfrm>
          <a:prstGeom prst="rect">
            <a:avLst/>
          </a:prstGeom>
          <a:noFill/>
        </p:spPr>
        <p:txBody>
          <a:bodyPr wrap="square">
            <a:spAutoFit/>
          </a:bodyPr>
          <a:lstStyle/>
          <a:p>
            <a:pPr algn="ctr"/>
            <a:r>
              <a:rPr lang="en-ZA" sz="1200" b="1" dirty="0"/>
              <a:t>Specialized Training</a:t>
            </a:r>
          </a:p>
        </p:txBody>
      </p:sp>
      <p:pic>
        <p:nvPicPr>
          <p:cNvPr id="85" name="Picture 2" descr="C:\Users\Tarryn\Documents\TLC\Pictures for Courses\shutterstock_650788.jpg">
            <a:extLst>
              <a:ext uri="{FF2B5EF4-FFF2-40B4-BE49-F238E27FC236}">
                <a16:creationId xmlns:a16="http://schemas.microsoft.com/office/drawing/2014/main" id="{D2A6FF58-B61A-384E-4421-281D8EBE3E31}"/>
              </a:ext>
            </a:extLst>
          </p:cNvPr>
          <p:cNvPicPr>
            <a:picLocks noChangeAspect="1" noChangeArrowheads="1"/>
          </p:cNvPicPr>
          <p:nvPr/>
        </p:nvPicPr>
        <p:blipFill rotWithShape="1">
          <a:blip r:embed="rId3" cstate="email"/>
          <a:srcRect l="16629" t="13307" r="11309" b="10182"/>
          <a:stretch/>
        </p:blipFill>
        <p:spPr bwMode="auto">
          <a:xfrm>
            <a:off x="197002" y="4124262"/>
            <a:ext cx="1546607" cy="1368152"/>
          </a:xfrm>
          <a:prstGeom prst="rect">
            <a:avLst/>
          </a:prstGeom>
          <a:noFill/>
        </p:spPr>
      </p:pic>
      <p:sp>
        <p:nvSpPr>
          <p:cNvPr id="86" name="TextBox 85">
            <a:extLst>
              <a:ext uri="{FF2B5EF4-FFF2-40B4-BE49-F238E27FC236}">
                <a16:creationId xmlns:a16="http://schemas.microsoft.com/office/drawing/2014/main" id="{5D0143F6-4FAA-F7E0-9B77-1E502A6D8FA5}"/>
              </a:ext>
            </a:extLst>
          </p:cNvPr>
          <p:cNvSpPr txBox="1"/>
          <p:nvPr/>
        </p:nvSpPr>
        <p:spPr>
          <a:xfrm>
            <a:off x="512845" y="4392839"/>
            <a:ext cx="1004564" cy="830997"/>
          </a:xfrm>
          <a:prstGeom prst="rect">
            <a:avLst/>
          </a:prstGeom>
          <a:noFill/>
        </p:spPr>
        <p:txBody>
          <a:bodyPr wrap="square">
            <a:spAutoFit/>
          </a:bodyPr>
          <a:lstStyle/>
          <a:p>
            <a:pPr algn="ctr"/>
            <a:r>
              <a:rPr lang="en-ZA" sz="1200" b="1" dirty="0"/>
              <a:t>Assign Dedicated Research Teams</a:t>
            </a:r>
          </a:p>
        </p:txBody>
      </p:sp>
      <p:pic>
        <p:nvPicPr>
          <p:cNvPr id="87" name="Picture 2" descr="C:\Users\Tarryn\Documents\TLC\Pictures for Courses\shutterstock_650788.jpg">
            <a:extLst>
              <a:ext uri="{FF2B5EF4-FFF2-40B4-BE49-F238E27FC236}">
                <a16:creationId xmlns:a16="http://schemas.microsoft.com/office/drawing/2014/main" id="{9C417E39-AC41-1841-5574-9AB88F1E45CE}"/>
              </a:ext>
            </a:extLst>
          </p:cNvPr>
          <p:cNvPicPr>
            <a:picLocks noChangeAspect="1" noChangeArrowheads="1"/>
          </p:cNvPicPr>
          <p:nvPr/>
        </p:nvPicPr>
        <p:blipFill rotWithShape="1">
          <a:blip r:embed="rId3" cstate="email"/>
          <a:srcRect l="16629" t="13307" r="11309" b="10182"/>
          <a:stretch/>
        </p:blipFill>
        <p:spPr bwMode="auto">
          <a:xfrm>
            <a:off x="1615339" y="4123996"/>
            <a:ext cx="1546607" cy="1368152"/>
          </a:xfrm>
          <a:prstGeom prst="rect">
            <a:avLst/>
          </a:prstGeom>
          <a:noFill/>
        </p:spPr>
      </p:pic>
      <p:sp>
        <p:nvSpPr>
          <p:cNvPr id="88" name="TextBox 87">
            <a:extLst>
              <a:ext uri="{FF2B5EF4-FFF2-40B4-BE49-F238E27FC236}">
                <a16:creationId xmlns:a16="http://schemas.microsoft.com/office/drawing/2014/main" id="{BB79BACB-B91B-42F3-29D9-58B465B208F7}"/>
              </a:ext>
            </a:extLst>
          </p:cNvPr>
          <p:cNvSpPr txBox="1"/>
          <p:nvPr/>
        </p:nvSpPr>
        <p:spPr>
          <a:xfrm>
            <a:off x="1753063" y="4666627"/>
            <a:ext cx="1275585" cy="461665"/>
          </a:xfrm>
          <a:prstGeom prst="rect">
            <a:avLst/>
          </a:prstGeom>
          <a:noFill/>
        </p:spPr>
        <p:txBody>
          <a:bodyPr wrap="square">
            <a:spAutoFit/>
          </a:bodyPr>
          <a:lstStyle/>
          <a:p>
            <a:pPr algn="ctr"/>
            <a:r>
              <a:rPr lang="en-ZA" sz="1200" b="1" dirty="0"/>
              <a:t>Cross-Training for Accuracy</a:t>
            </a:r>
          </a:p>
        </p:txBody>
      </p:sp>
      <p:pic>
        <p:nvPicPr>
          <p:cNvPr id="89" name="Picture 2" descr="C:\Users\Tarryn\Documents\TLC\Pictures for Courses\shutterstock_650788.jpg">
            <a:extLst>
              <a:ext uri="{FF2B5EF4-FFF2-40B4-BE49-F238E27FC236}">
                <a16:creationId xmlns:a16="http://schemas.microsoft.com/office/drawing/2014/main" id="{F1769AA0-3FD8-6C65-E024-64E8DD2FC237}"/>
              </a:ext>
            </a:extLst>
          </p:cNvPr>
          <p:cNvPicPr>
            <a:picLocks noChangeAspect="1" noChangeArrowheads="1"/>
          </p:cNvPicPr>
          <p:nvPr/>
        </p:nvPicPr>
        <p:blipFill rotWithShape="1">
          <a:blip r:embed="rId3" cstate="email"/>
          <a:srcRect l="16629" t="13307" r="11309" b="10182"/>
          <a:stretch/>
        </p:blipFill>
        <p:spPr bwMode="auto">
          <a:xfrm>
            <a:off x="3256952" y="4151231"/>
            <a:ext cx="1546607" cy="1368152"/>
          </a:xfrm>
          <a:prstGeom prst="rect">
            <a:avLst/>
          </a:prstGeom>
          <a:noFill/>
        </p:spPr>
      </p:pic>
      <p:sp>
        <p:nvSpPr>
          <p:cNvPr id="90" name="TextBox 89">
            <a:extLst>
              <a:ext uri="{FF2B5EF4-FFF2-40B4-BE49-F238E27FC236}">
                <a16:creationId xmlns:a16="http://schemas.microsoft.com/office/drawing/2014/main" id="{AFE9B02A-975F-795F-04F7-FD2DA833C4B7}"/>
              </a:ext>
            </a:extLst>
          </p:cNvPr>
          <p:cNvSpPr txBox="1"/>
          <p:nvPr/>
        </p:nvSpPr>
        <p:spPr>
          <a:xfrm>
            <a:off x="3392462" y="4637046"/>
            <a:ext cx="1275585" cy="461665"/>
          </a:xfrm>
          <a:prstGeom prst="rect">
            <a:avLst/>
          </a:prstGeom>
          <a:noFill/>
        </p:spPr>
        <p:txBody>
          <a:bodyPr wrap="square">
            <a:spAutoFit/>
          </a:bodyPr>
          <a:lstStyle/>
          <a:p>
            <a:pPr algn="ctr"/>
            <a:r>
              <a:rPr lang="en-ZA" sz="1200" b="1" dirty="0"/>
              <a:t>Define Clear Research SOPs</a:t>
            </a:r>
          </a:p>
        </p:txBody>
      </p:sp>
      <p:pic>
        <p:nvPicPr>
          <p:cNvPr id="91" name="Picture 2" descr="C:\Users\Tarryn\Documents\TLC\Pictures for Courses\shutterstock_650788.jpg">
            <a:extLst>
              <a:ext uri="{FF2B5EF4-FFF2-40B4-BE49-F238E27FC236}">
                <a16:creationId xmlns:a16="http://schemas.microsoft.com/office/drawing/2014/main" id="{E3916107-46D4-15AE-DE19-3BB84818B0C3}"/>
              </a:ext>
            </a:extLst>
          </p:cNvPr>
          <p:cNvPicPr>
            <a:picLocks noChangeAspect="1" noChangeArrowheads="1"/>
          </p:cNvPicPr>
          <p:nvPr/>
        </p:nvPicPr>
        <p:blipFill rotWithShape="1">
          <a:blip r:embed="rId3" cstate="email"/>
          <a:srcRect l="16629" t="13307" r="11309" b="10182"/>
          <a:stretch/>
        </p:blipFill>
        <p:spPr bwMode="auto">
          <a:xfrm>
            <a:off x="5410825" y="4558347"/>
            <a:ext cx="1546607" cy="1368152"/>
          </a:xfrm>
          <a:prstGeom prst="rect">
            <a:avLst/>
          </a:prstGeom>
          <a:noFill/>
        </p:spPr>
      </p:pic>
      <p:sp>
        <p:nvSpPr>
          <p:cNvPr id="92" name="TextBox 91">
            <a:extLst>
              <a:ext uri="{FF2B5EF4-FFF2-40B4-BE49-F238E27FC236}">
                <a16:creationId xmlns:a16="http://schemas.microsoft.com/office/drawing/2014/main" id="{6EE31883-0F81-E09B-8463-85739B23CD28}"/>
              </a:ext>
            </a:extLst>
          </p:cNvPr>
          <p:cNvSpPr txBox="1"/>
          <p:nvPr/>
        </p:nvSpPr>
        <p:spPr>
          <a:xfrm>
            <a:off x="5566218" y="4896969"/>
            <a:ext cx="1275585" cy="646331"/>
          </a:xfrm>
          <a:prstGeom prst="rect">
            <a:avLst/>
          </a:prstGeom>
          <a:noFill/>
        </p:spPr>
        <p:txBody>
          <a:bodyPr wrap="square">
            <a:spAutoFit/>
          </a:bodyPr>
          <a:lstStyle/>
          <a:p>
            <a:pPr algn="ctr"/>
            <a:r>
              <a:rPr lang="en-ZA" sz="1200" b="1" dirty="0"/>
              <a:t>Vendor Portal Integration Implementation</a:t>
            </a:r>
          </a:p>
        </p:txBody>
      </p:sp>
      <p:pic>
        <p:nvPicPr>
          <p:cNvPr id="93" name="Picture 2" descr="C:\Users\Tarryn\Documents\TLC\Pictures for Courses\shutterstock_650788.jpg">
            <a:extLst>
              <a:ext uri="{FF2B5EF4-FFF2-40B4-BE49-F238E27FC236}">
                <a16:creationId xmlns:a16="http://schemas.microsoft.com/office/drawing/2014/main" id="{ACB005E4-54AB-A6BE-7924-361232EAE9BE}"/>
              </a:ext>
            </a:extLst>
          </p:cNvPr>
          <p:cNvPicPr>
            <a:picLocks noChangeAspect="1" noChangeArrowheads="1"/>
          </p:cNvPicPr>
          <p:nvPr/>
        </p:nvPicPr>
        <p:blipFill rotWithShape="1">
          <a:blip r:embed="rId3" cstate="email"/>
          <a:srcRect l="16629" t="13307" r="11309" b="10182"/>
          <a:stretch/>
        </p:blipFill>
        <p:spPr bwMode="auto">
          <a:xfrm>
            <a:off x="3309363" y="5428279"/>
            <a:ext cx="1546607" cy="1368152"/>
          </a:xfrm>
          <a:prstGeom prst="rect">
            <a:avLst/>
          </a:prstGeom>
          <a:noFill/>
        </p:spPr>
      </p:pic>
      <p:sp>
        <p:nvSpPr>
          <p:cNvPr id="94" name="TextBox 93">
            <a:extLst>
              <a:ext uri="{FF2B5EF4-FFF2-40B4-BE49-F238E27FC236}">
                <a16:creationId xmlns:a16="http://schemas.microsoft.com/office/drawing/2014/main" id="{BD8521DB-A603-E6E3-302F-87ADC1BEE5F2}"/>
              </a:ext>
            </a:extLst>
          </p:cNvPr>
          <p:cNvSpPr txBox="1"/>
          <p:nvPr/>
        </p:nvSpPr>
        <p:spPr>
          <a:xfrm>
            <a:off x="3541023" y="5630554"/>
            <a:ext cx="1004564" cy="646331"/>
          </a:xfrm>
          <a:prstGeom prst="rect">
            <a:avLst/>
          </a:prstGeom>
          <a:noFill/>
        </p:spPr>
        <p:txBody>
          <a:bodyPr wrap="square">
            <a:spAutoFit/>
          </a:bodyPr>
          <a:lstStyle/>
          <a:p>
            <a:pPr algn="ctr"/>
            <a:r>
              <a:rPr lang="en-ZA" sz="1200" b="1" dirty="0"/>
              <a:t>Decision-Making Framework</a:t>
            </a:r>
          </a:p>
        </p:txBody>
      </p:sp>
      <p:sp>
        <p:nvSpPr>
          <p:cNvPr id="95" name="TextBox 94">
            <a:extLst>
              <a:ext uri="{FF2B5EF4-FFF2-40B4-BE49-F238E27FC236}">
                <a16:creationId xmlns:a16="http://schemas.microsoft.com/office/drawing/2014/main" id="{3F541B4E-C241-1527-5DFD-F14149D4BDF5}"/>
              </a:ext>
            </a:extLst>
          </p:cNvPr>
          <p:cNvSpPr txBox="1"/>
          <p:nvPr/>
        </p:nvSpPr>
        <p:spPr>
          <a:xfrm>
            <a:off x="2973648" y="3769111"/>
            <a:ext cx="2170339" cy="523220"/>
          </a:xfrm>
          <a:prstGeom prst="rect">
            <a:avLst/>
          </a:prstGeom>
          <a:noFill/>
        </p:spPr>
        <p:txBody>
          <a:bodyPr wrap="none" rtlCol="0">
            <a:spAutoFit/>
          </a:bodyPr>
          <a:lstStyle/>
          <a:p>
            <a:pPr algn="ctr"/>
            <a:r>
              <a:rPr lang="en-US" sz="1400" b="1" dirty="0"/>
              <a:t>5. Research and Document</a:t>
            </a:r>
          </a:p>
          <a:p>
            <a:pPr algn="ctr"/>
            <a:r>
              <a:rPr lang="en-US" sz="1400" b="1" dirty="0"/>
              <a:t>Management SOPs</a:t>
            </a:r>
          </a:p>
        </p:txBody>
      </p:sp>
      <p:pic>
        <p:nvPicPr>
          <p:cNvPr id="96" name="Picture 2" descr="C:\Users\Tarryn\Documents\TLC\Pictures for Courses\shutterstock_650788.jpg">
            <a:extLst>
              <a:ext uri="{FF2B5EF4-FFF2-40B4-BE49-F238E27FC236}">
                <a16:creationId xmlns:a16="http://schemas.microsoft.com/office/drawing/2014/main" id="{A7AEB051-A159-A4C8-8318-26FB8E2C143E}"/>
              </a:ext>
            </a:extLst>
          </p:cNvPr>
          <p:cNvPicPr>
            <a:picLocks noChangeAspect="1" noChangeArrowheads="1"/>
          </p:cNvPicPr>
          <p:nvPr/>
        </p:nvPicPr>
        <p:blipFill rotWithShape="1">
          <a:blip r:embed="rId3" cstate="email"/>
          <a:srcRect l="16629" t="13307" r="11309" b="10182"/>
          <a:stretch/>
        </p:blipFill>
        <p:spPr bwMode="auto">
          <a:xfrm>
            <a:off x="7267815" y="4151231"/>
            <a:ext cx="1546607" cy="1368152"/>
          </a:xfrm>
          <a:prstGeom prst="rect">
            <a:avLst/>
          </a:prstGeom>
          <a:noFill/>
        </p:spPr>
      </p:pic>
      <p:sp>
        <p:nvSpPr>
          <p:cNvPr id="97" name="TextBox 96">
            <a:extLst>
              <a:ext uri="{FF2B5EF4-FFF2-40B4-BE49-F238E27FC236}">
                <a16:creationId xmlns:a16="http://schemas.microsoft.com/office/drawing/2014/main" id="{1C5074DE-29EC-637A-DDB8-CEA951EE4709}"/>
              </a:ext>
            </a:extLst>
          </p:cNvPr>
          <p:cNvSpPr txBox="1"/>
          <p:nvPr/>
        </p:nvSpPr>
        <p:spPr>
          <a:xfrm>
            <a:off x="7403325" y="4637046"/>
            <a:ext cx="1275585" cy="461665"/>
          </a:xfrm>
          <a:prstGeom prst="rect">
            <a:avLst/>
          </a:prstGeom>
          <a:noFill/>
        </p:spPr>
        <p:txBody>
          <a:bodyPr wrap="square">
            <a:spAutoFit/>
          </a:bodyPr>
          <a:lstStyle/>
          <a:p>
            <a:pPr algn="ctr"/>
            <a:r>
              <a:rPr lang="en-ZA" sz="1200" b="1" dirty="0"/>
              <a:t>5S Implementation</a:t>
            </a:r>
          </a:p>
        </p:txBody>
      </p:sp>
      <p:sp>
        <p:nvSpPr>
          <p:cNvPr id="98" name="TextBox 97">
            <a:extLst>
              <a:ext uri="{FF2B5EF4-FFF2-40B4-BE49-F238E27FC236}">
                <a16:creationId xmlns:a16="http://schemas.microsoft.com/office/drawing/2014/main" id="{412F8BFD-5EE3-422B-5095-F8A948699F06}"/>
              </a:ext>
            </a:extLst>
          </p:cNvPr>
          <p:cNvSpPr txBox="1"/>
          <p:nvPr/>
        </p:nvSpPr>
        <p:spPr>
          <a:xfrm>
            <a:off x="7208255" y="3985803"/>
            <a:ext cx="1782604" cy="307777"/>
          </a:xfrm>
          <a:prstGeom prst="rect">
            <a:avLst/>
          </a:prstGeom>
          <a:noFill/>
        </p:spPr>
        <p:txBody>
          <a:bodyPr wrap="none" rtlCol="0">
            <a:spAutoFit/>
          </a:bodyPr>
          <a:lstStyle/>
          <a:p>
            <a:pPr algn="ctr"/>
            <a:r>
              <a:rPr lang="en-US" sz="1400" b="1" dirty="0"/>
              <a:t>7. 5S Implementation</a:t>
            </a:r>
          </a:p>
        </p:txBody>
      </p:sp>
      <p:sp>
        <p:nvSpPr>
          <p:cNvPr id="99" name="TextBox 98">
            <a:extLst>
              <a:ext uri="{FF2B5EF4-FFF2-40B4-BE49-F238E27FC236}">
                <a16:creationId xmlns:a16="http://schemas.microsoft.com/office/drawing/2014/main" id="{AA884239-3E51-434E-1F4F-D36469DAE46E}"/>
              </a:ext>
            </a:extLst>
          </p:cNvPr>
          <p:cNvSpPr txBox="1"/>
          <p:nvPr/>
        </p:nvSpPr>
        <p:spPr>
          <a:xfrm>
            <a:off x="5004656" y="3941243"/>
            <a:ext cx="2240358" cy="738664"/>
          </a:xfrm>
          <a:prstGeom prst="rect">
            <a:avLst/>
          </a:prstGeom>
          <a:noFill/>
        </p:spPr>
        <p:txBody>
          <a:bodyPr wrap="none" rtlCol="0">
            <a:spAutoFit/>
          </a:bodyPr>
          <a:lstStyle/>
          <a:p>
            <a:pPr algn="ctr"/>
            <a:r>
              <a:rPr lang="en-US" sz="1400" b="1" dirty="0"/>
              <a:t>6. Develop Digitized System</a:t>
            </a:r>
          </a:p>
          <a:p>
            <a:pPr algn="ctr"/>
            <a:r>
              <a:rPr lang="en-US" sz="1400" b="1" dirty="0"/>
              <a:t> having registered </a:t>
            </a:r>
          </a:p>
          <a:p>
            <a:pPr algn="ctr"/>
            <a:r>
              <a:rPr lang="en-US" sz="1400" b="1" dirty="0"/>
              <a:t>(Accessible to Claimants)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PAYOFF MATRIX</a:t>
            </a:r>
          </a:p>
        </p:txBody>
      </p:sp>
      <p:graphicFrame>
        <p:nvGraphicFramePr>
          <p:cNvPr id="4" name="Table 3">
            <a:extLst>
              <a:ext uri="{FF2B5EF4-FFF2-40B4-BE49-F238E27FC236}">
                <a16:creationId xmlns:a16="http://schemas.microsoft.com/office/drawing/2014/main" id="{47AA7936-38F5-4792-9C7C-DE9674330B5F}"/>
              </a:ext>
            </a:extLst>
          </p:cNvPr>
          <p:cNvGraphicFramePr>
            <a:graphicFrameLocks noGrp="1"/>
          </p:cNvGraphicFramePr>
          <p:nvPr>
            <p:extLst>
              <p:ext uri="{D42A27DB-BD31-4B8C-83A1-F6EECF244321}">
                <p14:modId xmlns:p14="http://schemas.microsoft.com/office/powerpoint/2010/main" val="3857490697"/>
              </p:ext>
            </p:extLst>
          </p:nvPr>
        </p:nvGraphicFramePr>
        <p:xfrm>
          <a:off x="1814746" y="1065041"/>
          <a:ext cx="6477000" cy="2219943"/>
        </p:xfrm>
        <a:graphic>
          <a:graphicData uri="http://schemas.openxmlformats.org/drawingml/2006/table">
            <a:tbl>
              <a:tblPr>
                <a:tableStyleId>{69C7853C-536D-4A76-A0AE-DD22124D55A5}</a:tableStyleId>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1067815">
                <a:tc>
                  <a:txBody>
                    <a:bodyPr/>
                    <a:lstStyle/>
                    <a:p>
                      <a:pPr algn="ctr"/>
                      <a:r>
                        <a:rPr lang="en-ZA" sz="2200" dirty="0">
                          <a:latin typeface="Arial" pitchFamily="34" charset="0"/>
                          <a:cs typeface="Arial" pitchFamily="34" charset="0"/>
                        </a:rPr>
                        <a:t>Good</a:t>
                      </a:r>
                      <a:r>
                        <a:rPr lang="en-ZA" sz="2200" baseline="0" dirty="0">
                          <a:latin typeface="Arial" pitchFamily="34" charset="0"/>
                          <a:cs typeface="Arial" pitchFamily="34" charset="0"/>
                        </a:rPr>
                        <a:t> solutions</a:t>
                      </a:r>
                      <a:endParaRPr lang="en-ZA" sz="2200" dirty="0">
                        <a:latin typeface="Arial" pitchFamily="34" charset="0"/>
                        <a:cs typeface="Arial" pitchFamily="34" charset="0"/>
                      </a:endParaRPr>
                    </a:p>
                  </a:txBody>
                  <a:tcPr anchor="ctr"/>
                </a:tc>
                <a:tc>
                  <a:txBody>
                    <a:bodyPr/>
                    <a:lstStyle/>
                    <a:p>
                      <a:pPr algn="ctr"/>
                      <a:r>
                        <a:rPr lang="en-ZA" sz="2200" dirty="0">
                          <a:latin typeface="Arial" pitchFamily="34" charset="0"/>
                          <a:cs typeface="Arial" pitchFamily="34" charset="0"/>
                        </a:rPr>
                        <a:t>Big system changes</a:t>
                      </a:r>
                    </a:p>
                  </a:txBody>
                  <a:tcPr anchor="ctr"/>
                </a:tc>
                <a:extLst>
                  <a:ext uri="{0D108BD9-81ED-4DB2-BD59-A6C34878D82A}">
                    <a16:rowId xmlns:a16="http://schemas.microsoft.com/office/drawing/2014/main" val="10000"/>
                  </a:ext>
                </a:extLst>
              </a:tr>
              <a:tr h="1152128">
                <a:tc>
                  <a:txBody>
                    <a:bodyPr/>
                    <a:lstStyle/>
                    <a:p>
                      <a:pPr algn="ctr"/>
                      <a:r>
                        <a:rPr lang="en-ZA" sz="2200" dirty="0">
                          <a:latin typeface="Arial" pitchFamily="34" charset="0"/>
                          <a:cs typeface="Arial" pitchFamily="34" charset="0"/>
                        </a:rPr>
                        <a:t>Quick wins</a:t>
                      </a:r>
                    </a:p>
                  </a:txBody>
                  <a:tcPr anchor="ctr"/>
                </a:tc>
                <a:tc>
                  <a:txBody>
                    <a:bodyPr/>
                    <a:lstStyle/>
                    <a:p>
                      <a:pPr algn="ctr"/>
                      <a:r>
                        <a:rPr lang="en-ZA" sz="2200" dirty="0">
                          <a:latin typeface="Arial" pitchFamily="34" charset="0"/>
                          <a:cs typeface="Arial" pitchFamily="34" charset="0"/>
                        </a:rPr>
                        <a:t>Why bother?</a:t>
                      </a:r>
                    </a:p>
                  </a:txBody>
                  <a:tcPr anchor="ctr"/>
                </a:tc>
                <a:extLst>
                  <a:ext uri="{0D108BD9-81ED-4DB2-BD59-A6C34878D82A}">
                    <a16:rowId xmlns:a16="http://schemas.microsoft.com/office/drawing/2014/main" val="10001"/>
                  </a:ext>
                </a:extLst>
              </a:tr>
            </a:tbl>
          </a:graphicData>
        </a:graphic>
      </p:graphicFrame>
      <p:sp>
        <p:nvSpPr>
          <p:cNvPr id="5" name="Right Arrow 4">
            <a:extLst>
              <a:ext uri="{FF2B5EF4-FFF2-40B4-BE49-F238E27FC236}">
                <a16:creationId xmlns:a16="http://schemas.microsoft.com/office/drawing/2014/main" id="{187A1B52-01FD-4FE1-ACE5-4B197FAE006F}"/>
              </a:ext>
            </a:extLst>
          </p:cNvPr>
          <p:cNvSpPr/>
          <p:nvPr/>
        </p:nvSpPr>
        <p:spPr>
          <a:xfrm>
            <a:off x="3531572" y="3449589"/>
            <a:ext cx="2635316" cy="540739"/>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38100">
            <a:solidFill>
              <a:srgbClr val="C00000"/>
            </a:solidFill>
            <a:prstDash val="solid"/>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en-ZA" sz="2200" dirty="0">
                <a:latin typeface="Arial" pitchFamily="34" charset="0"/>
                <a:cs typeface="Arial" pitchFamily="34" charset="0"/>
              </a:rPr>
              <a:t>Effort</a:t>
            </a:r>
          </a:p>
        </p:txBody>
      </p:sp>
      <p:sp>
        <p:nvSpPr>
          <p:cNvPr id="6" name="Oval 5">
            <a:extLst>
              <a:ext uri="{FF2B5EF4-FFF2-40B4-BE49-F238E27FC236}">
                <a16:creationId xmlns:a16="http://schemas.microsoft.com/office/drawing/2014/main" id="{B19F2B18-58B7-4A6B-A724-73EBC41ECBA4}"/>
              </a:ext>
            </a:extLst>
          </p:cNvPr>
          <p:cNvSpPr/>
          <p:nvPr/>
        </p:nvSpPr>
        <p:spPr>
          <a:xfrm>
            <a:off x="6108342" y="111963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solidFill>
                  <a:schemeClr val="bg1"/>
                </a:solidFill>
              </a:rPr>
              <a:t>2</a:t>
            </a:r>
          </a:p>
        </p:txBody>
      </p:sp>
      <p:sp>
        <p:nvSpPr>
          <p:cNvPr id="7" name="Oval 6">
            <a:extLst>
              <a:ext uri="{FF2B5EF4-FFF2-40B4-BE49-F238E27FC236}">
                <a16:creationId xmlns:a16="http://schemas.microsoft.com/office/drawing/2014/main" id="{A468FF7B-C423-4B98-BEA7-C1E79745501F}"/>
              </a:ext>
            </a:extLst>
          </p:cNvPr>
          <p:cNvSpPr/>
          <p:nvPr/>
        </p:nvSpPr>
        <p:spPr>
          <a:xfrm>
            <a:off x="4273340" y="111963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t>7</a:t>
            </a:r>
          </a:p>
        </p:txBody>
      </p:sp>
      <p:sp>
        <p:nvSpPr>
          <p:cNvPr id="9" name="Oval 8">
            <a:extLst>
              <a:ext uri="{FF2B5EF4-FFF2-40B4-BE49-F238E27FC236}">
                <a16:creationId xmlns:a16="http://schemas.microsoft.com/office/drawing/2014/main" id="{AE9AFD9E-CF6E-46F9-B351-57A83F456108}"/>
              </a:ext>
            </a:extLst>
          </p:cNvPr>
          <p:cNvSpPr/>
          <p:nvPr/>
        </p:nvSpPr>
        <p:spPr>
          <a:xfrm>
            <a:off x="2050852" y="115610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solidFill>
                  <a:schemeClr val="bg1"/>
                </a:solidFill>
              </a:rPr>
              <a:t>1</a:t>
            </a:r>
          </a:p>
        </p:txBody>
      </p:sp>
      <p:sp>
        <p:nvSpPr>
          <p:cNvPr id="10" name="Oval 9">
            <a:extLst>
              <a:ext uri="{FF2B5EF4-FFF2-40B4-BE49-F238E27FC236}">
                <a16:creationId xmlns:a16="http://schemas.microsoft.com/office/drawing/2014/main" id="{25A25EFA-98BD-4D8E-8062-F0F83DC02872}"/>
              </a:ext>
            </a:extLst>
          </p:cNvPr>
          <p:cNvSpPr/>
          <p:nvPr/>
        </p:nvSpPr>
        <p:spPr>
          <a:xfrm>
            <a:off x="7009544" y="115610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t>6</a:t>
            </a:r>
          </a:p>
        </p:txBody>
      </p:sp>
      <p:sp>
        <p:nvSpPr>
          <p:cNvPr id="12" name="Oval 11">
            <a:extLst>
              <a:ext uri="{FF2B5EF4-FFF2-40B4-BE49-F238E27FC236}">
                <a16:creationId xmlns:a16="http://schemas.microsoft.com/office/drawing/2014/main" id="{D0E03DFE-873D-42A3-8E7C-1BA02A3B321E}"/>
              </a:ext>
            </a:extLst>
          </p:cNvPr>
          <p:cNvSpPr/>
          <p:nvPr/>
        </p:nvSpPr>
        <p:spPr>
          <a:xfrm>
            <a:off x="3142554" y="111963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solidFill>
                  <a:schemeClr val="bg1"/>
                </a:solidFill>
              </a:rPr>
              <a:t>3</a:t>
            </a:r>
          </a:p>
        </p:txBody>
      </p:sp>
      <p:sp>
        <p:nvSpPr>
          <p:cNvPr id="13" name="Oval 12">
            <a:extLst>
              <a:ext uri="{FF2B5EF4-FFF2-40B4-BE49-F238E27FC236}">
                <a16:creationId xmlns:a16="http://schemas.microsoft.com/office/drawing/2014/main" id="{3EE54CD4-EE68-4476-B7AF-BBF602ABF9E3}"/>
              </a:ext>
            </a:extLst>
          </p:cNvPr>
          <p:cNvSpPr/>
          <p:nvPr/>
        </p:nvSpPr>
        <p:spPr>
          <a:xfrm>
            <a:off x="4191000" y="231279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t>4</a:t>
            </a:r>
          </a:p>
        </p:txBody>
      </p:sp>
      <p:sp>
        <p:nvSpPr>
          <p:cNvPr id="14" name="Oval 13">
            <a:extLst>
              <a:ext uri="{FF2B5EF4-FFF2-40B4-BE49-F238E27FC236}">
                <a16:creationId xmlns:a16="http://schemas.microsoft.com/office/drawing/2014/main" id="{9ADCE9F9-BC24-42C8-9F3A-8347981E212F}"/>
              </a:ext>
            </a:extLst>
          </p:cNvPr>
          <p:cNvSpPr/>
          <p:nvPr/>
        </p:nvSpPr>
        <p:spPr>
          <a:xfrm>
            <a:off x="3260934" y="217501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ZA" dirty="0"/>
              <a:t>5</a:t>
            </a:r>
          </a:p>
        </p:txBody>
      </p:sp>
      <p:sp>
        <p:nvSpPr>
          <p:cNvPr id="15" name="Right Arrow 15">
            <a:extLst>
              <a:ext uri="{FF2B5EF4-FFF2-40B4-BE49-F238E27FC236}">
                <a16:creationId xmlns:a16="http://schemas.microsoft.com/office/drawing/2014/main" id="{C6D28C0D-19BF-4EE6-9C74-777D5296240E}"/>
              </a:ext>
            </a:extLst>
          </p:cNvPr>
          <p:cNvSpPr/>
          <p:nvPr/>
        </p:nvSpPr>
        <p:spPr>
          <a:xfrm rot="16200000">
            <a:off x="48660" y="1747499"/>
            <a:ext cx="2160570" cy="914400"/>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38100">
            <a:solidFill>
              <a:srgbClr val="C00000"/>
            </a:solidFill>
            <a:prstDash val="solid"/>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en-ZA" sz="2200" dirty="0">
                <a:latin typeface="Arial" pitchFamily="34" charset="0"/>
                <a:cs typeface="Arial" pitchFamily="34" charset="0"/>
              </a:rPr>
              <a:t>Impact</a:t>
            </a:r>
          </a:p>
        </p:txBody>
      </p:sp>
      <p:sp>
        <p:nvSpPr>
          <p:cNvPr id="17" name="TextBox 16">
            <a:extLst>
              <a:ext uri="{FF2B5EF4-FFF2-40B4-BE49-F238E27FC236}">
                <a16:creationId xmlns:a16="http://schemas.microsoft.com/office/drawing/2014/main" id="{E2145140-CEB1-4497-8DD1-185984E08D73}"/>
              </a:ext>
            </a:extLst>
          </p:cNvPr>
          <p:cNvSpPr txBox="1"/>
          <p:nvPr/>
        </p:nvSpPr>
        <p:spPr>
          <a:xfrm>
            <a:off x="2072182" y="3548647"/>
            <a:ext cx="1600200" cy="540739"/>
          </a:xfrm>
          <a:prstGeom prst="rect">
            <a:avLst/>
          </a:prstGeom>
          <a:noFill/>
        </p:spPr>
        <p:txBody>
          <a:bodyPr wrap="square" rtlCol="0">
            <a:spAutoFit/>
          </a:bodyPr>
          <a:lstStyle/>
          <a:p>
            <a:r>
              <a:rPr lang="en-ZA" sz="1800" b="1" dirty="0"/>
              <a:t>3 months</a:t>
            </a:r>
          </a:p>
        </p:txBody>
      </p:sp>
      <p:sp>
        <p:nvSpPr>
          <p:cNvPr id="18" name="TextBox 17">
            <a:extLst>
              <a:ext uri="{FF2B5EF4-FFF2-40B4-BE49-F238E27FC236}">
                <a16:creationId xmlns:a16="http://schemas.microsoft.com/office/drawing/2014/main" id="{1A559218-8784-4687-A0BB-74009F04D4A5}"/>
              </a:ext>
            </a:extLst>
          </p:cNvPr>
          <p:cNvSpPr txBox="1"/>
          <p:nvPr/>
        </p:nvSpPr>
        <p:spPr>
          <a:xfrm>
            <a:off x="6399944" y="3535293"/>
            <a:ext cx="1600200" cy="540739"/>
          </a:xfrm>
          <a:prstGeom prst="rect">
            <a:avLst/>
          </a:prstGeom>
          <a:noFill/>
        </p:spPr>
        <p:txBody>
          <a:bodyPr wrap="square" rtlCol="0">
            <a:spAutoFit/>
          </a:bodyPr>
          <a:lstStyle/>
          <a:p>
            <a:r>
              <a:rPr lang="en-ZA" sz="1800" b="1" dirty="0"/>
              <a:t>12 months</a:t>
            </a:r>
          </a:p>
        </p:txBody>
      </p:sp>
      <p:sp>
        <p:nvSpPr>
          <p:cNvPr id="19" name="TextBox 18">
            <a:extLst>
              <a:ext uri="{FF2B5EF4-FFF2-40B4-BE49-F238E27FC236}">
                <a16:creationId xmlns:a16="http://schemas.microsoft.com/office/drawing/2014/main" id="{A6E705C8-D2D1-4672-B1B4-A700B1F844E0}"/>
              </a:ext>
            </a:extLst>
          </p:cNvPr>
          <p:cNvSpPr txBox="1"/>
          <p:nvPr/>
        </p:nvSpPr>
        <p:spPr>
          <a:xfrm>
            <a:off x="511787" y="3350627"/>
            <a:ext cx="2070847" cy="369332"/>
          </a:xfrm>
          <a:prstGeom prst="rect">
            <a:avLst/>
          </a:prstGeom>
          <a:noFill/>
        </p:spPr>
        <p:txBody>
          <a:bodyPr wrap="square" rtlCol="0">
            <a:spAutoFit/>
          </a:bodyPr>
          <a:lstStyle/>
          <a:p>
            <a:r>
              <a:rPr lang="en-ZA" sz="1800" b="1" dirty="0"/>
              <a:t>Workgroup</a:t>
            </a:r>
          </a:p>
        </p:txBody>
      </p:sp>
      <p:sp>
        <p:nvSpPr>
          <p:cNvPr id="20" name="TextBox 19">
            <a:extLst>
              <a:ext uri="{FF2B5EF4-FFF2-40B4-BE49-F238E27FC236}">
                <a16:creationId xmlns:a16="http://schemas.microsoft.com/office/drawing/2014/main" id="{1E5829BB-DC72-4BAA-B7D4-605AAAB23097}"/>
              </a:ext>
            </a:extLst>
          </p:cNvPr>
          <p:cNvSpPr txBox="1"/>
          <p:nvPr/>
        </p:nvSpPr>
        <p:spPr>
          <a:xfrm>
            <a:off x="323528" y="750301"/>
            <a:ext cx="2259106" cy="369332"/>
          </a:xfrm>
          <a:prstGeom prst="rect">
            <a:avLst/>
          </a:prstGeom>
          <a:noFill/>
        </p:spPr>
        <p:txBody>
          <a:bodyPr wrap="square" rtlCol="0">
            <a:spAutoFit/>
          </a:bodyPr>
          <a:lstStyle/>
          <a:p>
            <a:r>
              <a:rPr lang="en-ZA" sz="1800" b="1" dirty="0"/>
              <a:t>Company-wide</a:t>
            </a:r>
          </a:p>
        </p:txBody>
      </p:sp>
      <p:graphicFrame>
        <p:nvGraphicFramePr>
          <p:cNvPr id="2" name="Table 1">
            <a:extLst>
              <a:ext uri="{FF2B5EF4-FFF2-40B4-BE49-F238E27FC236}">
                <a16:creationId xmlns:a16="http://schemas.microsoft.com/office/drawing/2014/main" id="{5946484F-C01A-3D00-6ED2-467AC9A2B047}"/>
              </a:ext>
            </a:extLst>
          </p:cNvPr>
          <p:cNvGraphicFramePr>
            <a:graphicFrameLocks noGrp="1"/>
          </p:cNvGraphicFramePr>
          <p:nvPr>
            <p:extLst>
              <p:ext uri="{D42A27DB-BD31-4B8C-83A1-F6EECF244321}">
                <p14:modId xmlns:p14="http://schemas.microsoft.com/office/powerpoint/2010/main" val="667448863"/>
              </p:ext>
            </p:extLst>
          </p:nvPr>
        </p:nvGraphicFramePr>
        <p:xfrm>
          <a:off x="400291" y="4069914"/>
          <a:ext cx="8055386" cy="2403749"/>
        </p:xfrm>
        <a:graphic>
          <a:graphicData uri="http://schemas.openxmlformats.org/drawingml/2006/table">
            <a:tbl>
              <a:tblPr>
                <a:tableStyleId>{5C22544A-7EE6-4342-B048-85BDC9FD1C3A}</a:tableStyleId>
              </a:tblPr>
              <a:tblGrid>
                <a:gridCol w="2369817">
                  <a:extLst>
                    <a:ext uri="{9D8B030D-6E8A-4147-A177-3AD203B41FA5}">
                      <a16:colId xmlns:a16="http://schemas.microsoft.com/office/drawing/2014/main" val="2799240745"/>
                    </a:ext>
                  </a:extLst>
                </a:gridCol>
                <a:gridCol w="935978">
                  <a:extLst>
                    <a:ext uri="{9D8B030D-6E8A-4147-A177-3AD203B41FA5}">
                      <a16:colId xmlns:a16="http://schemas.microsoft.com/office/drawing/2014/main" val="2878075840"/>
                    </a:ext>
                  </a:extLst>
                </a:gridCol>
                <a:gridCol w="4749591">
                  <a:extLst>
                    <a:ext uri="{9D8B030D-6E8A-4147-A177-3AD203B41FA5}">
                      <a16:colId xmlns:a16="http://schemas.microsoft.com/office/drawing/2014/main" val="3009888686"/>
                    </a:ext>
                  </a:extLst>
                </a:gridCol>
              </a:tblGrid>
              <a:tr h="229206">
                <a:tc>
                  <a:txBody>
                    <a:bodyPr/>
                    <a:lstStyle/>
                    <a:p>
                      <a:pPr algn="l" fontAlgn="b"/>
                      <a:r>
                        <a:rPr lang="en-ZA" sz="1000" b="1" u="none" strike="noStrike" dirty="0">
                          <a:effectLst/>
                        </a:rPr>
                        <a:t>Solution Number</a:t>
                      </a:r>
                      <a:endParaRPr lang="en-ZA" sz="1000" b="1" i="0" u="none" strike="noStrike" dirty="0">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b="1" u="none" strike="noStrike">
                          <a:effectLst/>
                        </a:rPr>
                        <a:t>Category Placement</a:t>
                      </a:r>
                      <a:endParaRPr lang="en-ZA" sz="1000" b="1"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b="1" u="none" strike="noStrike" dirty="0">
                          <a:effectLst/>
                        </a:rPr>
                        <a:t>Reason for Placement</a:t>
                      </a:r>
                      <a:endParaRPr lang="en-ZA" sz="1000" b="1" i="0" u="none" strike="noStrike" dirty="0">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709525192"/>
                  </a:ext>
                </a:extLst>
              </a:tr>
              <a:tr h="229206">
                <a:tc>
                  <a:txBody>
                    <a:bodyPr/>
                    <a:lstStyle/>
                    <a:p>
                      <a:pPr algn="l" fontAlgn="b"/>
                      <a:r>
                        <a:rPr lang="en-ZA" sz="1000" u="none" strike="noStrike" dirty="0">
                          <a:effectLst/>
                        </a:rPr>
                        <a:t>1. Digital Workflow Standardization</a:t>
                      </a:r>
                      <a:endParaRPr lang="en-ZA" sz="1000" b="0" i="0" u="none" strike="noStrike" dirty="0">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a:effectLst/>
                        </a:rPr>
                        <a:t>Good Solutions</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a:effectLst/>
                        </a:rPr>
                        <a:t>Improves consistency across the company with a manageable implementation timeframe.</a:t>
                      </a:r>
                      <a:endParaRPr lang="en-US" sz="1000" b="0" i="0" u="none" strike="noStrike">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448495525"/>
                  </a:ext>
                </a:extLst>
              </a:tr>
              <a:tr h="229206">
                <a:tc>
                  <a:txBody>
                    <a:bodyPr/>
                    <a:lstStyle/>
                    <a:p>
                      <a:pPr algn="l" fontAlgn="b"/>
                      <a:r>
                        <a:rPr lang="en-US" sz="1000" u="none" strike="noStrike" dirty="0">
                          <a:effectLst/>
                        </a:rPr>
                        <a:t>2. Process Efficiency and Streamlining</a:t>
                      </a:r>
                      <a:endParaRPr lang="en-US" sz="1000" b="0" i="0" u="none" strike="noStrike" dirty="0">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a:effectLst/>
                        </a:rPr>
                        <a:t>Big System Changes</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a:effectLst/>
                        </a:rPr>
                        <a:t>Requires significant process changes but has a high impact across multiple departments.</a:t>
                      </a:r>
                      <a:endParaRPr lang="en-US" sz="1000" b="0" i="0" u="none" strike="noStrike">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1356615898"/>
                  </a:ext>
                </a:extLst>
              </a:tr>
              <a:tr h="229206">
                <a:tc>
                  <a:txBody>
                    <a:bodyPr/>
                    <a:lstStyle/>
                    <a:p>
                      <a:pPr algn="l" fontAlgn="b"/>
                      <a:r>
                        <a:rPr lang="en-US" sz="1000" u="none" strike="noStrike">
                          <a:effectLst/>
                        </a:rPr>
                        <a:t>3. Data Integrity and Quality Improvement</a:t>
                      </a:r>
                      <a:endParaRPr lang="en-US"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a:effectLst/>
                        </a:rPr>
                        <a:t>Good Solutions</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a:effectLst/>
                        </a:rPr>
                        <a:t>Enhances data accuracy, with a substantial company-wide benefit and moderate implementation effort.</a:t>
                      </a:r>
                      <a:endParaRPr lang="en-US" sz="1000" b="0" i="0" u="none" strike="noStrike">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129648512"/>
                  </a:ext>
                </a:extLst>
              </a:tr>
              <a:tr h="229206">
                <a:tc>
                  <a:txBody>
                    <a:bodyPr/>
                    <a:lstStyle/>
                    <a:p>
                      <a:pPr algn="l" fontAlgn="b"/>
                      <a:r>
                        <a:rPr lang="en-US" sz="1000" u="none" strike="noStrike">
                          <a:effectLst/>
                        </a:rPr>
                        <a:t>4. Cross-Team Collaboration and Training</a:t>
                      </a:r>
                      <a:endParaRPr lang="en-US"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a:effectLst/>
                        </a:rPr>
                        <a:t>Quick Wins</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a:effectLst/>
                        </a:rPr>
                        <a:t>Can be implemented quickly to improve collaboration and team efficiency with immediate results.</a:t>
                      </a:r>
                      <a:endParaRPr lang="en-US" sz="1000" b="0" i="0" u="none" strike="noStrike">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3677758203"/>
                  </a:ext>
                </a:extLst>
              </a:tr>
              <a:tr h="229206">
                <a:tc>
                  <a:txBody>
                    <a:bodyPr/>
                    <a:lstStyle/>
                    <a:p>
                      <a:pPr algn="l" fontAlgn="b"/>
                      <a:r>
                        <a:rPr lang="en-US" sz="1000" u="none" strike="noStrike">
                          <a:effectLst/>
                        </a:rPr>
                        <a:t>5. Research and Document Management SOPs</a:t>
                      </a:r>
                      <a:endParaRPr lang="en-US"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dirty="0">
                          <a:effectLst/>
                        </a:rPr>
                        <a:t>Quick Wins</a:t>
                      </a:r>
                      <a:endParaRPr lang="en-ZA" sz="1000" b="0" i="0" u="none" strike="noStrike" dirty="0">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a:effectLst/>
                        </a:rPr>
                        <a:t>Establishes standards that can be rolled out quickly, improving document handling in the short term.</a:t>
                      </a:r>
                      <a:endParaRPr lang="en-US" sz="1000" b="0" i="0" u="none" strike="noStrike">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3381097095"/>
                  </a:ext>
                </a:extLst>
              </a:tr>
              <a:tr h="229206">
                <a:tc>
                  <a:txBody>
                    <a:bodyPr/>
                    <a:lstStyle/>
                    <a:p>
                      <a:pPr algn="l" fontAlgn="b"/>
                      <a:r>
                        <a:rPr lang="en-US" sz="1000" u="none" strike="noStrike">
                          <a:effectLst/>
                        </a:rPr>
                        <a:t>6. Develop Digitized System (Accessible to Claimants)</a:t>
                      </a:r>
                      <a:endParaRPr lang="en-US"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a:effectLst/>
                        </a:rPr>
                        <a:t>Big System Changes</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a:effectLst/>
                        </a:rPr>
                        <a:t>Requires new infrastructure development and changes to existing processes, yielding high long-term impact.</a:t>
                      </a:r>
                      <a:endParaRPr lang="en-US" sz="1000" b="0" i="0" u="none" strike="noStrike">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1186771838"/>
                  </a:ext>
                </a:extLst>
              </a:tr>
              <a:tr h="229206">
                <a:tc>
                  <a:txBody>
                    <a:bodyPr/>
                    <a:lstStyle/>
                    <a:p>
                      <a:pPr algn="l" fontAlgn="b"/>
                      <a:r>
                        <a:rPr lang="en-ZA" sz="1000" u="none" strike="noStrike">
                          <a:effectLst/>
                        </a:rPr>
                        <a:t>7. 5S Implementation</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ZA" sz="1000" u="none" strike="noStrike">
                          <a:effectLst/>
                        </a:rPr>
                        <a:t>Good Solutions</a:t>
                      </a:r>
                      <a:endParaRPr lang="en-ZA" sz="1000" b="0" i="0" u="none" strike="noStrike">
                        <a:solidFill>
                          <a:srgbClr val="000000"/>
                        </a:solidFill>
                        <a:effectLst/>
                        <a:latin typeface="Aptos Narrow" panose="020B0004020202020204" pitchFamily="34" charset="0"/>
                      </a:endParaRPr>
                    </a:p>
                  </a:txBody>
                  <a:tcPr marL="5849" marR="5849" marT="5849" marB="0" anchor="b"/>
                </a:tc>
                <a:tc>
                  <a:txBody>
                    <a:bodyPr/>
                    <a:lstStyle/>
                    <a:p>
                      <a:pPr algn="l" fontAlgn="b"/>
                      <a:r>
                        <a:rPr lang="en-US" sz="1000" u="none" strike="noStrike" dirty="0">
                          <a:effectLst/>
                        </a:rPr>
                        <a:t>Improves organization and efficiency throughout the company with a relatively straightforward effort.</a:t>
                      </a:r>
                      <a:endParaRPr lang="en-US" sz="1000" b="0" i="0" u="none" strike="noStrike" dirty="0">
                        <a:solidFill>
                          <a:srgbClr val="000000"/>
                        </a:solidFill>
                        <a:effectLst/>
                        <a:latin typeface="Aptos Narrow" panose="020B0004020202020204" pitchFamily="34" charset="0"/>
                      </a:endParaRPr>
                    </a:p>
                  </a:txBody>
                  <a:tcPr marL="5849" marR="5849" marT="5849" marB="0" anchor="b"/>
                </a:tc>
                <a:extLst>
                  <a:ext uri="{0D108BD9-81ED-4DB2-BD59-A6C34878D82A}">
                    <a16:rowId xmlns:a16="http://schemas.microsoft.com/office/drawing/2014/main" val="294492304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CUSTOMER JOURNEY MAP</a:t>
            </a:r>
          </a:p>
        </p:txBody>
      </p:sp>
      <p:cxnSp>
        <p:nvCxnSpPr>
          <p:cNvPr id="4" name="Straight Arrow Connector 3">
            <a:extLst>
              <a:ext uri="{FF2B5EF4-FFF2-40B4-BE49-F238E27FC236}">
                <a16:creationId xmlns:a16="http://schemas.microsoft.com/office/drawing/2014/main" id="{02F89E00-58E0-4CF5-A637-9E37E3610261}"/>
              </a:ext>
            </a:extLst>
          </p:cNvPr>
          <p:cNvCxnSpPr>
            <a:cxnSpLocks/>
          </p:cNvCxnSpPr>
          <p:nvPr/>
        </p:nvCxnSpPr>
        <p:spPr>
          <a:xfrm>
            <a:off x="179512" y="832310"/>
            <a:ext cx="0" cy="518749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CE33B684-B778-40B3-B80B-6383E109B68B}"/>
              </a:ext>
            </a:extLst>
          </p:cNvPr>
          <p:cNvSpPr txBox="1"/>
          <p:nvPr/>
        </p:nvSpPr>
        <p:spPr>
          <a:xfrm>
            <a:off x="762000" y="1219200"/>
            <a:ext cx="1600200" cy="615553"/>
          </a:xfrm>
          <a:prstGeom prst="rect">
            <a:avLst/>
          </a:prstGeom>
          <a:noFill/>
        </p:spPr>
        <p:txBody>
          <a:bodyPr wrap="square" rtlCol="0">
            <a:spAutoFit/>
          </a:bodyPr>
          <a:lstStyle/>
          <a:p>
            <a:r>
              <a:rPr lang="en-ZA" sz="1200" b="1" dirty="0">
                <a:latin typeface="Arial" panose="020B0604020202020204" pitchFamily="34" charset="0"/>
                <a:cs typeface="Arial" panose="020B0604020202020204" pitchFamily="34" charset="0"/>
              </a:rPr>
              <a:t>On Stage</a:t>
            </a:r>
          </a:p>
          <a:p>
            <a:r>
              <a:rPr lang="en-ZA" sz="1050" i="1" dirty="0">
                <a:latin typeface="Arial" panose="020B0604020202020204" pitchFamily="34" charset="0"/>
                <a:cs typeface="Arial" panose="020B0604020202020204" pitchFamily="34" charset="0"/>
              </a:rPr>
              <a:t>(what the customer experiences)</a:t>
            </a:r>
          </a:p>
        </p:txBody>
      </p:sp>
      <p:sp>
        <p:nvSpPr>
          <p:cNvPr id="20" name="TextBox 19">
            <a:extLst>
              <a:ext uri="{FF2B5EF4-FFF2-40B4-BE49-F238E27FC236}">
                <a16:creationId xmlns:a16="http://schemas.microsoft.com/office/drawing/2014/main" id="{1B4B675C-129A-4707-8132-BE78E0423319}"/>
              </a:ext>
            </a:extLst>
          </p:cNvPr>
          <p:cNvSpPr txBox="1"/>
          <p:nvPr/>
        </p:nvSpPr>
        <p:spPr>
          <a:xfrm>
            <a:off x="632350" y="4650702"/>
            <a:ext cx="1600200" cy="600164"/>
          </a:xfrm>
          <a:prstGeom prst="rect">
            <a:avLst/>
          </a:prstGeom>
          <a:noFill/>
        </p:spPr>
        <p:txBody>
          <a:bodyPr wrap="square" rtlCol="0">
            <a:spAutoFit/>
          </a:bodyPr>
          <a:lstStyle/>
          <a:p>
            <a:r>
              <a:rPr lang="en-ZA" sz="1200" b="1" dirty="0">
                <a:latin typeface="Arial" panose="020B0604020202020204" pitchFamily="34" charset="0"/>
                <a:cs typeface="Arial" panose="020B0604020202020204" pitchFamily="34" charset="0"/>
              </a:rPr>
              <a:t>Off Stage</a:t>
            </a:r>
          </a:p>
          <a:p>
            <a:r>
              <a:rPr lang="en-ZA" sz="1050" i="1" dirty="0">
                <a:latin typeface="Arial" panose="020B0604020202020204" pitchFamily="34" charset="0"/>
                <a:cs typeface="Arial" panose="020B0604020202020204" pitchFamily="34" charset="0"/>
              </a:rPr>
              <a:t>(our internal interaction with the process)</a:t>
            </a:r>
          </a:p>
        </p:txBody>
      </p:sp>
      <p:graphicFrame>
        <p:nvGraphicFramePr>
          <p:cNvPr id="2" name="Table 1">
            <a:extLst>
              <a:ext uri="{FF2B5EF4-FFF2-40B4-BE49-F238E27FC236}">
                <a16:creationId xmlns:a16="http://schemas.microsoft.com/office/drawing/2014/main" id="{FBCB086A-1A4D-F8F0-B35A-7E83378CEE9C}"/>
              </a:ext>
            </a:extLst>
          </p:cNvPr>
          <p:cNvGraphicFramePr>
            <a:graphicFrameLocks noGrp="1"/>
          </p:cNvGraphicFramePr>
          <p:nvPr>
            <p:extLst>
              <p:ext uri="{D42A27DB-BD31-4B8C-83A1-F6EECF244321}">
                <p14:modId xmlns:p14="http://schemas.microsoft.com/office/powerpoint/2010/main" val="2310900736"/>
              </p:ext>
            </p:extLst>
          </p:nvPr>
        </p:nvGraphicFramePr>
        <p:xfrm>
          <a:off x="467544" y="2787105"/>
          <a:ext cx="8064897" cy="1001935"/>
        </p:xfrm>
        <a:graphic>
          <a:graphicData uri="http://schemas.openxmlformats.org/drawingml/2006/table">
            <a:tbl>
              <a:tblPr>
                <a:tableStyleId>{D27102A9-8310-4765-A935-A1911B00CA55}</a:tableStyleId>
              </a:tblPr>
              <a:tblGrid>
                <a:gridCol w="648072">
                  <a:extLst>
                    <a:ext uri="{9D8B030D-6E8A-4147-A177-3AD203B41FA5}">
                      <a16:colId xmlns:a16="http://schemas.microsoft.com/office/drawing/2014/main" val="729824541"/>
                    </a:ext>
                  </a:extLst>
                </a:gridCol>
                <a:gridCol w="792088">
                  <a:extLst>
                    <a:ext uri="{9D8B030D-6E8A-4147-A177-3AD203B41FA5}">
                      <a16:colId xmlns:a16="http://schemas.microsoft.com/office/drawing/2014/main" val="3912554644"/>
                    </a:ext>
                  </a:extLst>
                </a:gridCol>
                <a:gridCol w="919884">
                  <a:extLst>
                    <a:ext uri="{9D8B030D-6E8A-4147-A177-3AD203B41FA5}">
                      <a16:colId xmlns:a16="http://schemas.microsoft.com/office/drawing/2014/main" val="927506009"/>
                    </a:ext>
                  </a:extLst>
                </a:gridCol>
                <a:gridCol w="736301">
                  <a:extLst>
                    <a:ext uri="{9D8B030D-6E8A-4147-A177-3AD203B41FA5}">
                      <a16:colId xmlns:a16="http://schemas.microsoft.com/office/drawing/2014/main" val="2573267827"/>
                    </a:ext>
                  </a:extLst>
                </a:gridCol>
                <a:gridCol w="893657">
                  <a:extLst>
                    <a:ext uri="{9D8B030D-6E8A-4147-A177-3AD203B41FA5}">
                      <a16:colId xmlns:a16="http://schemas.microsoft.com/office/drawing/2014/main" val="987832760"/>
                    </a:ext>
                  </a:extLst>
                </a:gridCol>
                <a:gridCol w="814979">
                  <a:extLst>
                    <a:ext uri="{9D8B030D-6E8A-4147-A177-3AD203B41FA5}">
                      <a16:colId xmlns:a16="http://schemas.microsoft.com/office/drawing/2014/main" val="2672354744"/>
                    </a:ext>
                  </a:extLst>
                </a:gridCol>
                <a:gridCol w="814979">
                  <a:extLst>
                    <a:ext uri="{9D8B030D-6E8A-4147-A177-3AD203B41FA5}">
                      <a16:colId xmlns:a16="http://schemas.microsoft.com/office/drawing/2014/main" val="3666084061"/>
                    </a:ext>
                  </a:extLst>
                </a:gridCol>
                <a:gridCol w="814979">
                  <a:extLst>
                    <a:ext uri="{9D8B030D-6E8A-4147-A177-3AD203B41FA5}">
                      <a16:colId xmlns:a16="http://schemas.microsoft.com/office/drawing/2014/main" val="2546468684"/>
                    </a:ext>
                  </a:extLst>
                </a:gridCol>
                <a:gridCol w="814979">
                  <a:extLst>
                    <a:ext uri="{9D8B030D-6E8A-4147-A177-3AD203B41FA5}">
                      <a16:colId xmlns:a16="http://schemas.microsoft.com/office/drawing/2014/main" val="3966488232"/>
                    </a:ext>
                  </a:extLst>
                </a:gridCol>
                <a:gridCol w="814979">
                  <a:extLst>
                    <a:ext uri="{9D8B030D-6E8A-4147-A177-3AD203B41FA5}">
                      <a16:colId xmlns:a16="http://schemas.microsoft.com/office/drawing/2014/main" val="2456141422"/>
                    </a:ext>
                  </a:extLst>
                </a:gridCol>
              </a:tblGrid>
              <a:tr h="775942">
                <a:tc>
                  <a:txBody>
                    <a:bodyPr/>
                    <a:lstStyle/>
                    <a:p>
                      <a:pPr algn="l" fontAlgn="b"/>
                      <a:r>
                        <a:rPr lang="en-ZA" sz="1200" b="1" u="none" strike="noStrike" dirty="0">
                          <a:effectLst/>
                        </a:rPr>
                        <a:t>Event</a:t>
                      </a:r>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effectLst/>
                        </a:rPr>
                        <a:t>Involved in Accident</a:t>
                      </a:r>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Segoe UI" panose="020B0502040204020203" pitchFamily="34" charset="0"/>
                        </a:rPr>
                        <a:t>Report Incident</a:t>
                      </a:r>
                      <a:endParaRPr lang="en-ZA" sz="1100" b="1" i="0" u="none" strike="noStrike" dirty="0">
                        <a:solidFill>
                          <a:srgbClr val="000000"/>
                        </a:solidFill>
                        <a:effectLst/>
                        <a:latin typeface="Segoe UI"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ZA" sz="1200" b="1" u="none" strike="noStrike" dirty="0">
                          <a:effectLst/>
                        </a:rPr>
                        <a:t>Wait for Courtesy Vehicle</a:t>
                      </a:r>
                      <a:endParaRPr lang="en-ZA" sz="1200" b="1" i="0" u="none" strike="noStrike" dirty="0">
                        <a:solidFill>
                          <a:srgbClr val="000000"/>
                        </a:solidFill>
                        <a:effectLst/>
                        <a:latin typeface="Segoe UI"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effectLst/>
                        </a:rPr>
                        <a:t>Searching for Service Providers</a:t>
                      </a:r>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effectLst/>
                        </a:rPr>
                        <a:t>Send Documents</a:t>
                      </a:r>
                    </a:p>
                    <a:p>
                      <a:pPr algn="ctr" fontAlgn="b"/>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u="none" strike="noStrike">
                          <a:effectLst/>
                        </a:rPr>
                        <a:t>Follow-Up Call for Claim Status</a:t>
                      </a:r>
                      <a:endParaRPr lang="en-US" sz="1200" b="1" i="0" u="none" strike="noStrike">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effectLst/>
                        </a:rPr>
                        <a:t>Follow-Up with Manager</a:t>
                      </a:r>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effectLst/>
                        </a:rPr>
                        <a:t>Paperwork Processed Notification</a:t>
                      </a:r>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effectLst/>
                        </a:rPr>
                        <a:t>Receive Payment</a:t>
                      </a:r>
                      <a:endParaRPr lang="en-ZA" sz="12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0012880"/>
                  </a:ext>
                </a:extLst>
              </a:tr>
              <a:tr h="225993">
                <a:tc>
                  <a:txBody>
                    <a:bodyPr/>
                    <a:lstStyle/>
                    <a:p>
                      <a:pPr algn="l" fontAlgn="b"/>
                      <a:r>
                        <a:rPr lang="en-ZA" sz="1200" b="1" u="none" strike="noStrike" dirty="0">
                          <a:solidFill>
                            <a:srgbClr val="FF0000"/>
                          </a:solidFill>
                          <a:effectLst/>
                        </a:rPr>
                        <a:t>Timeline</a:t>
                      </a:r>
                      <a:endParaRPr lang="en-ZA" sz="1200" b="1" i="0"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0</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ZA" sz="1200" b="1" u="none" strike="noStrike" dirty="0">
                          <a:solidFill>
                            <a:srgbClr val="FF0000"/>
                          </a:solidFill>
                          <a:effectLst/>
                        </a:rPr>
                        <a:t>Day 0</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0</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1-2</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3</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10</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17</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22</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ZA" sz="1200" b="1" u="none" strike="noStrike" dirty="0">
                          <a:solidFill>
                            <a:srgbClr val="FF0000"/>
                          </a:solidFill>
                          <a:effectLst/>
                        </a:rPr>
                        <a:t>Day 52</a:t>
                      </a:r>
                      <a:endParaRPr lang="en-ZA" sz="1200" b="1" i="1" u="none" strike="noStrike" dirty="0">
                        <a:solidFill>
                          <a:srgbClr val="FF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0853631"/>
                  </a:ext>
                </a:extLst>
              </a:tr>
            </a:tbl>
          </a:graphicData>
        </a:graphic>
      </p:graphicFrame>
      <p:cxnSp>
        <p:nvCxnSpPr>
          <p:cNvPr id="48" name="Straight Arrow Connector 47">
            <a:extLst>
              <a:ext uri="{FF2B5EF4-FFF2-40B4-BE49-F238E27FC236}">
                <a16:creationId xmlns:a16="http://schemas.microsoft.com/office/drawing/2014/main" id="{880C82F2-1294-85C4-1271-48CE2DD7C711}"/>
              </a:ext>
            </a:extLst>
          </p:cNvPr>
          <p:cNvCxnSpPr>
            <a:cxnSpLocks/>
          </p:cNvCxnSpPr>
          <p:nvPr/>
        </p:nvCxnSpPr>
        <p:spPr>
          <a:xfrm>
            <a:off x="1115616" y="3573016"/>
            <a:ext cx="71604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1" name="Picture 50" descr="Stick_Figure_Mobile_Computing_-_Mobile_Phone_compact.jpg">
            <a:extLst>
              <a:ext uri="{FF2B5EF4-FFF2-40B4-BE49-F238E27FC236}">
                <a16:creationId xmlns:a16="http://schemas.microsoft.com/office/drawing/2014/main" id="{34E743E7-8D7A-08BB-0334-31A98EF53FD8}"/>
              </a:ext>
            </a:extLst>
          </p:cNvPr>
          <p:cNvPicPr>
            <a:picLocks noChangeAspect="1"/>
          </p:cNvPicPr>
          <p:nvPr/>
        </p:nvPicPr>
        <p:blipFill>
          <a:blip r:embed="rId3" cstate="email"/>
          <a:stretch>
            <a:fillRect/>
          </a:stretch>
        </p:blipFill>
        <p:spPr>
          <a:xfrm>
            <a:off x="1978477" y="1948798"/>
            <a:ext cx="657733" cy="657733"/>
          </a:xfrm>
          <a:prstGeom prst="rect">
            <a:avLst/>
          </a:prstGeom>
        </p:spPr>
      </p:pic>
      <p:pic>
        <p:nvPicPr>
          <p:cNvPr id="52" name="Picture 51">
            <a:extLst>
              <a:ext uri="{FF2B5EF4-FFF2-40B4-BE49-F238E27FC236}">
                <a16:creationId xmlns:a16="http://schemas.microsoft.com/office/drawing/2014/main" id="{CBBBF5B5-8AF8-5B2C-42D8-AC6141820581}"/>
              </a:ext>
            </a:extLst>
          </p:cNvPr>
          <p:cNvPicPr>
            <a:picLocks noChangeAspect="1"/>
          </p:cNvPicPr>
          <p:nvPr/>
        </p:nvPicPr>
        <p:blipFill>
          <a:blip r:embed="rId4"/>
          <a:stretch>
            <a:fillRect/>
          </a:stretch>
        </p:blipFill>
        <p:spPr>
          <a:xfrm>
            <a:off x="1139149" y="1937042"/>
            <a:ext cx="685798" cy="634040"/>
          </a:xfrm>
          <a:prstGeom prst="rect">
            <a:avLst/>
          </a:prstGeom>
        </p:spPr>
      </p:pic>
      <p:pic>
        <p:nvPicPr>
          <p:cNvPr id="54" name="Picture 53">
            <a:extLst>
              <a:ext uri="{FF2B5EF4-FFF2-40B4-BE49-F238E27FC236}">
                <a16:creationId xmlns:a16="http://schemas.microsoft.com/office/drawing/2014/main" id="{C84565EE-7032-29F0-59FD-2A60696B40BE}"/>
              </a:ext>
            </a:extLst>
          </p:cNvPr>
          <p:cNvPicPr>
            <a:picLocks noChangeAspect="1"/>
          </p:cNvPicPr>
          <p:nvPr/>
        </p:nvPicPr>
        <p:blipFill>
          <a:blip r:embed="rId5"/>
          <a:stretch>
            <a:fillRect/>
          </a:stretch>
        </p:blipFill>
        <p:spPr>
          <a:xfrm>
            <a:off x="3647700" y="1957654"/>
            <a:ext cx="730421" cy="534535"/>
          </a:xfrm>
          <a:prstGeom prst="rect">
            <a:avLst/>
          </a:prstGeom>
        </p:spPr>
      </p:pic>
      <p:pic>
        <p:nvPicPr>
          <p:cNvPr id="55" name="Graphic 54" descr="Woman holding a laptop">
            <a:extLst>
              <a:ext uri="{FF2B5EF4-FFF2-40B4-BE49-F238E27FC236}">
                <a16:creationId xmlns:a16="http://schemas.microsoft.com/office/drawing/2014/main" id="{E770E2F7-ED38-7423-0D0C-7C781BB7E3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72000" y="1924486"/>
            <a:ext cx="601122" cy="610765"/>
          </a:xfrm>
          <a:prstGeom prst="rect">
            <a:avLst/>
          </a:prstGeom>
        </p:spPr>
      </p:pic>
      <p:pic>
        <p:nvPicPr>
          <p:cNvPr id="57" name="Picture 56">
            <a:extLst>
              <a:ext uri="{FF2B5EF4-FFF2-40B4-BE49-F238E27FC236}">
                <a16:creationId xmlns:a16="http://schemas.microsoft.com/office/drawing/2014/main" id="{1B492531-8D0A-6011-4CA5-2CA0CD5A4B8C}"/>
              </a:ext>
            </a:extLst>
          </p:cNvPr>
          <p:cNvPicPr>
            <a:picLocks noChangeAspect="1"/>
          </p:cNvPicPr>
          <p:nvPr/>
        </p:nvPicPr>
        <p:blipFill>
          <a:blip r:embed="rId8"/>
          <a:stretch>
            <a:fillRect/>
          </a:stretch>
        </p:blipFill>
        <p:spPr>
          <a:xfrm>
            <a:off x="5367001" y="1969691"/>
            <a:ext cx="647514" cy="544622"/>
          </a:xfrm>
          <a:prstGeom prst="rect">
            <a:avLst/>
          </a:prstGeom>
        </p:spPr>
      </p:pic>
      <p:pic>
        <p:nvPicPr>
          <p:cNvPr id="59" name="Picture 58">
            <a:extLst>
              <a:ext uri="{FF2B5EF4-FFF2-40B4-BE49-F238E27FC236}">
                <a16:creationId xmlns:a16="http://schemas.microsoft.com/office/drawing/2014/main" id="{49EE303E-3CEC-3761-C51B-947010CFB59C}"/>
              </a:ext>
            </a:extLst>
          </p:cNvPr>
          <p:cNvPicPr>
            <a:picLocks noChangeAspect="1"/>
          </p:cNvPicPr>
          <p:nvPr/>
        </p:nvPicPr>
        <p:blipFill>
          <a:blip r:embed="rId9"/>
          <a:stretch>
            <a:fillRect/>
          </a:stretch>
        </p:blipFill>
        <p:spPr>
          <a:xfrm>
            <a:off x="6157440" y="1969691"/>
            <a:ext cx="647515" cy="554521"/>
          </a:xfrm>
          <a:prstGeom prst="rect">
            <a:avLst/>
          </a:prstGeom>
        </p:spPr>
      </p:pic>
      <p:pic>
        <p:nvPicPr>
          <p:cNvPr id="61" name="Picture 60">
            <a:extLst>
              <a:ext uri="{FF2B5EF4-FFF2-40B4-BE49-F238E27FC236}">
                <a16:creationId xmlns:a16="http://schemas.microsoft.com/office/drawing/2014/main" id="{BC37CF50-8820-3ECE-5C36-E937BDA63CB3}"/>
              </a:ext>
            </a:extLst>
          </p:cNvPr>
          <p:cNvPicPr>
            <a:picLocks noChangeAspect="1"/>
          </p:cNvPicPr>
          <p:nvPr/>
        </p:nvPicPr>
        <p:blipFill>
          <a:blip r:embed="rId10"/>
          <a:stretch>
            <a:fillRect/>
          </a:stretch>
        </p:blipFill>
        <p:spPr>
          <a:xfrm>
            <a:off x="6939723" y="1969692"/>
            <a:ext cx="692322" cy="565559"/>
          </a:xfrm>
          <a:prstGeom prst="rect">
            <a:avLst/>
          </a:prstGeom>
        </p:spPr>
      </p:pic>
      <p:pic>
        <p:nvPicPr>
          <p:cNvPr id="66" name="Picture 65">
            <a:extLst>
              <a:ext uri="{FF2B5EF4-FFF2-40B4-BE49-F238E27FC236}">
                <a16:creationId xmlns:a16="http://schemas.microsoft.com/office/drawing/2014/main" id="{20F6761C-B43C-9369-385A-2C83A28AD69E}"/>
              </a:ext>
            </a:extLst>
          </p:cNvPr>
          <p:cNvPicPr>
            <a:picLocks noChangeAspect="1"/>
          </p:cNvPicPr>
          <p:nvPr/>
        </p:nvPicPr>
        <p:blipFill>
          <a:blip r:embed="rId11"/>
          <a:stretch>
            <a:fillRect/>
          </a:stretch>
        </p:blipFill>
        <p:spPr>
          <a:xfrm>
            <a:off x="7818703" y="1977066"/>
            <a:ext cx="601122" cy="558185"/>
          </a:xfrm>
          <a:prstGeom prst="rect">
            <a:avLst/>
          </a:prstGeom>
        </p:spPr>
      </p:pic>
      <p:pic>
        <p:nvPicPr>
          <p:cNvPr id="68" name="Picture 8" descr="http://www.istockphoto.com/file_thumbview/9492443/2/">
            <a:extLst>
              <a:ext uri="{FF2B5EF4-FFF2-40B4-BE49-F238E27FC236}">
                <a16:creationId xmlns:a16="http://schemas.microsoft.com/office/drawing/2014/main" id="{9D654252-2F2B-2AE0-0D56-5C45962A4A8B}"/>
              </a:ext>
            </a:extLst>
          </p:cNvPr>
          <p:cNvPicPr>
            <a:picLocks noChangeAspect="1" noChangeArrowheads="1"/>
          </p:cNvPicPr>
          <p:nvPr/>
        </p:nvPicPr>
        <p:blipFill>
          <a:blip r:embed="rId12" cstate="email"/>
          <a:srcRect l="37895" t="35789" r="36842" b="32632"/>
          <a:stretch>
            <a:fillRect/>
          </a:stretch>
        </p:blipFill>
        <p:spPr bwMode="auto">
          <a:xfrm>
            <a:off x="2801237" y="1922895"/>
            <a:ext cx="617900" cy="772374"/>
          </a:xfrm>
          <a:prstGeom prst="rect">
            <a:avLst/>
          </a:prstGeom>
          <a:noFill/>
        </p:spPr>
      </p:pic>
      <p:sp>
        <p:nvSpPr>
          <p:cNvPr id="69" name="Right Arrow 66">
            <a:extLst>
              <a:ext uri="{FF2B5EF4-FFF2-40B4-BE49-F238E27FC236}">
                <a16:creationId xmlns:a16="http://schemas.microsoft.com/office/drawing/2014/main" id="{9A2DF80F-A9CA-6B0C-8C85-E43D85E51B72}"/>
              </a:ext>
            </a:extLst>
          </p:cNvPr>
          <p:cNvSpPr/>
          <p:nvPr/>
        </p:nvSpPr>
        <p:spPr>
          <a:xfrm rot="4101427">
            <a:off x="1176235" y="2790643"/>
            <a:ext cx="512431" cy="1245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70" name="Multiply 74">
            <a:extLst>
              <a:ext uri="{FF2B5EF4-FFF2-40B4-BE49-F238E27FC236}">
                <a16:creationId xmlns:a16="http://schemas.microsoft.com/office/drawing/2014/main" id="{16730B0E-7035-03FC-3500-8834F80F1D62}"/>
              </a:ext>
            </a:extLst>
          </p:cNvPr>
          <p:cNvSpPr/>
          <p:nvPr/>
        </p:nvSpPr>
        <p:spPr>
          <a:xfrm>
            <a:off x="1568175" y="2865998"/>
            <a:ext cx="238387" cy="363524"/>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ight Arrow 66">
            <a:extLst>
              <a:ext uri="{FF2B5EF4-FFF2-40B4-BE49-F238E27FC236}">
                <a16:creationId xmlns:a16="http://schemas.microsoft.com/office/drawing/2014/main" id="{6FFB7B10-ED2A-9032-FDC2-35A9F286AFDF}"/>
              </a:ext>
            </a:extLst>
          </p:cNvPr>
          <p:cNvSpPr/>
          <p:nvPr/>
        </p:nvSpPr>
        <p:spPr>
          <a:xfrm rot="4101427">
            <a:off x="3024752" y="2660553"/>
            <a:ext cx="398986" cy="19323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72" name="Multiply 74">
            <a:extLst>
              <a:ext uri="{FF2B5EF4-FFF2-40B4-BE49-F238E27FC236}">
                <a16:creationId xmlns:a16="http://schemas.microsoft.com/office/drawing/2014/main" id="{14CD083C-9F28-93AD-167C-B41A75EBF17F}"/>
              </a:ext>
            </a:extLst>
          </p:cNvPr>
          <p:cNvSpPr/>
          <p:nvPr/>
        </p:nvSpPr>
        <p:spPr>
          <a:xfrm>
            <a:off x="3322392" y="2804814"/>
            <a:ext cx="189447" cy="281432"/>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3" name="Right Arrow 66">
            <a:extLst>
              <a:ext uri="{FF2B5EF4-FFF2-40B4-BE49-F238E27FC236}">
                <a16:creationId xmlns:a16="http://schemas.microsoft.com/office/drawing/2014/main" id="{D6EFD2B3-5156-EAD8-8CE2-40149D0AEBE9}"/>
              </a:ext>
            </a:extLst>
          </p:cNvPr>
          <p:cNvSpPr/>
          <p:nvPr/>
        </p:nvSpPr>
        <p:spPr>
          <a:xfrm rot="4101427">
            <a:off x="3719049" y="2679376"/>
            <a:ext cx="512431" cy="1245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74" name="Multiply 74">
            <a:extLst>
              <a:ext uri="{FF2B5EF4-FFF2-40B4-BE49-F238E27FC236}">
                <a16:creationId xmlns:a16="http://schemas.microsoft.com/office/drawing/2014/main" id="{169A3CC6-B413-A131-F7A4-43760A0DC432}"/>
              </a:ext>
            </a:extLst>
          </p:cNvPr>
          <p:cNvSpPr/>
          <p:nvPr/>
        </p:nvSpPr>
        <p:spPr>
          <a:xfrm>
            <a:off x="4079342" y="2802448"/>
            <a:ext cx="233975" cy="331150"/>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5" name="Right Arrow 66">
            <a:extLst>
              <a:ext uri="{FF2B5EF4-FFF2-40B4-BE49-F238E27FC236}">
                <a16:creationId xmlns:a16="http://schemas.microsoft.com/office/drawing/2014/main" id="{837DC7BE-6350-178F-C40C-8F6BB3FABA0C}"/>
              </a:ext>
            </a:extLst>
          </p:cNvPr>
          <p:cNvSpPr/>
          <p:nvPr/>
        </p:nvSpPr>
        <p:spPr>
          <a:xfrm rot="3361485">
            <a:off x="4644738" y="2773758"/>
            <a:ext cx="512431" cy="1245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76" name="Multiply 74">
            <a:extLst>
              <a:ext uri="{FF2B5EF4-FFF2-40B4-BE49-F238E27FC236}">
                <a16:creationId xmlns:a16="http://schemas.microsoft.com/office/drawing/2014/main" id="{6A3C8E03-95BA-C164-9EA3-6EDBE60450F6}"/>
              </a:ext>
            </a:extLst>
          </p:cNvPr>
          <p:cNvSpPr/>
          <p:nvPr/>
        </p:nvSpPr>
        <p:spPr>
          <a:xfrm>
            <a:off x="5851291" y="2792493"/>
            <a:ext cx="189123" cy="327390"/>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7" name="Right Arrow 66">
            <a:extLst>
              <a:ext uri="{FF2B5EF4-FFF2-40B4-BE49-F238E27FC236}">
                <a16:creationId xmlns:a16="http://schemas.microsoft.com/office/drawing/2014/main" id="{26A5DF8A-69F8-9AE9-7578-7DDC0FE609AF}"/>
              </a:ext>
            </a:extLst>
          </p:cNvPr>
          <p:cNvSpPr/>
          <p:nvPr/>
        </p:nvSpPr>
        <p:spPr>
          <a:xfrm rot="4101427">
            <a:off x="5468572" y="2699000"/>
            <a:ext cx="512431" cy="1245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78" name="Multiply 74">
            <a:extLst>
              <a:ext uri="{FF2B5EF4-FFF2-40B4-BE49-F238E27FC236}">
                <a16:creationId xmlns:a16="http://schemas.microsoft.com/office/drawing/2014/main" id="{B071C8E6-AEA6-7455-82DC-9DBA68A7F56D}"/>
              </a:ext>
            </a:extLst>
          </p:cNvPr>
          <p:cNvSpPr/>
          <p:nvPr/>
        </p:nvSpPr>
        <p:spPr>
          <a:xfrm>
            <a:off x="5058873" y="2944776"/>
            <a:ext cx="189124" cy="350214"/>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1" name="Right Arrow 66">
            <a:extLst>
              <a:ext uri="{FF2B5EF4-FFF2-40B4-BE49-F238E27FC236}">
                <a16:creationId xmlns:a16="http://schemas.microsoft.com/office/drawing/2014/main" id="{AD3E4B1A-C516-A8AE-0B3E-23397032FC2D}"/>
              </a:ext>
            </a:extLst>
          </p:cNvPr>
          <p:cNvSpPr/>
          <p:nvPr/>
        </p:nvSpPr>
        <p:spPr>
          <a:xfrm rot="4101427">
            <a:off x="6318016" y="2723045"/>
            <a:ext cx="512431" cy="1245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82" name="Multiply 74">
            <a:extLst>
              <a:ext uri="{FF2B5EF4-FFF2-40B4-BE49-F238E27FC236}">
                <a16:creationId xmlns:a16="http://schemas.microsoft.com/office/drawing/2014/main" id="{80EE755A-977D-4129-9651-08D4639E2F81}"/>
              </a:ext>
            </a:extLst>
          </p:cNvPr>
          <p:cNvSpPr/>
          <p:nvPr/>
        </p:nvSpPr>
        <p:spPr>
          <a:xfrm>
            <a:off x="6669003" y="3111930"/>
            <a:ext cx="233977" cy="327390"/>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3" name="Right Arrow 66">
            <a:extLst>
              <a:ext uri="{FF2B5EF4-FFF2-40B4-BE49-F238E27FC236}">
                <a16:creationId xmlns:a16="http://schemas.microsoft.com/office/drawing/2014/main" id="{9956B933-6590-E6C2-83E0-7057E8CDDBA6}"/>
              </a:ext>
            </a:extLst>
          </p:cNvPr>
          <p:cNvSpPr/>
          <p:nvPr/>
        </p:nvSpPr>
        <p:spPr>
          <a:xfrm rot="3228577">
            <a:off x="2168034" y="2716564"/>
            <a:ext cx="512431" cy="1245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sp>
        <p:nvSpPr>
          <p:cNvPr id="84" name="Multiply 74">
            <a:extLst>
              <a:ext uri="{FF2B5EF4-FFF2-40B4-BE49-F238E27FC236}">
                <a16:creationId xmlns:a16="http://schemas.microsoft.com/office/drawing/2014/main" id="{590D7307-FFED-C5F7-F348-6DD7CF210825}"/>
              </a:ext>
            </a:extLst>
          </p:cNvPr>
          <p:cNvSpPr/>
          <p:nvPr/>
        </p:nvSpPr>
        <p:spPr>
          <a:xfrm>
            <a:off x="2590568" y="2822554"/>
            <a:ext cx="196507" cy="338409"/>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6" name="TextBox 85">
            <a:extLst>
              <a:ext uri="{FF2B5EF4-FFF2-40B4-BE49-F238E27FC236}">
                <a16:creationId xmlns:a16="http://schemas.microsoft.com/office/drawing/2014/main" id="{D97C5106-8118-2CEF-52A7-93AF8937273B}"/>
              </a:ext>
            </a:extLst>
          </p:cNvPr>
          <p:cNvSpPr txBox="1"/>
          <p:nvPr/>
        </p:nvSpPr>
        <p:spPr>
          <a:xfrm>
            <a:off x="584470" y="5325675"/>
            <a:ext cx="7592513" cy="1200329"/>
          </a:xfrm>
          <a:prstGeom prst="rect">
            <a:avLst/>
          </a:prstGeom>
          <a:noFill/>
        </p:spPr>
        <p:txBody>
          <a:bodyPr wrap="square">
            <a:spAutoFit/>
          </a:bodyPr>
          <a:lstStyle/>
          <a:p>
            <a:pPr algn="just"/>
            <a:r>
              <a:rPr lang="en-US" b="1" i="0" dirty="0">
                <a:effectLst/>
                <a:latin typeface="ui-sans-serif"/>
              </a:rPr>
              <a:t>The customer journey map reveals significant inefficiencies, including delays, repetitive steps, poor communication, and mismanaged processes. These issues result in frustration, stress, and a loss of trust from customers, highlighting the need for improvements in the claims process.</a:t>
            </a:r>
            <a:endParaRPr lang="en-ZA" b="1" dirty="0"/>
          </a:p>
        </p:txBody>
      </p:sp>
      <p:pic>
        <p:nvPicPr>
          <p:cNvPr id="88" name="Picture 87">
            <a:extLst>
              <a:ext uri="{FF2B5EF4-FFF2-40B4-BE49-F238E27FC236}">
                <a16:creationId xmlns:a16="http://schemas.microsoft.com/office/drawing/2014/main" id="{A0A6B353-5FB7-788C-AC4C-612805040321}"/>
              </a:ext>
            </a:extLst>
          </p:cNvPr>
          <p:cNvPicPr>
            <a:picLocks noChangeAspect="1"/>
          </p:cNvPicPr>
          <p:nvPr/>
        </p:nvPicPr>
        <p:blipFill>
          <a:blip r:embed="rId13"/>
          <a:stretch>
            <a:fillRect/>
          </a:stretch>
        </p:blipFill>
        <p:spPr>
          <a:xfrm>
            <a:off x="2079052" y="4014541"/>
            <a:ext cx="663128" cy="784803"/>
          </a:xfrm>
          <a:prstGeom prst="rect">
            <a:avLst/>
          </a:prstGeom>
        </p:spPr>
      </p:pic>
      <p:sp>
        <p:nvSpPr>
          <p:cNvPr id="89" name="Right Arrow 66">
            <a:extLst>
              <a:ext uri="{FF2B5EF4-FFF2-40B4-BE49-F238E27FC236}">
                <a16:creationId xmlns:a16="http://schemas.microsoft.com/office/drawing/2014/main" id="{2F229C2D-4446-8663-F617-F9E5D43EEB52}"/>
              </a:ext>
            </a:extLst>
          </p:cNvPr>
          <p:cNvSpPr/>
          <p:nvPr/>
        </p:nvSpPr>
        <p:spPr>
          <a:xfrm rot="17263766">
            <a:off x="2352561" y="3672316"/>
            <a:ext cx="593368" cy="9969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pic>
        <p:nvPicPr>
          <p:cNvPr id="90" name="Picture 6" descr="http://i.istockimg.com/file_thumbview_approve/11775692/2/stock-illustration-11775692-stick-figure-mobile-computing.jpg">
            <a:extLst>
              <a:ext uri="{FF2B5EF4-FFF2-40B4-BE49-F238E27FC236}">
                <a16:creationId xmlns:a16="http://schemas.microsoft.com/office/drawing/2014/main" id="{0F3334C5-DDC0-0A4A-B81B-46DDA9710D17}"/>
              </a:ext>
            </a:extLst>
          </p:cNvPr>
          <p:cNvPicPr>
            <a:picLocks noChangeAspect="1" noChangeArrowheads="1"/>
          </p:cNvPicPr>
          <p:nvPr/>
        </p:nvPicPr>
        <p:blipFill>
          <a:blip r:embed="rId14" cstate="email"/>
          <a:srcRect l="67368" r="5263" b="66316"/>
          <a:stretch>
            <a:fillRect/>
          </a:stretch>
        </p:blipFill>
        <p:spPr bwMode="auto">
          <a:xfrm>
            <a:off x="4680646" y="4087515"/>
            <a:ext cx="557213" cy="685800"/>
          </a:xfrm>
          <a:prstGeom prst="rect">
            <a:avLst/>
          </a:prstGeom>
          <a:noFill/>
        </p:spPr>
      </p:pic>
      <p:sp>
        <p:nvSpPr>
          <p:cNvPr id="91" name="Right Arrow 66">
            <a:extLst>
              <a:ext uri="{FF2B5EF4-FFF2-40B4-BE49-F238E27FC236}">
                <a16:creationId xmlns:a16="http://schemas.microsoft.com/office/drawing/2014/main" id="{87C9B455-C891-BA68-B10F-201554340274}"/>
              </a:ext>
            </a:extLst>
          </p:cNvPr>
          <p:cNvSpPr/>
          <p:nvPr/>
        </p:nvSpPr>
        <p:spPr>
          <a:xfrm rot="18141354">
            <a:off x="7706517" y="3729509"/>
            <a:ext cx="648433" cy="13025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pic>
        <p:nvPicPr>
          <p:cNvPr id="93" name="Picture 92">
            <a:extLst>
              <a:ext uri="{FF2B5EF4-FFF2-40B4-BE49-F238E27FC236}">
                <a16:creationId xmlns:a16="http://schemas.microsoft.com/office/drawing/2014/main" id="{637DF69C-5717-E06C-96B7-F9C7F29906FD}"/>
              </a:ext>
            </a:extLst>
          </p:cNvPr>
          <p:cNvPicPr>
            <a:picLocks noChangeAspect="1"/>
          </p:cNvPicPr>
          <p:nvPr/>
        </p:nvPicPr>
        <p:blipFill>
          <a:blip r:embed="rId15"/>
          <a:stretch>
            <a:fillRect/>
          </a:stretch>
        </p:blipFill>
        <p:spPr>
          <a:xfrm>
            <a:off x="6190559" y="4119230"/>
            <a:ext cx="731606" cy="654085"/>
          </a:xfrm>
          <a:prstGeom prst="rect">
            <a:avLst/>
          </a:prstGeom>
        </p:spPr>
      </p:pic>
      <p:sp>
        <p:nvSpPr>
          <p:cNvPr id="94" name="Right Arrow 66">
            <a:extLst>
              <a:ext uri="{FF2B5EF4-FFF2-40B4-BE49-F238E27FC236}">
                <a16:creationId xmlns:a16="http://schemas.microsoft.com/office/drawing/2014/main" id="{F99673DA-C100-3FAC-50BD-86F515D5EF39}"/>
              </a:ext>
            </a:extLst>
          </p:cNvPr>
          <p:cNvSpPr/>
          <p:nvPr/>
        </p:nvSpPr>
        <p:spPr>
          <a:xfrm rot="17008188">
            <a:off x="6368753" y="3757575"/>
            <a:ext cx="801854" cy="9139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pic>
        <p:nvPicPr>
          <p:cNvPr id="5" name="Picture 4">
            <a:extLst>
              <a:ext uri="{FF2B5EF4-FFF2-40B4-BE49-F238E27FC236}">
                <a16:creationId xmlns:a16="http://schemas.microsoft.com/office/drawing/2014/main" id="{B4C2E7C8-8D3A-8E58-E116-DED8F989579B}"/>
              </a:ext>
            </a:extLst>
          </p:cNvPr>
          <p:cNvPicPr>
            <a:picLocks noChangeAspect="1"/>
          </p:cNvPicPr>
          <p:nvPr/>
        </p:nvPicPr>
        <p:blipFill>
          <a:blip r:embed="rId13"/>
          <a:stretch>
            <a:fillRect/>
          </a:stretch>
        </p:blipFill>
        <p:spPr>
          <a:xfrm>
            <a:off x="5334867" y="3991441"/>
            <a:ext cx="663128" cy="784803"/>
          </a:xfrm>
          <a:prstGeom prst="rect">
            <a:avLst/>
          </a:prstGeom>
        </p:spPr>
      </p:pic>
      <p:sp>
        <p:nvSpPr>
          <p:cNvPr id="6" name="Right Arrow 66">
            <a:extLst>
              <a:ext uri="{FF2B5EF4-FFF2-40B4-BE49-F238E27FC236}">
                <a16:creationId xmlns:a16="http://schemas.microsoft.com/office/drawing/2014/main" id="{B4E08570-559C-02ED-3D9B-D76DC9061A69}"/>
              </a:ext>
            </a:extLst>
          </p:cNvPr>
          <p:cNvSpPr/>
          <p:nvPr/>
        </p:nvSpPr>
        <p:spPr>
          <a:xfrm rot="17263766">
            <a:off x="5608376" y="3649216"/>
            <a:ext cx="593368" cy="9969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ZA"/>
          </a:p>
        </p:txBody>
      </p:sp>
      <p:pic>
        <p:nvPicPr>
          <p:cNvPr id="7" name="Picture 6" descr="http://i.istockimg.com/file_thumbview_approve/11775692/2/stock-illustration-11775692-stick-figure-mobile-computing.jpg">
            <a:extLst>
              <a:ext uri="{FF2B5EF4-FFF2-40B4-BE49-F238E27FC236}">
                <a16:creationId xmlns:a16="http://schemas.microsoft.com/office/drawing/2014/main" id="{1A8E3CBC-C851-E5F3-0B5F-08CBE70CACFE}"/>
              </a:ext>
            </a:extLst>
          </p:cNvPr>
          <p:cNvPicPr>
            <a:picLocks noChangeAspect="1" noChangeArrowheads="1"/>
          </p:cNvPicPr>
          <p:nvPr/>
        </p:nvPicPr>
        <p:blipFill>
          <a:blip r:embed="rId14" cstate="email"/>
          <a:srcRect l="67368" r="5263" b="66316"/>
          <a:stretch>
            <a:fillRect/>
          </a:stretch>
        </p:blipFill>
        <p:spPr bwMode="auto">
          <a:xfrm>
            <a:off x="7633876" y="4103372"/>
            <a:ext cx="557213" cy="685800"/>
          </a:xfrm>
          <a:prstGeom prst="rect">
            <a:avLst/>
          </a:prstGeom>
          <a:noFill/>
        </p:spPr>
      </p:pic>
    </p:spTree>
    <p:extLst>
      <p:ext uri="{BB962C8B-B14F-4D97-AF65-F5344CB8AC3E}">
        <p14:creationId xmlns:p14="http://schemas.microsoft.com/office/powerpoint/2010/main" val="3660968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3970" y="-18614"/>
            <a:ext cx="5790030" cy="461665"/>
          </a:xfrm>
          <a:prstGeom prst="rect">
            <a:avLst/>
          </a:prstGeom>
          <a:noFill/>
        </p:spPr>
        <p:txBody>
          <a:bodyPr wrap="square" rtlCol="0">
            <a:spAutoFit/>
          </a:bodyPr>
          <a:lstStyle/>
          <a:p>
            <a:pPr algn="r"/>
            <a:r>
              <a:rPr lang="en-ZA" sz="2400" dirty="0">
                <a:latin typeface="Arial" pitchFamily="34" charset="0"/>
                <a:cs typeface="Arial" pitchFamily="34" charset="0"/>
              </a:rPr>
              <a:t>AS IS PROCESS MAP-DETAILED</a:t>
            </a:r>
          </a:p>
        </p:txBody>
      </p:sp>
      <p:sp>
        <p:nvSpPr>
          <p:cNvPr id="36" name="Text Box 17">
            <a:extLst>
              <a:ext uri="{FF2B5EF4-FFF2-40B4-BE49-F238E27FC236}">
                <a16:creationId xmlns:a16="http://schemas.microsoft.com/office/drawing/2014/main" id="{3F383753-9EC7-48B5-87DA-9CB0F1418236}"/>
              </a:ext>
            </a:extLst>
          </p:cNvPr>
          <p:cNvSpPr txBox="1">
            <a:spLocks noChangeArrowheads="1"/>
          </p:cNvSpPr>
          <p:nvPr/>
        </p:nvSpPr>
        <p:spPr bwMode="auto">
          <a:xfrm>
            <a:off x="-13902" y="843633"/>
            <a:ext cx="974725" cy="246221"/>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Client</a:t>
            </a:r>
            <a:endParaRPr lang="en-US" sz="1000" b="1" dirty="0">
              <a:solidFill>
                <a:srgbClr val="000000"/>
              </a:solidFill>
              <a:latin typeface="Arial" charset="0"/>
              <a:cs typeface="Arial" charset="0"/>
            </a:endParaRPr>
          </a:p>
        </p:txBody>
      </p:sp>
      <p:sp>
        <p:nvSpPr>
          <p:cNvPr id="37" name="Text Box 17">
            <a:extLst>
              <a:ext uri="{FF2B5EF4-FFF2-40B4-BE49-F238E27FC236}">
                <a16:creationId xmlns:a16="http://schemas.microsoft.com/office/drawing/2014/main" id="{4422294F-DF78-4DBA-B241-B84F76829067}"/>
              </a:ext>
            </a:extLst>
          </p:cNvPr>
          <p:cNvSpPr txBox="1">
            <a:spLocks noChangeArrowheads="1"/>
          </p:cNvSpPr>
          <p:nvPr/>
        </p:nvSpPr>
        <p:spPr bwMode="auto">
          <a:xfrm>
            <a:off x="-147219" y="2141337"/>
            <a:ext cx="1130300" cy="861774"/>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Client</a:t>
            </a:r>
          </a:p>
          <a:p>
            <a:pPr algn="ctr" fontAlgn="base">
              <a:spcBef>
                <a:spcPct val="0"/>
              </a:spcBef>
              <a:spcAft>
                <a:spcPct val="0"/>
              </a:spcAft>
            </a:pPr>
            <a:r>
              <a:rPr lang="en-ZA" sz="1000" b="1" dirty="0">
                <a:solidFill>
                  <a:srgbClr val="000000"/>
                </a:solidFill>
                <a:latin typeface="Arial" charset="0"/>
                <a:cs typeface="Arial" charset="0"/>
              </a:rPr>
              <a:t>Service Department</a:t>
            </a:r>
          </a:p>
          <a:p>
            <a:pPr algn="ctr" fontAlgn="base">
              <a:spcBef>
                <a:spcPct val="0"/>
              </a:spcBef>
              <a:spcAft>
                <a:spcPct val="0"/>
              </a:spcAft>
            </a:pPr>
            <a:r>
              <a:rPr lang="en-ZA" sz="1000" b="1" dirty="0">
                <a:solidFill>
                  <a:srgbClr val="000000"/>
                </a:solidFill>
                <a:latin typeface="Arial" charset="0"/>
                <a:cs typeface="Arial" charset="0"/>
              </a:rPr>
              <a:t>(Semi-Automated)</a:t>
            </a:r>
            <a:endParaRPr lang="en-US" sz="1000" b="1" dirty="0">
              <a:solidFill>
                <a:srgbClr val="000000"/>
              </a:solidFill>
              <a:latin typeface="Arial" charset="0"/>
              <a:cs typeface="Arial" charset="0"/>
            </a:endParaRPr>
          </a:p>
        </p:txBody>
      </p:sp>
      <p:sp>
        <p:nvSpPr>
          <p:cNvPr id="38" name="Line 110">
            <a:extLst>
              <a:ext uri="{FF2B5EF4-FFF2-40B4-BE49-F238E27FC236}">
                <a16:creationId xmlns:a16="http://schemas.microsoft.com/office/drawing/2014/main" id="{13197BD9-F8B9-4549-90DD-750D221C87F5}"/>
              </a:ext>
            </a:extLst>
          </p:cNvPr>
          <p:cNvSpPr>
            <a:spLocks noChangeShapeType="1"/>
          </p:cNvSpPr>
          <p:nvPr/>
        </p:nvSpPr>
        <p:spPr bwMode="auto">
          <a:xfrm>
            <a:off x="-40593" y="1730186"/>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39" name="AutoShape 16">
            <a:extLst>
              <a:ext uri="{FF2B5EF4-FFF2-40B4-BE49-F238E27FC236}">
                <a16:creationId xmlns:a16="http://schemas.microsoft.com/office/drawing/2014/main" id="{1A7E0643-B946-4D90-88AD-61CAD9DF0D0F}"/>
              </a:ext>
            </a:extLst>
          </p:cNvPr>
          <p:cNvSpPr>
            <a:spLocks noChangeArrowheads="1"/>
          </p:cNvSpPr>
          <p:nvPr/>
        </p:nvSpPr>
        <p:spPr bwMode="auto">
          <a:xfrm>
            <a:off x="886078" y="724837"/>
            <a:ext cx="944563" cy="703262"/>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Report Incident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(App 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Online Portal)</a:t>
            </a:r>
          </a:p>
        </p:txBody>
      </p:sp>
      <p:sp>
        <p:nvSpPr>
          <p:cNvPr id="40" name="AutoShape 3">
            <a:extLst>
              <a:ext uri="{FF2B5EF4-FFF2-40B4-BE49-F238E27FC236}">
                <a16:creationId xmlns:a16="http://schemas.microsoft.com/office/drawing/2014/main" id="{53C8E9EF-9C19-4357-9096-65D22838B767}"/>
              </a:ext>
            </a:extLst>
          </p:cNvPr>
          <p:cNvSpPr>
            <a:spLocks noChangeArrowheads="1"/>
          </p:cNvSpPr>
          <p:nvPr/>
        </p:nvSpPr>
        <p:spPr bwMode="auto">
          <a:xfrm>
            <a:off x="70736" y="989688"/>
            <a:ext cx="452437" cy="196850"/>
          </a:xfrm>
          <a:prstGeom prst="flowChartTerminator">
            <a:avLst/>
          </a:prstGeom>
          <a:solidFill>
            <a:srgbClr val="DDDDDD"/>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Start</a:t>
            </a:r>
            <a:endParaRPr kumimoji="0" lang="en-US"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41" name="AutoShape 130">
            <a:extLst>
              <a:ext uri="{FF2B5EF4-FFF2-40B4-BE49-F238E27FC236}">
                <a16:creationId xmlns:a16="http://schemas.microsoft.com/office/drawing/2014/main" id="{35CE3CCF-5059-4913-B429-A2C8DF021DD5}"/>
              </a:ext>
            </a:extLst>
          </p:cNvPr>
          <p:cNvCxnSpPr>
            <a:cxnSpLocks noChangeShapeType="1"/>
            <a:stCxn id="40" idx="3"/>
            <a:endCxn id="39" idx="1"/>
          </p:cNvCxnSpPr>
          <p:nvPr/>
        </p:nvCxnSpPr>
        <p:spPr bwMode="auto">
          <a:xfrm flipV="1">
            <a:off x="523173" y="1076468"/>
            <a:ext cx="362905" cy="11645"/>
          </a:xfrm>
          <a:prstGeom prst="straightConnector1">
            <a:avLst/>
          </a:prstGeom>
          <a:noFill/>
          <a:ln w="9525">
            <a:solidFill>
              <a:srgbClr val="000000"/>
            </a:solidFill>
            <a:round/>
            <a:headEnd/>
            <a:tailEnd type="triangle" w="med" len="med"/>
          </a:ln>
        </p:spPr>
      </p:cxnSp>
      <p:sp>
        <p:nvSpPr>
          <p:cNvPr id="42" name="AutoShape 70">
            <a:extLst>
              <a:ext uri="{FF2B5EF4-FFF2-40B4-BE49-F238E27FC236}">
                <a16:creationId xmlns:a16="http://schemas.microsoft.com/office/drawing/2014/main" id="{4C893FD6-A1D5-465C-BFA8-3E4251395970}"/>
              </a:ext>
            </a:extLst>
          </p:cNvPr>
          <p:cNvSpPr>
            <a:spLocks noChangeArrowheads="1"/>
          </p:cNvSpPr>
          <p:nvPr/>
        </p:nvSpPr>
        <p:spPr bwMode="auto">
          <a:xfrm>
            <a:off x="1772549" y="1200593"/>
            <a:ext cx="685907" cy="440067"/>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itchFamily="34" charset="0"/>
                <a:cs typeface="Arial" pitchFamily="34" charset="0"/>
              </a:rPr>
              <a:t>Logged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itchFamily="34" charset="0"/>
                <a:cs typeface="Arial" pitchFamily="34" charset="0"/>
              </a:rPr>
              <a:t>Incident</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43" name="AutoShape 16">
            <a:extLst>
              <a:ext uri="{FF2B5EF4-FFF2-40B4-BE49-F238E27FC236}">
                <a16:creationId xmlns:a16="http://schemas.microsoft.com/office/drawing/2014/main" id="{BE1F3843-BA0B-435C-B4CE-95AD86C5F105}"/>
              </a:ext>
            </a:extLst>
          </p:cNvPr>
          <p:cNvSpPr>
            <a:spLocks noChangeArrowheads="1"/>
          </p:cNvSpPr>
          <p:nvPr/>
        </p:nvSpPr>
        <p:spPr bwMode="auto">
          <a:xfrm>
            <a:off x="890212" y="1893077"/>
            <a:ext cx="944563" cy="703262"/>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Receive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Incident</a:t>
            </a:r>
          </a:p>
        </p:txBody>
      </p:sp>
      <p:cxnSp>
        <p:nvCxnSpPr>
          <p:cNvPr id="46" name="AutoShape 72">
            <a:extLst>
              <a:ext uri="{FF2B5EF4-FFF2-40B4-BE49-F238E27FC236}">
                <a16:creationId xmlns:a16="http://schemas.microsoft.com/office/drawing/2014/main" id="{BF5C4FB4-C8C8-4007-B342-B5A6A62E4198}"/>
              </a:ext>
            </a:extLst>
          </p:cNvPr>
          <p:cNvCxnSpPr>
            <a:cxnSpLocks noChangeShapeType="1"/>
            <a:stCxn id="43" idx="3"/>
            <a:endCxn id="49" idx="1"/>
          </p:cNvCxnSpPr>
          <p:nvPr/>
        </p:nvCxnSpPr>
        <p:spPr bwMode="auto">
          <a:xfrm>
            <a:off x="1834775" y="2244708"/>
            <a:ext cx="845023" cy="9877"/>
          </a:xfrm>
          <a:prstGeom prst="bentConnector3">
            <a:avLst>
              <a:gd name="adj1" fmla="val 50000"/>
            </a:avLst>
          </a:prstGeom>
          <a:noFill/>
          <a:ln w="9525">
            <a:solidFill>
              <a:srgbClr val="000000"/>
            </a:solidFill>
            <a:miter lim="800000"/>
            <a:headEnd/>
            <a:tailEnd type="triangle" w="med" len="med"/>
          </a:ln>
        </p:spPr>
      </p:cxnSp>
      <p:cxnSp>
        <p:nvCxnSpPr>
          <p:cNvPr id="48" name="AutoShape 72">
            <a:extLst>
              <a:ext uri="{FF2B5EF4-FFF2-40B4-BE49-F238E27FC236}">
                <a16:creationId xmlns:a16="http://schemas.microsoft.com/office/drawing/2014/main" id="{E12ECA43-7456-4294-AB23-FE64F6449E24}"/>
              </a:ext>
            </a:extLst>
          </p:cNvPr>
          <p:cNvCxnSpPr>
            <a:cxnSpLocks noChangeShapeType="1"/>
            <a:stCxn id="49" idx="0"/>
            <a:endCxn id="3" idx="2"/>
          </p:cNvCxnSpPr>
          <p:nvPr/>
        </p:nvCxnSpPr>
        <p:spPr bwMode="auto">
          <a:xfrm rot="5400000" flipH="1" flipV="1">
            <a:off x="2956252" y="1695592"/>
            <a:ext cx="403190" cy="11535"/>
          </a:xfrm>
          <a:prstGeom prst="bentConnector3">
            <a:avLst>
              <a:gd name="adj1" fmla="val 50000"/>
            </a:avLst>
          </a:prstGeom>
          <a:noFill/>
          <a:ln w="9525">
            <a:solidFill>
              <a:srgbClr val="000000"/>
            </a:solidFill>
            <a:miter lim="800000"/>
            <a:headEnd/>
            <a:tailEnd type="triangle" w="med" len="med"/>
          </a:ln>
        </p:spPr>
      </p:cxnSp>
      <p:sp>
        <p:nvSpPr>
          <p:cNvPr id="49" name="AutoShape 16">
            <a:extLst>
              <a:ext uri="{FF2B5EF4-FFF2-40B4-BE49-F238E27FC236}">
                <a16:creationId xmlns:a16="http://schemas.microsoft.com/office/drawing/2014/main" id="{BA3BD2CF-C64A-4614-A509-95D24B5088B8}"/>
              </a:ext>
            </a:extLst>
          </p:cNvPr>
          <p:cNvSpPr>
            <a:spLocks noChangeArrowheads="1"/>
          </p:cNvSpPr>
          <p:nvPr/>
        </p:nvSpPr>
        <p:spPr bwMode="auto">
          <a:xfrm>
            <a:off x="2679798" y="19029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Automated </a:t>
            </a:r>
          </a:p>
          <a:p>
            <a:pPr lvl="0" algn="ctr" fontAlgn="base">
              <a:spcBef>
                <a:spcPct val="0"/>
              </a:spcBef>
              <a:spcAft>
                <a:spcPct val="0"/>
              </a:spcAft>
              <a:defRPr/>
            </a:pPr>
            <a:r>
              <a:rPr lang="en-ZA" sz="1000" kern="0" dirty="0">
                <a:solidFill>
                  <a:srgbClr val="000000"/>
                </a:solidFill>
                <a:latin typeface="Arial" charset="0"/>
                <a:cs typeface="Arial" charset="0"/>
              </a:rPr>
              <a:t>Vendor</a:t>
            </a:r>
          </a:p>
          <a:p>
            <a:pPr lvl="0" algn="ctr" fontAlgn="base">
              <a:spcBef>
                <a:spcPct val="0"/>
              </a:spcBef>
              <a:spcAft>
                <a:spcPct val="0"/>
              </a:spcAft>
              <a:defRPr/>
            </a:pPr>
            <a:r>
              <a:rPr lang="en-ZA" sz="1000" kern="0" dirty="0">
                <a:solidFill>
                  <a:srgbClr val="000000"/>
                </a:solidFill>
                <a:latin typeface="Arial" charset="0"/>
                <a:cs typeface="Arial" charset="0"/>
              </a:rPr>
              <a:t> Recommendation</a:t>
            </a:r>
          </a:p>
          <a:p>
            <a:pPr lvl="0" algn="ctr" fontAlgn="base">
              <a:spcBef>
                <a:spcPct val="0"/>
              </a:spcBef>
              <a:spcAft>
                <a:spcPct val="0"/>
              </a:spcAft>
              <a:defRPr/>
            </a:pP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50" name="AutoShape 72">
            <a:extLst>
              <a:ext uri="{FF2B5EF4-FFF2-40B4-BE49-F238E27FC236}">
                <a16:creationId xmlns:a16="http://schemas.microsoft.com/office/drawing/2014/main" id="{C04A29A4-2DA3-48F3-8EC8-994EEEF39923}"/>
              </a:ext>
            </a:extLst>
          </p:cNvPr>
          <p:cNvCxnSpPr>
            <a:cxnSpLocks noChangeShapeType="1"/>
            <a:stCxn id="39" idx="2"/>
            <a:endCxn id="43" idx="0"/>
          </p:cNvCxnSpPr>
          <p:nvPr/>
        </p:nvCxnSpPr>
        <p:spPr bwMode="auto">
          <a:xfrm rot="16200000" flipH="1">
            <a:off x="1127938" y="1658521"/>
            <a:ext cx="464978" cy="4134"/>
          </a:xfrm>
          <a:prstGeom prst="bentConnector3">
            <a:avLst>
              <a:gd name="adj1" fmla="val 50000"/>
            </a:avLst>
          </a:prstGeom>
          <a:noFill/>
          <a:ln w="9525">
            <a:solidFill>
              <a:srgbClr val="000000"/>
            </a:solidFill>
            <a:miter lim="800000"/>
            <a:headEnd/>
            <a:tailEnd type="triangle" w="med" len="med"/>
          </a:ln>
        </p:spPr>
      </p:cxnSp>
      <p:sp>
        <p:nvSpPr>
          <p:cNvPr id="51" name="AutoShape 70">
            <a:extLst>
              <a:ext uri="{FF2B5EF4-FFF2-40B4-BE49-F238E27FC236}">
                <a16:creationId xmlns:a16="http://schemas.microsoft.com/office/drawing/2014/main" id="{AA04632A-4A19-4A4D-87AC-D03634EDBC69}"/>
              </a:ext>
            </a:extLst>
          </p:cNvPr>
          <p:cNvSpPr>
            <a:spLocks noChangeArrowheads="1"/>
          </p:cNvSpPr>
          <p:nvPr/>
        </p:nvSpPr>
        <p:spPr bwMode="auto">
          <a:xfrm>
            <a:off x="1834775" y="2424093"/>
            <a:ext cx="655316" cy="434743"/>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rPr>
              <a:t>Incident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rPr>
              <a:t>Report</a:t>
            </a:r>
          </a:p>
        </p:txBody>
      </p:sp>
      <p:sp>
        <p:nvSpPr>
          <p:cNvPr id="61" name="AutoShape 3">
            <a:extLst>
              <a:ext uri="{FF2B5EF4-FFF2-40B4-BE49-F238E27FC236}">
                <a16:creationId xmlns:a16="http://schemas.microsoft.com/office/drawing/2014/main" id="{AC464062-A392-4C6E-8501-64A67DAC1154}"/>
              </a:ext>
            </a:extLst>
          </p:cNvPr>
          <p:cNvSpPr>
            <a:spLocks noChangeArrowheads="1"/>
          </p:cNvSpPr>
          <p:nvPr/>
        </p:nvSpPr>
        <p:spPr bwMode="auto">
          <a:xfrm>
            <a:off x="8650970" y="6337360"/>
            <a:ext cx="452437" cy="196850"/>
          </a:xfrm>
          <a:prstGeom prst="flowChartTerminator">
            <a:avLst/>
          </a:prstGeom>
          <a:solidFill>
            <a:srgbClr val="DDDDDD"/>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End</a:t>
            </a:r>
            <a:endParaRPr kumimoji="0" lang="en-US"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62" name="AutoShape 72">
            <a:extLst>
              <a:ext uri="{FF2B5EF4-FFF2-40B4-BE49-F238E27FC236}">
                <a16:creationId xmlns:a16="http://schemas.microsoft.com/office/drawing/2014/main" id="{3F952941-4FCB-47E5-A149-5877CF81D702}"/>
              </a:ext>
            </a:extLst>
          </p:cNvPr>
          <p:cNvCxnSpPr>
            <a:cxnSpLocks noChangeShapeType="1"/>
            <a:endCxn id="61" idx="1"/>
          </p:cNvCxnSpPr>
          <p:nvPr/>
        </p:nvCxnSpPr>
        <p:spPr bwMode="auto">
          <a:xfrm>
            <a:off x="8544321" y="6410385"/>
            <a:ext cx="106649" cy="25400"/>
          </a:xfrm>
          <a:prstGeom prst="bentConnector3">
            <a:avLst>
              <a:gd name="adj1" fmla="val 50000"/>
            </a:avLst>
          </a:prstGeom>
          <a:noFill/>
          <a:ln w="9525">
            <a:solidFill>
              <a:srgbClr val="000000"/>
            </a:solidFill>
            <a:miter lim="800000"/>
            <a:headEnd/>
            <a:tailEnd type="triangle" w="med" len="med"/>
          </a:ln>
        </p:spPr>
      </p:cxnSp>
      <p:sp>
        <p:nvSpPr>
          <p:cNvPr id="3" name="AutoShape 16">
            <a:extLst>
              <a:ext uri="{FF2B5EF4-FFF2-40B4-BE49-F238E27FC236}">
                <a16:creationId xmlns:a16="http://schemas.microsoft.com/office/drawing/2014/main" id="{03F3F676-00F8-C437-D2F5-6EB13E0F6FFA}"/>
              </a:ext>
            </a:extLst>
          </p:cNvPr>
          <p:cNvSpPr>
            <a:spLocks noChangeArrowheads="1"/>
          </p:cNvSpPr>
          <p:nvPr/>
        </p:nvSpPr>
        <p:spPr bwMode="auto">
          <a:xfrm>
            <a:off x="2691333" y="796502"/>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Validate </a:t>
            </a:r>
          </a:p>
          <a:p>
            <a:pPr lvl="0" algn="ctr" fontAlgn="base">
              <a:spcBef>
                <a:spcPct val="0"/>
              </a:spcBef>
              <a:spcAft>
                <a:spcPct val="0"/>
              </a:spcAft>
              <a:defRPr/>
            </a:pPr>
            <a:r>
              <a:rPr lang="en-ZA" sz="1000" kern="0" dirty="0">
                <a:solidFill>
                  <a:srgbClr val="000000"/>
                </a:solidFill>
                <a:latin typeface="Arial" charset="0"/>
                <a:cs typeface="Arial" charset="0"/>
              </a:rPr>
              <a:t>Vendor and</a:t>
            </a:r>
          </a:p>
          <a:p>
            <a:pPr lvl="0" algn="ctr" fontAlgn="base">
              <a:spcBef>
                <a:spcPct val="0"/>
              </a:spcBef>
              <a:spcAft>
                <a:spcPct val="0"/>
              </a:spcAft>
              <a:defRPr/>
            </a:pPr>
            <a:r>
              <a:rPr lang="en-ZA" sz="1000" kern="0" dirty="0">
                <a:solidFill>
                  <a:srgbClr val="000000"/>
                </a:solidFill>
                <a:latin typeface="Arial" charset="0"/>
                <a:cs typeface="Arial" charset="0"/>
              </a:rPr>
              <a:t>Quotes</a:t>
            </a:r>
          </a:p>
        </p:txBody>
      </p:sp>
      <p:sp>
        <p:nvSpPr>
          <p:cNvPr id="9" name="Line 110">
            <a:extLst>
              <a:ext uri="{FF2B5EF4-FFF2-40B4-BE49-F238E27FC236}">
                <a16:creationId xmlns:a16="http://schemas.microsoft.com/office/drawing/2014/main" id="{4273A023-855C-9461-3EC9-979DCCE3E53A}"/>
              </a:ext>
            </a:extLst>
          </p:cNvPr>
          <p:cNvSpPr>
            <a:spLocks noChangeShapeType="1"/>
          </p:cNvSpPr>
          <p:nvPr/>
        </p:nvSpPr>
        <p:spPr bwMode="auto">
          <a:xfrm>
            <a:off x="-40593" y="3223723"/>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cxnSp>
        <p:nvCxnSpPr>
          <p:cNvPr id="10" name="AutoShape 72">
            <a:extLst>
              <a:ext uri="{FF2B5EF4-FFF2-40B4-BE49-F238E27FC236}">
                <a16:creationId xmlns:a16="http://schemas.microsoft.com/office/drawing/2014/main" id="{53FF0AEB-DD83-6CA3-FEB4-B10C616045D8}"/>
              </a:ext>
            </a:extLst>
          </p:cNvPr>
          <p:cNvCxnSpPr>
            <a:cxnSpLocks noChangeShapeType="1"/>
            <a:stCxn id="3" idx="3"/>
            <a:endCxn id="2" idx="0"/>
          </p:cNvCxnSpPr>
          <p:nvPr/>
        </p:nvCxnSpPr>
        <p:spPr bwMode="auto">
          <a:xfrm>
            <a:off x="3635896" y="1148133"/>
            <a:ext cx="1214293" cy="742686"/>
          </a:xfrm>
          <a:prstGeom prst="bentConnector2">
            <a:avLst/>
          </a:prstGeom>
          <a:noFill/>
          <a:ln w="9525">
            <a:solidFill>
              <a:srgbClr val="000000"/>
            </a:solidFill>
            <a:miter lim="800000"/>
            <a:headEnd/>
            <a:tailEnd type="triangle" w="med" len="med"/>
          </a:ln>
        </p:spPr>
      </p:cxnSp>
      <p:sp>
        <p:nvSpPr>
          <p:cNvPr id="17" name="AutoShape 16">
            <a:extLst>
              <a:ext uri="{FF2B5EF4-FFF2-40B4-BE49-F238E27FC236}">
                <a16:creationId xmlns:a16="http://schemas.microsoft.com/office/drawing/2014/main" id="{3278CED4-C6B0-3C33-B723-CA3DCF8F9EDC}"/>
              </a:ext>
            </a:extLst>
          </p:cNvPr>
          <p:cNvSpPr>
            <a:spLocks noChangeArrowheads="1"/>
          </p:cNvSpPr>
          <p:nvPr/>
        </p:nvSpPr>
        <p:spPr bwMode="auto">
          <a:xfrm>
            <a:off x="890212" y="337255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US" sz="1000" kern="0" dirty="0">
                <a:solidFill>
                  <a:srgbClr val="000000"/>
                </a:solidFill>
                <a:latin typeface="Arial" charset="0"/>
                <a:cs typeface="Arial" charset="0"/>
              </a:rPr>
              <a:t>Review </a:t>
            </a:r>
          </a:p>
          <a:p>
            <a:pPr lvl="0" algn="ctr" fontAlgn="base">
              <a:spcBef>
                <a:spcPct val="0"/>
              </a:spcBef>
              <a:spcAft>
                <a:spcPct val="0"/>
              </a:spcAft>
              <a:defRPr/>
            </a:pPr>
            <a:r>
              <a:rPr lang="en-US" sz="1000" kern="0" dirty="0">
                <a:solidFill>
                  <a:srgbClr val="000000"/>
                </a:solidFill>
                <a:latin typeface="Arial" charset="0"/>
                <a:cs typeface="Arial" charset="0"/>
              </a:rPr>
              <a:t>Claims</a:t>
            </a:r>
            <a:endParaRPr lang="en-ZA" sz="1000" kern="0" dirty="0">
              <a:solidFill>
                <a:srgbClr val="000000"/>
              </a:solidFill>
              <a:latin typeface="Arial" charset="0"/>
              <a:cs typeface="Arial" charset="0"/>
            </a:endParaRPr>
          </a:p>
        </p:txBody>
      </p:sp>
      <p:sp>
        <p:nvSpPr>
          <p:cNvPr id="23" name="Text Box 17">
            <a:extLst>
              <a:ext uri="{FF2B5EF4-FFF2-40B4-BE49-F238E27FC236}">
                <a16:creationId xmlns:a16="http://schemas.microsoft.com/office/drawing/2014/main" id="{0D70EE09-6E45-D15C-2860-8A82D2A64EB5}"/>
              </a:ext>
            </a:extLst>
          </p:cNvPr>
          <p:cNvSpPr txBox="1">
            <a:spLocks noChangeArrowheads="1"/>
          </p:cNvSpPr>
          <p:nvPr/>
        </p:nvSpPr>
        <p:spPr bwMode="auto">
          <a:xfrm>
            <a:off x="-77788" y="3930728"/>
            <a:ext cx="1130300" cy="400110"/>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Claims </a:t>
            </a:r>
          </a:p>
          <a:p>
            <a:pPr algn="ctr" fontAlgn="base">
              <a:spcBef>
                <a:spcPct val="0"/>
              </a:spcBef>
              <a:spcAft>
                <a:spcPct val="0"/>
              </a:spcAft>
            </a:pPr>
            <a:r>
              <a:rPr lang="en-ZA" sz="1000" b="1" dirty="0">
                <a:solidFill>
                  <a:srgbClr val="000000"/>
                </a:solidFill>
                <a:latin typeface="Arial" charset="0"/>
                <a:cs typeface="Arial" charset="0"/>
              </a:rPr>
              <a:t>Team</a:t>
            </a:r>
            <a:endParaRPr lang="en-US" sz="1000" b="1" dirty="0">
              <a:solidFill>
                <a:srgbClr val="000000"/>
              </a:solidFill>
              <a:latin typeface="Arial" charset="0"/>
              <a:cs typeface="Arial" charset="0"/>
            </a:endParaRPr>
          </a:p>
        </p:txBody>
      </p:sp>
      <p:sp>
        <p:nvSpPr>
          <p:cNvPr id="68" name="AutoShape 70">
            <a:extLst>
              <a:ext uri="{FF2B5EF4-FFF2-40B4-BE49-F238E27FC236}">
                <a16:creationId xmlns:a16="http://schemas.microsoft.com/office/drawing/2014/main" id="{62DC6105-41C3-A685-7F4B-616148083B35}"/>
              </a:ext>
            </a:extLst>
          </p:cNvPr>
          <p:cNvSpPr>
            <a:spLocks noChangeArrowheads="1"/>
          </p:cNvSpPr>
          <p:nvPr/>
        </p:nvSpPr>
        <p:spPr bwMode="auto">
          <a:xfrm>
            <a:off x="1566218" y="3822042"/>
            <a:ext cx="586231" cy="345928"/>
          </a:xfrm>
          <a:prstGeom prst="flowChartDocument">
            <a:avLst/>
          </a:prstGeom>
          <a:solidFill>
            <a:srgbClr val="FFFFFF">
              <a:lumMod val="75000"/>
            </a:srgbClr>
          </a:solid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pitchFamily="34" charset="0"/>
                <a:cs typeface="Arial" pitchFamily="34" charset="0"/>
              </a:rPr>
              <a:t>Digital </a:t>
            </a:r>
          </a:p>
          <a:p>
            <a:pPr lvl="0" algn="ctr" fontAlgn="base">
              <a:spcBef>
                <a:spcPct val="0"/>
              </a:spcBef>
              <a:spcAft>
                <a:spcPct val="0"/>
              </a:spcAft>
              <a:defRPr/>
            </a:pPr>
            <a:r>
              <a:rPr lang="en-ZA" sz="1000" kern="0" dirty="0">
                <a:solidFill>
                  <a:srgbClr val="000000"/>
                </a:solidFill>
                <a:latin typeface="Arial" pitchFamily="34" charset="0"/>
                <a:cs typeface="Arial" pitchFamily="34" charset="0"/>
              </a:rPr>
              <a:t>claims</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9" name="Line 110">
            <a:extLst>
              <a:ext uri="{FF2B5EF4-FFF2-40B4-BE49-F238E27FC236}">
                <a16:creationId xmlns:a16="http://schemas.microsoft.com/office/drawing/2014/main" id="{5A7C4B70-620B-AA07-955F-35B47FB54AAC}"/>
              </a:ext>
            </a:extLst>
          </p:cNvPr>
          <p:cNvSpPr>
            <a:spLocks noChangeShapeType="1"/>
          </p:cNvSpPr>
          <p:nvPr/>
        </p:nvSpPr>
        <p:spPr bwMode="auto">
          <a:xfrm>
            <a:off x="-13902" y="4578401"/>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70" name="AutoShape 26">
            <a:extLst>
              <a:ext uri="{FF2B5EF4-FFF2-40B4-BE49-F238E27FC236}">
                <a16:creationId xmlns:a16="http://schemas.microsoft.com/office/drawing/2014/main" id="{49B8E3BD-198D-FD4A-95E9-F1F2A31626F5}"/>
              </a:ext>
            </a:extLst>
          </p:cNvPr>
          <p:cNvSpPr>
            <a:spLocks noChangeArrowheads="1"/>
          </p:cNvSpPr>
          <p:nvPr/>
        </p:nvSpPr>
        <p:spPr bwMode="auto">
          <a:xfrm>
            <a:off x="2681706" y="3308584"/>
            <a:ext cx="928687" cy="857250"/>
          </a:xfrm>
          <a:prstGeom prst="flowChartDecision">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Straight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 Forward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 Claim?</a:t>
            </a:r>
          </a:p>
        </p:txBody>
      </p:sp>
      <p:cxnSp>
        <p:nvCxnSpPr>
          <p:cNvPr id="73" name="Straight Arrow Connector 72">
            <a:extLst>
              <a:ext uri="{FF2B5EF4-FFF2-40B4-BE49-F238E27FC236}">
                <a16:creationId xmlns:a16="http://schemas.microsoft.com/office/drawing/2014/main" id="{2CBB81CD-9613-4211-A8F5-8C699AFF5487}"/>
              </a:ext>
            </a:extLst>
          </p:cNvPr>
          <p:cNvCxnSpPr>
            <a:cxnSpLocks/>
            <a:stCxn id="17" idx="3"/>
            <a:endCxn id="70" idx="1"/>
          </p:cNvCxnSpPr>
          <p:nvPr/>
        </p:nvCxnSpPr>
        <p:spPr>
          <a:xfrm>
            <a:off x="1834775" y="3724190"/>
            <a:ext cx="846931" cy="13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AutoShape 16">
            <a:extLst>
              <a:ext uri="{FF2B5EF4-FFF2-40B4-BE49-F238E27FC236}">
                <a16:creationId xmlns:a16="http://schemas.microsoft.com/office/drawing/2014/main" id="{6F216BA8-83A7-979F-3F5F-8D3DAB5CC898}"/>
              </a:ext>
            </a:extLst>
          </p:cNvPr>
          <p:cNvSpPr>
            <a:spLocks noChangeArrowheads="1"/>
          </p:cNvSpPr>
          <p:nvPr/>
        </p:nvSpPr>
        <p:spPr bwMode="auto">
          <a:xfrm>
            <a:off x="4189009" y="3388778"/>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US" sz="1000" kern="0" dirty="0">
                <a:solidFill>
                  <a:srgbClr val="000000"/>
                </a:solidFill>
                <a:latin typeface="Arial" charset="0"/>
                <a:cs typeface="Arial" charset="0"/>
              </a:rPr>
              <a:t>Immediate</a:t>
            </a:r>
          </a:p>
          <a:p>
            <a:pPr lvl="0" algn="ctr" fontAlgn="base">
              <a:spcBef>
                <a:spcPct val="0"/>
              </a:spcBef>
              <a:spcAft>
                <a:spcPct val="0"/>
              </a:spcAft>
              <a:defRPr/>
            </a:pPr>
            <a:r>
              <a:rPr lang="en-US" sz="1000" kern="0" dirty="0">
                <a:solidFill>
                  <a:srgbClr val="000000"/>
                </a:solidFill>
                <a:latin typeface="Arial" charset="0"/>
                <a:cs typeface="Arial" charset="0"/>
              </a:rPr>
              <a:t>Approval</a:t>
            </a:r>
            <a:endParaRPr lang="en-ZA" sz="1000" kern="0" dirty="0">
              <a:solidFill>
                <a:srgbClr val="000000"/>
              </a:solidFill>
              <a:latin typeface="Arial" charset="0"/>
              <a:cs typeface="Arial" charset="0"/>
            </a:endParaRPr>
          </a:p>
        </p:txBody>
      </p:sp>
      <p:cxnSp>
        <p:nvCxnSpPr>
          <p:cNvPr id="82" name="AutoShape 72">
            <a:extLst>
              <a:ext uri="{FF2B5EF4-FFF2-40B4-BE49-F238E27FC236}">
                <a16:creationId xmlns:a16="http://schemas.microsoft.com/office/drawing/2014/main" id="{5A891E48-EE59-1981-E4A7-9A00B70805CB}"/>
              </a:ext>
            </a:extLst>
          </p:cNvPr>
          <p:cNvCxnSpPr>
            <a:cxnSpLocks noChangeShapeType="1"/>
            <a:stCxn id="70" idx="3"/>
            <a:endCxn id="81" idx="1"/>
          </p:cNvCxnSpPr>
          <p:nvPr/>
        </p:nvCxnSpPr>
        <p:spPr bwMode="auto">
          <a:xfrm>
            <a:off x="3610393" y="3737209"/>
            <a:ext cx="578616" cy="3200"/>
          </a:xfrm>
          <a:prstGeom prst="bentConnector3">
            <a:avLst>
              <a:gd name="adj1" fmla="val 50000"/>
            </a:avLst>
          </a:prstGeom>
          <a:noFill/>
          <a:ln w="9525">
            <a:solidFill>
              <a:srgbClr val="000000"/>
            </a:solidFill>
            <a:miter lim="800000"/>
            <a:headEnd/>
            <a:tailEnd type="triangle" w="med" len="med"/>
          </a:ln>
        </p:spPr>
      </p:cxnSp>
      <p:sp>
        <p:nvSpPr>
          <p:cNvPr id="88" name="AutoShape 16">
            <a:extLst>
              <a:ext uri="{FF2B5EF4-FFF2-40B4-BE49-F238E27FC236}">
                <a16:creationId xmlns:a16="http://schemas.microsoft.com/office/drawing/2014/main" id="{857328F3-516B-D235-8B77-8FE61C9CDB43}"/>
              </a:ext>
            </a:extLst>
          </p:cNvPr>
          <p:cNvSpPr>
            <a:spLocks noChangeArrowheads="1"/>
          </p:cNvSpPr>
          <p:nvPr/>
        </p:nvSpPr>
        <p:spPr bwMode="auto">
          <a:xfrm>
            <a:off x="1131772" y="4791001"/>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Detailed Review </a:t>
            </a:r>
          </a:p>
          <a:p>
            <a:pPr lvl="0" algn="ctr" fontAlgn="base">
              <a:spcBef>
                <a:spcPct val="0"/>
              </a:spcBef>
              <a:spcAft>
                <a:spcPct val="0"/>
              </a:spcAft>
              <a:defRPr/>
            </a:pPr>
            <a:r>
              <a:rPr lang="en-ZA" sz="1000" kern="0" dirty="0">
                <a:solidFill>
                  <a:srgbClr val="000000"/>
                </a:solidFill>
                <a:latin typeface="Arial" charset="0"/>
                <a:cs typeface="Arial" charset="0"/>
              </a:rPr>
              <a:t>of claim</a:t>
            </a:r>
          </a:p>
        </p:txBody>
      </p:sp>
      <p:cxnSp>
        <p:nvCxnSpPr>
          <p:cNvPr id="89" name="AutoShape 72">
            <a:extLst>
              <a:ext uri="{FF2B5EF4-FFF2-40B4-BE49-F238E27FC236}">
                <a16:creationId xmlns:a16="http://schemas.microsoft.com/office/drawing/2014/main" id="{1E2A1D65-22AD-7905-76D6-C7BBCE278CFF}"/>
              </a:ext>
            </a:extLst>
          </p:cNvPr>
          <p:cNvCxnSpPr>
            <a:cxnSpLocks noChangeShapeType="1"/>
            <a:stCxn id="70" idx="2"/>
            <a:endCxn id="88" idx="0"/>
          </p:cNvCxnSpPr>
          <p:nvPr/>
        </p:nvCxnSpPr>
        <p:spPr bwMode="auto">
          <a:xfrm rot="5400000">
            <a:off x="2062469" y="3707419"/>
            <a:ext cx="625167" cy="1541996"/>
          </a:xfrm>
          <a:prstGeom prst="bentConnector3">
            <a:avLst>
              <a:gd name="adj1" fmla="val 50000"/>
            </a:avLst>
          </a:prstGeom>
          <a:noFill/>
          <a:ln w="9525">
            <a:solidFill>
              <a:srgbClr val="000000"/>
            </a:solidFill>
            <a:miter lim="800000"/>
            <a:headEnd/>
            <a:tailEnd type="triangle" w="med" len="med"/>
          </a:ln>
        </p:spPr>
      </p:cxnSp>
      <p:sp>
        <p:nvSpPr>
          <p:cNvPr id="94" name="AutoShape 16">
            <a:extLst>
              <a:ext uri="{FF2B5EF4-FFF2-40B4-BE49-F238E27FC236}">
                <a16:creationId xmlns:a16="http://schemas.microsoft.com/office/drawing/2014/main" id="{04033FFC-5DCD-25D0-D8B3-5CB74C57E9A2}"/>
              </a:ext>
            </a:extLst>
          </p:cNvPr>
          <p:cNvSpPr>
            <a:spLocks noChangeArrowheads="1"/>
          </p:cNvSpPr>
          <p:nvPr/>
        </p:nvSpPr>
        <p:spPr bwMode="auto">
          <a:xfrm>
            <a:off x="2538915" y="4688347"/>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Research</a:t>
            </a:r>
          </a:p>
          <a:p>
            <a:pPr lvl="0" algn="ctr" fontAlgn="base">
              <a:spcBef>
                <a:spcPct val="0"/>
              </a:spcBef>
              <a:spcAft>
                <a:spcPct val="0"/>
              </a:spcAft>
              <a:defRPr/>
            </a:pPr>
            <a:r>
              <a:rPr lang="en-ZA" sz="1000" kern="0" dirty="0">
                <a:solidFill>
                  <a:srgbClr val="000000"/>
                </a:solidFill>
                <a:latin typeface="Arial" charset="0"/>
                <a:cs typeface="Arial" charset="0"/>
              </a:rPr>
              <a:t>Claims</a:t>
            </a:r>
          </a:p>
        </p:txBody>
      </p:sp>
      <p:cxnSp>
        <p:nvCxnSpPr>
          <p:cNvPr id="97" name="AutoShape 72">
            <a:extLst>
              <a:ext uri="{FF2B5EF4-FFF2-40B4-BE49-F238E27FC236}">
                <a16:creationId xmlns:a16="http://schemas.microsoft.com/office/drawing/2014/main" id="{B653A047-3F22-C2F4-76DE-6EACFA0EF4C4}"/>
              </a:ext>
            </a:extLst>
          </p:cNvPr>
          <p:cNvCxnSpPr>
            <a:cxnSpLocks noChangeShapeType="1"/>
            <a:endCxn id="94" idx="1"/>
          </p:cNvCxnSpPr>
          <p:nvPr/>
        </p:nvCxnSpPr>
        <p:spPr bwMode="auto">
          <a:xfrm flipV="1">
            <a:off x="2067830" y="5039978"/>
            <a:ext cx="471085" cy="12433"/>
          </a:xfrm>
          <a:prstGeom prst="bentConnector3">
            <a:avLst>
              <a:gd name="adj1" fmla="val 50000"/>
            </a:avLst>
          </a:prstGeom>
          <a:noFill/>
          <a:ln w="9525">
            <a:solidFill>
              <a:srgbClr val="000000"/>
            </a:solidFill>
            <a:miter lim="800000"/>
            <a:headEnd/>
            <a:tailEnd type="triangle" w="med" len="med"/>
          </a:ln>
        </p:spPr>
      </p:cxnSp>
      <p:cxnSp>
        <p:nvCxnSpPr>
          <p:cNvPr id="100" name="AutoShape 72">
            <a:extLst>
              <a:ext uri="{FF2B5EF4-FFF2-40B4-BE49-F238E27FC236}">
                <a16:creationId xmlns:a16="http://schemas.microsoft.com/office/drawing/2014/main" id="{D56BC9BD-1CDA-CD16-B55E-CFE36A77CBD0}"/>
              </a:ext>
            </a:extLst>
          </p:cNvPr>
          <p:cNvCxnSpPr>
            <a:cxnSpLocks noChangeShapeType="1"/>
            <a:stCxn id="94" idx="3"/>
            <a:endCxn id="103" idx="1"/>
          </p:cNvCxnSpPr>
          <p:nvPr/>
        </p:nvCxnSpPr>
        <p:spPr bwMode="auto">
          <a:xfrm>
            <a:off x="3483478" y="5039978"/>
            <a:ext cx="293365" cy="5649"/>
          </a:xfrm>
          <a:prstGeom prst="bentConnector3">
            <a:avLst>
              <a:gd name="adj1" fmla="val 50000"/>
            </a:avLst>
          </a:prstGeom>
          <a:noFill/>
          <a:ln w="9525">
            <a:solidFill>
              <a:srgbClr val="000000"/>
            </a:solidFill>
            <a:miter lim="800000"/>
            <a:headEnd/>
            <a:tailEnd type="triangle" w="med" len="med"/>
          </a:ln>
        </p:spPr>
      </p:cxnSp>
      <p:sp>
        <p:nvSpPr>
          <p:cNvPr id="103" name="AutoShape 16">
            <a:extLst>
              <a:ext uri="{FF2B5EF4-FFF2-40B4-BE49-F238E27FC236}">
                <a16:creationId xmlns:a16="http://schemas.microsoft.com/office/drawing/2014/main" id="{D85B6AEF-A8DF-70E7-74E6-566CE46ABCCA}"/>
              </a:ext>
            </a:extLst>
          </p:cNvPr>
          <p:cNvSpPr>
            <a:spLocks noChangeArrowheads="1"/>
          </p:cNvSpPr>
          <p:nvPr/>
        </p:nvSpPr>
        <p:spPr bwMode="auto">
          <a:xfrm>
            <a:off x="3776843" y="4693996"/>
            <a:ext cx="1015817"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Apply decision</a:t>
            </a:r>
          </a:p>
          <a:p>
            <a:pPr lvl="0" algn="ctr" fontAlgn="base">
              <a:spcBef>
                <a:spcPct val="0"/>
              </a:spcBef>
              <a:spcAft>
                <a:spcPct val="0"/>
              </a:spcAft>
              <a:defRPr/>
            </a:pPr>
            <a:r>
              <a:rPr lang="en-ZA" sz="1000" kern="0" dirty="0">
                <a:solidFill>
                  <a:srgbClr val="000000"/>
                </a:solidFill>
                <a:latin typeface="Arial" charset="0"/>
                <a:cs typeface="Arial" charset="0"/>
              </a:rPr>
              <a:t> making framework</a:t>
            </a:r>
          </a:p>
        </p:txBody>
      </p:sp>
      <p:sp>
        <p:nvSpPr>
          <p:cNvPr id="107" name="Line 110">
            <a:extLst>
              <a:ext uri="{FF2B5EF4-FFF2-40B4-BE49-F238E27FC236}">
                <a16:creationId xmlns:a16="http://schemas.microsoft.com/office/drawing/2014/main" id="{CC88AA9F-C8EE-B4E1-3194-8990C5F6E6A5}"/>
              </a:ext>
            </a:extLst>
          </p:cNvPr>
          <p:cNvSpPr>
            <a:spLocks noChangeShapeType="1"/>
          </p:cNvSpPr>
          <p:nvPr/>
        </p:nvSpPr>
        <p:spPr bwMode="auto">
          <a:xfrm>
            <a:off x="-40593" y="5733256"/>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126" name="AutoShape 16">
            <a:extLst>
              <a:ext uri="{FF2B5EF4-FFF2-40B4-BE49-F238E27FC236}">
                <a16:creationId xmlns:a16="http://schemas.microsoft.com/office/drawing/2014/main" id="{3D9D1D5D-0E24-E770-54CC-05B7C7EF6A47}"/>
              </a:ext>
            </a:extLst>
          </p:cNvPr>
          <p:cNvSpPr>
            <a:spLocks noChangeArrowheads="1"/>
          </p:cNvSpPr>
          <p:nvPr/>
        </p:nvSpPr>
        <p:spPr bwMode="auto">
          <a:xfrm>
            <a:off x="5309333" y="60714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Review </a:t>
            </a:r>
          </a:p>
          <a:p>
            <a:pPr lvl="0" algn="ctr" fontAlgn="base">
              <a:spcBef>
                <a:spcPct val="0"/>
              </a:spcBef>
              <a:spcAft>
                <a:spcPct val="0"/>
              </a:spcAft>
              <a:defRPr/>
            </a:pPr>
            <a:r>
              <a:rPr lang="en-ZA" sz="1000" kern="0" dirty="0">
                <a:solidFill>
                  <a:srgbClr val="000000"/>
                </a:solidFill>
                <a:latin typeface="Arial" charset="0"/>
                <a:cs typeface="Arial" charset="0"/>
              </a:rPr>
              <a:t>Payment </a:t>
            </a:r>
          </a:p>
          <a:p>
            <a:pPr lvl="0" algn="ctr" fontAlgn="base">
              <a:spcBef>
                <a:spcPct val="0"/>
              </a:spcBef>
              <a:spcAft>
                <a:spcPct val="0"/>
              </a:spcAft>
              <a:defRPr/>
            </a:pPr>
            <a:r>
              <a:rPr lang="en-ZA" sz="1000" kern="0" dirty="0">
                <a:solidFill>
                  <a:srgbClr val="000000"/>
                </a:solidFill>
                <a:latin typeface="Arial" charset="0"/>
                <a:cs typeface="Arial" charset="0"/>
              </a:rPr>
              <a:t>Amount</a:t>
            </a:r>
          </a:p>
        </p:txBody>
      </p:sp>
      <p:cxnSp>
        <p:nvCxnSpPr>
          <p:cNvPr id="134" name="AutoShape 72">
            <a:extLst>
              <a:ext uri="{FF2B5EF4-FFF2-40B4-BE49-F238E27FC236}">
                <a16:creationId xmlns:a16="http://schemas.microsoft.com/office/drawing/2014/main" id="{5C12B5D3-C184-2C59-4744-FD488070FC82}"/>
              </a:ext>
            </a:extLst>
          </p:cNvPr>
          <p:cNvCxnSpPr>
            <a:cxnSpLocks noChangeShapeType="1"/>
            <a:stCxn id="103" idx="3"/>
            <a:endCxn id="126" idx="0"/>
          </p:cNvCxnSpPr>
          <p:nvPr/>
        </p:nvCxnSpPr>
        <p:spPr bwMode="auto">
          <a:xfrm>
            <a:off x="4792660" y="5045627"/>
            <a:ext cx="988955" cy="1025827"/>
          </a:xfrm>
          <a:prstGeom prst="bentConnector2">
            <a:avLst/>
          </a:prstGeom>
          <a:noFill/>
          <a:ln w="9525">
            <a:solidFill>
              <a:srgbClr val="000000"/>
            </a:solidFill>
            <a:miter lim="800000"/>
            <a:headEnd/>
            <a:tailEnd type="triangle" w="med" len="med"/>
          </a:ln>
        </p:spPr>
      </p:cxnSp>
      <p:sp>
        <p:nvSpPr>
          <p:cNvPr id="148" name="AutoShape 26">
            <a:extLst>
              <a:ext uri="{FF2B5EF4-FFF2-40B4-BE49-F238E27FC236}">
                <a16:creationId xmlns:a16="http://schemas.microsoft.com/office/drawing/2014/main" id="{674E5FF2-F4B3-205F-00D0-CCE315F9FC66}"/>
              </a:ext>
            </a:extLst>
          </p:cNvPr>
          <p:cNvSpPr>
            <a:spLocks noChangeArrowheads="1"/>
          </p:cNvSpPr>
          <p:nvPr/>
        </p:nvSpPr>
        <p:spPr bwMode="auto">
          <a:xfrm>
            <a:off x="6580690" y="6036455"/>
            <a:ext cx="779078" cy="773260"/>
          </a:xfrm>
          <a:prstGeom prst="flowChartDecision">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Approve?</a:t>
            </a:r>
          </a:p>
        </p:txBody>
      </p:sp>
      <p:cxnSp>
        <p:nvCxnSpPr>
          <p:cNvPr id="149" name="AutoShape 72">
            <a:extLst>
              <a:ext uri="{FF2B5EF4-FFF2-40B4-BE49-F238E27FC236}">
                <a16:creationId xmlns:a16="http://schemas.microsoft.com/office/drawing/2014/main" id="{08DC1685-901B-44EF-117E-EB002A5B7A2A}"/>
              </a:ext>
            </a:extLst>
          </p:cNvPr>
          <p:cNvCxnSpPr>
            <a:cxnSpLocks noChangeShapeType="1"/>
            <a:stCxn id="126" idx="3"/>
            <a:endCxn id="148" idx="1"/>
          </p:cNvCxnSpPr>
          <p:nvPr/>
        </p:nvCxnSpPr>
        <p:spPr bwMode="auto">
          <a:xfrm>
            <a:off x="6253896" y="6423085"/>
            <a:ext cx="326794" cy="12700"/>
          </a:xfrm>
          <a:prstGeom prst="bentConnector3">
            <a:avLst>
              <a:gd name="adj1" fmla="val 50000"/>
            </a:avLst>
          </a:prstGeom>
          <a:noFill/>
          <a:ln w="9525">
            <a:solidFill>
              <a:srgbClr val="000000"/>
            </a:solidFill>
            <a:miter lim="800000"/>
            <a:headEnd/>
            <a:tailEnd type="triangle" w="med" len="med"/>
          </a:ln>
        </p:spPr>
      </p:cxnSp>
      <p:sp>
        <p:nvSpPr>
          <p:cNvPr id="157" name="AutoShape 16">
            <a:extLst>
              <a:ext uri="{FF2B5EF4-FFF2-40B4-BE49-F238E27FC236}">
                <a16:creationId xmlns:a16="http://schemas.microsoft.com/office/drawing/2014/main" id="{2FFF195E-FBDA-B50F-ED06-D833990AE52E}"/>
              </a:ext>
            </a:extLst>
          </p:cNvPr>
          <p:cNvSpPr>
            <a:spLocks noChangeArrowheads="1"/>
          </p:cNvSpPr>
          <p:nvPr/>
        </p:nvSpPr>
        <p:spPr bwMode="auto">
          <a:xfrm>
            <a:off x="7623092" y="60714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Make Payment</a:t>
            </a:r>
          </a:p>
        </p:txBody>
      </p:sp>
      <p:cxnSp>
        <p:nvCxnSpPr>
          <p:cNvPr id="158" name="AutoShape 72">
            <a:extLst>
              <a:ext uri="{FF2B5EF4-FFF2-40B4-BE49-F238E27FC236}">
                <a16:creationId xmlns:a16="http://schemas.microsoft.com/office/drawing/2014/main" id="{D63BAD4A-3846-F145-2B5E-C8615E9F13B0}"/>
              </a:ext>
            </a:extLst>
          </p:cNvPr>
          <p:cNvCxnSpPr>
            <a:cxnSpLocks noChangeShapeType="1"/>
            <a:endCxn id="157" idx="1"/>
          </p:cNvCxnSpPr>
          <p:nvPr/>
        </p:nvCxnSpPr>
        <p:spPr bwMode="auto">
          <a:xfrm>
            <a:off x="7363995" y="6423085"/>
            <a:ext cx="259097" cy="12700"/>
          </a:xfrm>
          <a:prstGeom prst="bentConnector3">
            <a:avLst>
              <a:gd name="adj1" fmla="val 50000"/>
            </a:avLst>
          </a:prstGeom>
          <a:noFill/>
          <a:ln w="9525">
            <a:solidFill>
              <a:srgbClr val="000000"/>
            </a:solidFill>
            <a:miter lim="800000"/>
            <a:headEnd/>
            <a:tailEnd type="triangle" w="med" len="med"/>
          </a:ln>
        </p:spPr>
      </p:cxnSp>
      <p:sp>
        <p:nvSpPr>
          <p:cNvPr id="2" name="AutoShape 16">
            <a:extLst>
              <a:ext uri="{FF2B5EF4-FFF2-40B4-BE49-F238E27FC236}">
                <a16:creationId xmlns:a16="http://schemas.microsoft.com/office/drawing/2014/main" id="{C518EECB-6FE3-9098-1D38-3C45C4114ECE}"/>
              </a:ext>
            </a:extLst>
          </p:cNvPr>
          <p:cNvSpPr>
            <a:spLocks noChangeArrowheads="1"/>
          </p:cNvSpPr>
          <p:nvPr/>
        </p:nvSpPr>
        <p:spPr bwMode="auto">
          <a:xfrm>
            <a:off x="4377907" y="189081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dirty="0"/>
              <a:t>Route documents </a:t>
            </a:r>
          </a:p>
          <a:p>
            <a:pPr lvl="0" algn="ctr" fontAlgn="base">
              <a:spcBef>
                <a:spcPct val="0"/>
              </a:spcBef>
              <a:spcAft>
                <a:spcPct val="0"/>
              </a:spcAft>
              <a:defRPr/>
            </a:pPr>
            <a:r>
              <a:rPr lang="en-ZA" sz="1000" dirty="0"/>
              <a:t>for digital approval</a:t>
            </a: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8" name="AutoShape 72">
            <a:extLst>
              <a:ext uri="{FF2B5EF4-FFF2-40B4-BE49-F238E27FC236}">
                <a16:creationId xmlns:a16="http://schemas.microsoft.com/office/drawing/2014/main" id="{40DBC3A5-E8F8-4B67-7E71-D94F0F3772F7}"/>
              </a:ext>
            </a:extLst>
          </p:cNvPr>
          <p:cNvCxnSpPr>
            <a:cxnSpLocks noChangeShapeType="1"/>
            <a:stCxn id="49" idx="3"/>
            <a:endCxn id="2" idx="1"/>
          </p:cNvCxnSpPr>
          <p:nvPr/>
        </p:nvCxnSpPr>
        <p:spPr bwMode="auto">
          <a:xfrm flipV="1">
            <a:off x="3624361" y="2242450"/>
            <a:ext cx="753546" cy="12135"/>
          </a:xfrm>
          <a:prstGeom prst="bentConnector3">
            <a:avLst>
              <a:gd name="adj1" fmla="val 50000"/>
            </a:avLst>
          </a:prstGeom>
          <a:noFill/>
          <a:ln w="9525">
            <a:solidFill>
              <a:srgbClr val="000000"/>
            </a:solidFill>
            <a:miter lim="800000"/>
            <a:headEnd/>
            <a:tailEnd type="triangle" w="med" len="med"/>
          </a:ln>
        </p:spPr>
      </p:cxnSp>
      <p:cxnSp>
        <p:nvCxnSpPr>
          <p:cNvPr id="13" name="AutoShape 72">
            <a:extLst>
              <a:ext uri="{FF2B5EF4-FFF2-40B4-BE49-F238E27FC236}">
                <a16:creationId xmlns:a16="http://schemas.microsoft.com/office/drawing/2014/main" id="{1031D35C-A509-6BD1-BC0C-1B7D5F8926D9}"/>
              </a:ext>
            </a:extLst>
          </p:cNvPr>
          <p:cNvCxnSpPr>
            <a:cxnSpLocks noChangeShapeType="1"/>
            <a:stCxn id="2" idx="2"/>
            <a:endCxn id="17" idx="0"/>
          </p:cNvCxnSpPr>
          <p:nvPr/>
        </p:nvCxnSpPr>
        <p:spPr bwMode="auto">
          <a:xfrm rot="5400000">
            <a:off x="2717103" y="1239473"/>
            <a:ext cx="778478" cy="3487695"/>
          </a:xfrm>
          <a:prstGeom prst="bentConnector3">
            <a:avLst>
              <a:gd name="adj1" fmla="val 50000"/>
            </a:avLst>
          </a:prstGeom>
          <a:noFill/>
          <a:ln w="9525">
            <a:solidFill>
              <a:srgbClr val="000000"/>
            </a:solidFill>
            <a:miter lim="800000"/>
            <a:headEnd/>
            <a:tailEnd type="triangle" w="med" len="med"/>
          </a:ln>
        </p:spPr>
      </p:cxnSp>
      <p:sp>
        <p:nvSpPr>
          <p:cNvPr id="14" name="AutoShape 16">
            <a:extLst>
              <a:ext uri="{FF2B5EF4-FFF2-40B4-BE49-F238E27FC236}">
                <a16:creationId xmlns:a16="http://schemas.microsoft.com/office/drawing/2014/main" id="{A786E896-9E8E-9691-FA2A-2297840C6316}"/>
              </a:ext>
            </a:extLst>
          </p:cNvPr>
          <p:cNvSpPr>
            <a:spLocks noChangeArrowheads="1"/>
          </p:cNvSpPr>
          <p:nvPr/>
        </p:nvSpPr>
        <p:spPr bwMode="auto">
          <a:xfrm>
            <a:off x="6012638" y="1898015"/>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dirty="0"/>
              <a:t>Route documents </a:t>
            </a:r>
          </a:p>
          <a:p>
            <a:pPr lvl="0" algn="ctr" fontAlgn="base">
              <a:spcBef>
                <a:spcPct val="0"/>
              </a:spcBef>
              <a:spcAft>
                <a:spcPct val="0"/>
              </a:spcAft>
              <a:defRPr/>
            </a:pPr>
            <a:r>
              <a:rPr lang="en-ZA" sz="1000" dirty="0"/>
              <a:t>for digital approval</a:t>
            </a: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15" name="AutoShape 72">
            <a:extLst>
              <a:ext uri="{FF2B5EF4-FFF2-40B4-BE49-F238E27FC236}">
                <a16:creationId xmlns:a16="http://schemas.microsoft.com/office/drawing/2014/main" id="{ADD3B72D-6DFD-61BB-DC80-C8649A39A090}"/>
              </a:ext>
            </a:extLst>
          </p:cNvPr>
          <p:cNvCxnSpPr>
            <a:cxnSpLocks noChangeShapeType="1"/>
            <a:stCxn id="2" idx="3"/>
            <a:endCxn id="14" idx="1"/>
          </p:cNvCxnSpPr>
          <p:nvPr/>
        </p:nvCxnSpPr>
        <p:spPr bwMode="auto">
          <a:xfrm>
            <a:off x="5322470" y="2242450"/>
            <a:ext cx="690168" cy="7196"/>
          </a:xfrm>
          <a:prstGeom prst="bentConnector3">
            <a:avLst>
              <a:gd name="adj1" fmla="val 50000"/>
            </a:avLst>
          </a:prstGeom>
          <a:noFill/>
          <a:ln w="9525">
            <a:solidFill>
              <a:srgbClr val="000000"/>
            </a:solidFill>
            <a:miter lim="800000"/>
            <a:headEnd/>
            <a:tailEnd type="triangle" w="med" len="med"/>
          </a:ln>
        </p:spPr>
      </p:cxnSp>
      <p:sp>
        <p:nvSpPr>
          <p:cNvPr id="21" name="TextBox 20">
            <a:extLst>
              <a:ext uri="{FF2B5EF4-FFF2-40B4-BE49-F238E27FC236}">
                <a16:creationId xmlns:a16="http://schemas.microsoft.com/office/drawing/2014/main" id="{7C8BC418-2D22-F5CB-63C0-804311EABE3F}"/>
              </a:ext>
            </a:extLst>
          </p:cNvPr>
          <p:cNvSpPr txBox="1"/>
          <p:nvPr/>
        </p:nvSpPr>
        <p:spPr>
          <a:xfrm>
            <a:off x="3624361" y="3475474"/>
            <a:ext cx="685606" cy="276999"/>
          </a:xfrm>
          <a:prstGeom prst="rect">
            <a:avLst/>
          </a:prstGeom>
          <a:noFill/>
        </p:spPr>
        <p:txBody>
          <a:bodyPr wrap="square" rtlCol="0">
            <a:spAutoFit/>
          </a:bodyPr>
          <a:lstStyle/>
          <a:p>
            <a:r>
              <a:rPr lang="en-US" sz="1200" dirty="0"/>
              <a:t>yes</a:t>
            </a:r>
            <a:endParaRPr lang="en-ZA" sz="1200" dirty="0"/>
          </a:p>
        </p:txBody>
      </p:sp>
      <p:sp>
        <p:nvSpPr>
          <p:cNvPr id="22" name="Text Box 17">
            <a:extLst>
              <a:ext uri="{FF2B5EF4-FFF2-40B4-BE49-F238E27FC236}">
                <a16:creationId xmlns:a16="http://schemas.microsoft.com/office/drawing/2014/main" id="{896AE5F5-2C07-7F87-6C3B-E875E6A9E40C}"/>
              </a:ext>
            </a:extLst>
          </p:cNvPr>
          <p:cNvSpPr txBox="1">
            <a:spLocks noChangeArrowheads="1"/>
          </p:cNvSpPr>
          <p:nvPr/>
        </p:nvSpPr>
        <p:spPr bwMode="auto">
          <a:xfrm>
            <a:off x="-140958" y="4898894"/>
            <a:ext cx="1130300" cy="553998"/>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Cross Functional Team</a:t>
            </a:r>
            <a:endParaRPr lang="en-US" sz="1000" b="1" dirty="0">
              <a:solidFill>
                <a:srgbClr val="000000"/>
              </a:solidFill>
              <a:latin typeface="Arial" charset="0"/>
              <a:cs typeface="Arial" charset="0"/>
            </a:endParaRPr>
          </a:p>
        </p:txBody>
      </p:sp>
      <p:sp>
        <p:nvSpPr>
          <p:cNvPr id="24" name="TextBox 23">
            <a:extLst>
              <a:ext uri="{FF2B5EF4-FFF2-40B4-BE49-F238E27FC236}">
                <a16:creationId xmlns:a16="http://schemas.microsoft.com/office/drawing/2014/main" id="{A51CEF32-A526-EAEF-5962-D7556C3FF80A}"/>
              </a:ext>
            </a:extLst>
          </p:cNvPr>
          <p:cNvSpPr txBox="1"/>
          <p:nvPr/>
        </p:nvSpPr>
        <p:spPr>
          <a:xfrm>
            <a:off x="1635138" y="4423781"/>
            <a:ext cx="685606" cy="276999"/>
          </a:xfrm>
          <a:prstGeom prst="rect">
            <a:avLst/>
          </a:prstGeom>
          <a:noFill/>
        </p:spPr>
        <p:txBody>
          <a:bodyPr wrap="square" rtlCol="0">
            <a:spAutoFit/>
          </a:bodyPr>
          <a:lstStyle/>
          <a:p>
            <a:r>
              <a:rPr lang="en-US" sz="1200" dirty="0"/>
              <a:t>No</a:t>
            </a:r>
            <a:endParaRPr lang="en-ZA" sz="1200" dirty="0"/>
          </a:p>
        </p:txBody>
      </p:sp>
      <p:sp>
        <p:nvSpPr>
          <p:cNvPr id="44" name="Rectangle: Rounded Corners 43">
            <a:extLst>
              <a:ext uri="{FF2B5EF4-FFF2-40B4-BE49-F238E27FC236}">
                <a16:creationId xmlns:a16="http://schemas.microsoft.com/office/drawing/2014/main" id="{1D7D2055-A86E-2406-E89E-7374B3880AFB}"/>
              </a:ext>
            </a:extLst>
          </p:cNvPr>
          <p:cNvSpPr/>
          <p:nvPr/>
        </p:nvSpPr>
        <p:spPr>
          <a:xfrm>
            <a:off x="6788617" y="2426383"/>
            <a:ext cx="944563" cy="4524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Digital storage</a:t>
            </a:r>
            <a:endParaRPr lang="en-ZA" sz="1000" dirty="0"/>
          </a:p>
        </p:txBody>
      </p:sp>
      <p:sp>
        <p:nvSpPr>
          <p:cNvPr id="45" name="TextBox 44">
            <a:extLst>
              <a:ext uri="{FF2B5EF4-FFF2-40B4-BE49-F238E27FC236}">
                <a16:creationId xmlns:a16="http://schemas.microsoft.com/office/drawing/2014/main" id="{4DAB7A7D-0A77-4DBD-8BD5-9780E7D330DD}"/>
              </a:ext>
            </a:extLst>
          </p:cNvPr>
          <p:cNvSpPr txBox="1"/>
          <p:nvPr/>
        </p:nvSpPr>
        <p:spPr>
          <a:xfrm>
            <a:off x="7196974" y="6108098"/>
            <a:ext cx="685606" cy="276999"/>
          </a:xfrm>
          <a:prstGeom prst="rect">
            <a:avLst/>
          </a:prstGeom>
          <a:noFill/>
        </p:spPr>
        <p:txBody>
          <a:bodyPr wrap="square" rtlCol="0">
            <a:spAutoFit/>
          </a:bodyPr>
          <a:lstStyle/>
          <a:p>
            <a:r>
              <a:rPr lang="en-US" sz="1200" dirty="0"/>
              <a:t>yes</a:t>
            </a:r>
            <a:endParaRPr lang="en-ZA" sz="1200" dirty="0"/>
          </a:p>
        </p:txBody>
      </p:sp>
      <p:sp>
        <p:nvSpPr>
          <p:cNvPr id="47" name="Text Box 17">
            <a:extLst>
              <a:ext uri="{FF2B5EF4-FFF2-40B4-BE49-F238E27FC236}">
                <a16:creationId xmlns:a16="http://schemas.microsoft.com/office/drawing/2014/main" id="{80FCF2FE-A209-B9BA-5DBF-3D67921C2094}"/>
              </a:ext>
            </a:extLst>
          </p:cNvPr>
          <p:cNvSpPr txBox="1">
            <a:spLocks noChangeArrowheads="1"/>
          </p:cNvSpPr>
          <p:nvPr/>
        </p:nvSpPr>
        <p:spPr bwMode="auto">
          <a:xfrm>
            <a:off x="-91690" y="6013621"/>
            <a:ext cx="1130300" cy="400110"/>
          </a:xfrm>
          <a:prstGeom prst="rect">
            <a:avLst/>
          </a:prstGeom>
          <a:noFill/>
          <a:ln w="9525">
            <a:noFill/>
            <a:miter lim="800000"/>
            <a:headEnd/>
            <a:tailEnd/>
          </a:ln>
        </p:spPr>
        <p:txBody>
          <a:bodyPr>
            <a:spAutoFit/>
          </a:bodyPr>
          <a:lstStyle/>
          <a:p>
            <a:pPr algn="ctr" fontAlgn="base">
              <a:spcBef>
                <a:spcPct val="0"/>
              </a:spcBef>
              <a:spcAft>
                <a:spcPct val="0"/>
              </a:spcAft>
            </a:pPr>
            <a:r>
              <a:rPr lang="en-US" sz="1000" b="1" dirty="0">
                <a:solidFill>
                  <a:srgbClr val="000000"/>
                </a:solidFill>
                <a:latin typeface="Arial" charset="0"/>
                <a:cs typeface="Arial" charset="0"/>
              </a:rPr>
              <a:t>S</a:t>
            </a:r>
            <a:r>
              <a:rPr lang="en-ZA" sz="1000" b="1" dirty="0">
                <a:solidFill>
                  <a:srgbClr val="000000"/>
                </a:solidFill>
                <a:latin typeface="Arial" charset="0"/>
                <a:cs typeface="Arial" charset="0"/>
              </a:rPr>
              <a:t>settlement Department</a:t>
            </a:r>
            <a:endParaRPr lang="en-US" sz="1000" b="1" dirty="0">
              <a:solidFill>
                <a:srgbClr val="000000"/>
              </a:solidFill>
              <a:latin typeface="Arial" charset="0"/>
              <a:cs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912" y="188640"/>
            <a:ext cx="5364088" cy="461665"/>
          </a:xfrm>
          <a:prstGeom prst="rect">
            <a:avLst/>
          </a:prstGeom>
          <a:noFill/>
        </p:spPr>
        <p:txBody>
          <a:bodyPr wrap="square" rtlCol="0">
            <a:spAutoFit/>
          </a:bodyPr>
          <a:lstStyle/>
          <a:p>
            <a:pPr algn="r"/>
            <a:r>
              <a:rPr lang="en-ZA" sz="2400" dirty="0">
                <a:latin typeface="Arial" pitchFamily="34" charset="0"/>
                <a:cs typeface="Arial" pitchFamily="34" charset="0"/>
              </a:rPr>
              <a:t>FMEA – RISK ASSESSMENT</a:t>
            </a:r>
          </a:p>
        </p:txBody>
      </p:sp>
      <p:graphicFrame>
        <p:nvGraphicFramePr>
          <p:cNvPr id="6" name="Group 208">
            <a:extLst>
              <a:ext uri="{FF2B5EF4-FFF2-40B4-BE49-F238E27FC236}">
                <a16:creationId xmlns:a16="http://schemas.microsoft.com/office/drawing/2014/main" id="{6D460F2B-1ACE-47A4-9F79-56D7EDFBE925}"/>
              </a:ext>
            </a:extLst>
          </p:cNvPr>
          <p:cNvGraphicFramePr>
            <a:graphicFrameLocks noGrp="1"/>
          </p:cNvGraphicFramePr>
          <p:nvPr/>
        </p:nvGraphicFramePr>
        <p:xfrm>
          <a:off x="160420" y="832310"/>
          <a:ext cx="8823159" cy="5620385"/>
        </p:xfrm>
        <a:graphic>
          <a:graphicData uri="http://schemas.openxmlformats.org/drawingml/2006/table">
            <a:tbl>
              <a:tblPr/>
              <a:tblGrid>
                <a:gridCol w="1081172">
                  <a:extLst>
                    <a:ext uri="{9D8B030D-6E8A-4147-A177-3AD203B41FA5}">
                      <a16:colId xmlns:a16="http://schemas.microsoft.com/office/drawing/2014/main" val="20000"/>
                    </a:ext>
                  </a:extLst>
                </a:gridCol>
                <a:gridCol w="1081171">
                  <a:extLst>
                    <a:ext uri="{9D8B030D-6E8A-4147-A177-3AD203B41FA5}">
                      <a16:colId xmlns:a16="http://schemas.microsoft.com/office/drawing/2014/main" val="20001"/>
                    </a:ext>
                  </a:extLst>
                </a:gridCol>
                <a:gridCol w="1081172">
                  <a:extLst>
                    <a:ext uri="{9D8B030D-6E8A-4147-A177-3AD203B41FA5}">
                      <a16:colId xmlns:a16="http://schemas.microsoft.com/office/drawing/2014/main" val="20002"/>
                    </a:ext>
                  </a:extLst>
                </a:gridCol>
                <a:gridCol w="279065">
                  <a:extLst>
                    <a:ext uri="{9D8B030D-6E8A-4147-A177-3AD203B41FA5}">
                      <a16:colId xmlns:a16="http://schemas.microsoft.com/office/drawing/2014/main" val="20003"/>
                    </a:ext>
                  </a:extLst>
                </a:gridCol>
                <a:gridCol w="1081172">
                  <a:extLst>
                    <a:ext uri="{9D8B030D-6E8A-4147-A177-3AD203B41FA5}">
                      <a16:colId xmlns:a16="http://schemas.microsoft.com/office/drawing/2014/main" val="20004"/>
                    </a:ext>
                  </a:extLst>
                </a:gridCol>
                <a:gridCol w="309144">
                  <a:extLst>
                    <a:ext uri="{9D8B030D-6E8A-4147-A177-3AD203B41FA5}">
                      <a16:colId xmlns:a16="http://schemas.microsoft.com/office/drawing/2014/main" val="20005"/>
                    </a:ext>
                  </a:extLst>
                </a:gridCol>
                <a:gridCol w="1059447">
                  <a:extLst>
                    <a:ext uri="{9D8B030D-6E8A-4147-A177-3AD203B41FA5}">
                      <a16:colId xmlns:a16="http://schemas.microsoft.com/office/drawing/2014/main" val="20006"/>
                    </a:ext>
                  </a:extLst>
                </a:gridCol>
                <a:gridCol w="267368">
                  <a:extLst>
                    <a:ext uri="{9D8B030D-6E8A-4147-A177-3AD203B41FA5}">
                      <a16:colId xmlns:a16="http://schemas.microsoft.com/office/drawing/2014/main" val="20007"/>
                    </a:ext>
                  </a:extLst>
                </a:gridCol>
                <a:gridCol w="417763">
                  <a:extLst>
                    <a:ext uri="{9D8B030D-6E8A-4147-A177-3AD203B41FA5}">
                      <a16:colId xmlns:a16="http://schemas.microsoft.com/office/drawing/2014/main" val="20008"/>
                    </a:ext>
                  </a:extLst>
                </a:gridCol>
                <a:gridCol w="1174751">
                  <a:extLst>
                    <a:ext uri="{9D8B030D-6E8A-4147-A177-3AD203B41FA5}">
                      <a16:colId xmlns:a16="http://schemas.microsoft.com/office/drawing/2014/main" val="20009"/>
                    </a:ext>
                  </a:extLst>
                </a:gridCol>
                <a:gridCol w="990934">
                  <a:extLst>
                    <a:ext uri="{9D8B030D-6E8A-4147-A177-3AD203B41FA5}">
                      <a16:colId xmlns:a16="http://schemas.microsoft.com/office/drawing/2014/main" val="20010"/>
                    </a:ext>
                  </a:extLst>
                </a:gridCol>
              </a:tblGrid>
              <a:tr h="528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Item or Process Step</a:t>
                      </a:r>
                    </a:p>
                  </a:txBody>
                  <a:tcPr marL="48126" marR="48126"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Potential Failure Mode</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Potential Effect(s) of Failure</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V</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Y</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Potential Cause(s)</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U</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Current Controls</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N</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N</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Recommended Action</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rgbClr val="000000"/>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Responsible</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rgbClr val="000000"/>
                        </a:solidFill>
                        <a:effectLst/>
                        <a:latin typeface="Arial" pitchFamily="34" charset="0"/>
                      </a:endParaRPr>
                    </a:p>
                  </a:txBody>
                  <a:tcPr marL="48126" marR="48126"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46125">
                <a:tc>
                  <a:txBody>
                    <a:bodyPr/>
                    <a:lstStyle/>
                    <a:p>
                      <a:pPr algn="l" fontAlgn="b"/>
                      <a:r>
                        <a:rPr lang="en-US" sz="1100" b="0" i="0" u="none" strike="noStrike">
                          <a:solidFill>
                            <a:srgbClr val="000000"/>
                          </a:solidFill>
                          <a:effectLst/>
                          <a:latin typeface="Aptos Narrow" panose="020B0004020202020204" pitchFamily="34" charset="0"/>
                        </a:rPr>
                        <a:t>Report Incident (App or Online Portal)</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Incorrect/Incomplete Details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Delays in Incident Logging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sz="1100" b="0" i="0" u="none" strike="noStrike">
                          <a:solidFill>
                            <a:srgbClr val="000000"/>
                          </a:solidFill>
                          <a:effectLst/>
                          <a:latin typeface="Aptos Narrow" panose="020B0004020202020204" pitchFamily="34" charset="0"/>
                        </a:rPr>
                        <a:t>User error, lack of clarity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Instructional prompts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120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Implement mandatory form validation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Client Service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6125">
                <a:tc>
                  <a:txBody>
                    <a:bodyPr/>
                    <a:lstStyle/>
                    <a:p>
                      <a:pPr algn="l" fontAlgn="b"/>
                      <a:r>
                        <a:rPr lang="en-ZA" sz="1100" b="0" i="0" u="none" strike="noStrike">
                          <a:solidFill>
                            <a:srgbClr val="000000"/>
                          </a:solidFill>
                          <a:effectLst/>
                          <a:latin typeface="Aptos Narrow" panose="020B0004020202020204" pitchFamily="34" charset="0"/>
                        </a:rPr>
                        <a:t>Validate Vendor and Quotes</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Incorrect Vendor Details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Wrong Vendor Chosen, Delays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Incomplete data verification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Double-check quotes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140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sz="1100" b="0" i="0" u="none" strike="noStrike">
                          <a:solidFill>
                            <a:srgbClr val="000000"/>
                          </a:solidFill>
                          <a:effectLst/>
                          <a:latin typeface="Aptos Narrow" panose="020B0004020202020204" pitchFamily="34" charset="0"/>
                        </a:rPr>
                        <a:t>Use vendor verification automation tool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Vendor Management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6125">
                <a:tc>
                  <a:txBody>
                    <a:bodyPr/>
                    <a:lstStyle/>
                    <a:p>
                      <a:pPr algn="l" fontAlgn="b"/>
                      <a:r>
                        <a:rPr lang="en-ZA" sz="1100" b="0" i="0" u="none" strike="noStrike">
                          <a:solidFill>
                            <a:srgbClr val="000000"/>
                          </a:solidFill>
                          <a:effectLst/>
                          <a:latin typeface="Aptos Narrow" panose="020B0004020202020204" pitchFamily="34" charset="0"/>
                        </a:rPr>
                        <a:t>Receive Incident</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Incident Lost During Transition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Delay in Processing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Manual data handling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Automated notification confirmation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96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Enable end-to-end incident tracking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dirty="0">
                          <a:solidFill>
                            <a:srgbClr val="000000"/>
                          </a:solidFill>
                          <a:effectLst/>
                          <a:latin typeface="Aptos Narrow" panose="020B0004020202020204" pitchFamily="34" charset="0"/>
                        </a:rPr>
                        <a:t>Client Service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6125">
                <a:tc>
                  <a:txBody>
                    <a:bodyPr/>
                    <a:lstStyle/>
                    <a:p>
                      <a:pPr algn="l" fontAlgn="b"/>
                      <a:r>
                        <a:rPr lang="en-ZA" sz="1100" b="0" i="0" u="none" strike="noStrike">
                          <a:solidFill>
                            <a:srgbClr val="000000"/>
                          </a:solidFill>
                          <a:effectLst/>
                          <a:latin typeface="Aptos Narrow" panose="020B0004020202020204" pitchFamily="34" charset="0"/>
                        </a:rPr>
                        <a:t>Automated Vendor Recommendation</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Incorrect Vendor Suggestion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Inefficient Claim Processing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Incorrect algorithm configuration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Regular review of recommendation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84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US" sz="1100" b="0" i="0" u="none" strike="noStrike">
                          <a:solidFill>
                            <a:srgbClr val="000000"/>
                          </a:solidFill>
                          <a:effectLst/>
                          <a:latin typeface="Aptos Narrow" panose="020B0004020202020204" pitchFamily="34" charset="0"/>
                        </a:rPr>
                        <a:t>Review and optimize algorithms regularly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System Maintenance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6387510"/>
                  </a:ext>
                </a:extLst>
              </a:tr>
              <a:tr h="746125">
                <a:tc>
                  <a:txBody>
                    <a:bodyPr/>
                    <a:lstStyle/>
                    <a:p>
                      <a:pPr algn="l" fontAlgn="b"/>
                      <a:r>
                        <a:rPr lang="en-ZA" sz="1100" b="0" i="0" u="none" strike="noStrike">
                          <a:solidFill>
                            <a:srgbClr val="000000"/>
                          </a:solidFill>
                          <a:effectLst/>
                          <a:latin typeface="Aptos Narrow" panose="020B0004020202020204" pitchFamily="34" charset="0"/>
                        </a:rPr>
                        <a:t>Route Documents for Digital Approval</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Misroute or System Glitch</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Delays in Approval Process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Routing rules not updated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Routing rule check</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ZA" sz="1100" b="0" i="0" u="none" strike="noStrike">
                          <a:solidFill>
                            <a:srgbClr val="000000"/>
                          </a:solidFill>
                          <a:effectLst/>
                          <a:latin typeface="Aptos Narrow" panose="020B0004020202020204" pitchFamily="34" charset="0"/>
                        </a:rPr>
                        <a:t>96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a:solidFill>
                            <a:srgbClr val="000000"/>
                          </a:solidFill>
                          <a:effectLst/>
                          <a:latin typeface="Aptos Narrow" panose="020B0004020202020204" pitchFamily="34" charset="0"/>
                        </a:rPr>
                        <a:t>Periodically update routing rules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l" fontAlgn="b"/>
                      <a:r>
                        <a:rPr lang="en-ZA" sz="1100" b="0" i="0" u="none" strike="noStrike" dirty="0">
                          <a:solidFill>
                            <a:srgbClr val="000000"/>
                          </a:solidFill>
                          <a:effectLst/>
                          <a:latin typeface="Aptos Narrow" panose="020B0004020202020204" pitchFamily="34" charset="0"/>
                        </a:rPr>
                        <a:t>Automated System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50419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F0EFC-D82F-E112-32F5-D74A856428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942B3E-016F-02FC-6EC3-A2FC27F198CA}"/>
              </a:ext>
            </a:extLst>
          </p:cNvPr>
          <p:cNvSpPr txBox="1"/>
          <p:nvPr/>
        </p:nvSpPr>
        <p:spPr>
          <a:xfrm>
            <a:off x="2555776" y="188640"/>
            <a:ext cx="6588224" cy="461665"/>
          </a:xfrm>
          <a:prstGeom prst="rect">
            <a:avLst/>
          </a:prstGeom>
          <a:noFill/>
        </p:spPr>
        <p:txBody>
          <a:bodyPr wrap="square" rtlCol="0">
            <a:spAutoFit/>
          </a:bodyPr>
          <a:lstStyle/>
          <a:p>
            <a:pPr algn="r"/>
            <a:r>
              <a:rPr lang="en-ZA" sz="2400" dirty="0">
                <a:latin typeface="Arial" pitchFamily="34" charset="0"/>
                <a:cs typeface="Arial" pitchFamily="34" charset="0"/>
              </a:rPr>
              <a:t>FMEA – RISK ASSESSMENT CONTINUED</a:t>
            </a:r>
          </a:p>
        </p:txBody>
      </p:sp>
      <p:graphicFrame>
        <p:nvGraphicFramePr>
          <p:cNvPr id="6" name="Group 208">
            <a:extLst>
              <a:ext uri="{FF2B5EF4-FFF2-40B4-BE49-F238E27FC236}">
                <a16:creationId xmlns:a16="http://schemas.microsoft.com/office/drawing/2014/main" id="{77B25DE4-1133-ACD3-4C3B-1959500E406B}"/>
              </a:ext>
            </a:extLst>
          </p:cNvPr>
          <p:cNvGraphicFramePr>
            <a:graphicFrameLocks noGrp="1"/>
          </p:cNvGraphicFramePr>
          <p:nvPr/>
        </p:nvGraphicFramePr>
        <p:xfrm>
          <a:off x="160420" y="832310"/>
          <a:ext cx="8823159" cy="5620385"/>
        </p:xfrm>
        <a:graphic>
          <a:graphicData uri="http://schemas.openxmlformats.org/drawingml/2006/table">
            <a:tbl>
              <a:tblPr/>
              <a:tblGrid>
                <a:gridCol w="1081172">
                  <a:extLst>
                    <a:ext uri="{9D8B030D-6E8A-4147-A177-3AD203B41FA5}">
                      <a16:colId xmlns:a16="http://schemas.microsoft.com/office/drawing/2014/main" val="20000"/>
                    </a:ext>
                  </a:extLst>
                </a:gridCol>
                <a:gridCol w="1081171">
                  <a:extLst>
                    <a:ext uri="{9D8B030D-6E8A-4147-A177-3AD203B41FA5}">
                      <a16:colId xmlns:a16="http://schemas.microsoft.com/office/drawing/2014/main" val="20001"/>
                    </a:ext>
                  </a:extLst>
                </a:gridCol>
                <a:gridCol w="1081172">
                  <a:extLst>
                    <a:ext uri="{9D8B030D-6E8A-4147-A177-3AD203B41FA5}">
                      <a16:colId xmlns:a16="http://schemas.microsoft.com/office/drawing/2014/main" val="20002"/>
                    </a:ext>
                  </a:extLst>
                </a:gridCol>
                <a:gridCol w="279065">
                  <a:extLst>
                    <a:ext uri="{9D8B030D-6E8A-4147-A177-3AD203B41FA5}">
                      <a16:colId xmlns:a16="http://schemas.microsoft.com/office/drawing/2014/main" val="20003"/>
                    </a:ext>
                  </a:extLst>
                </a:gridCol>
                <a:gridCol w="1081172">
                  <a:extLst>
                    <a:ext uri="{9D8B030D-6E8A-4147-A177-3AD203B41FA5}">
                      <a16:colId xmlns:a16="http://schemas.microsoft.com/office/drawing/2014/main" val="20004"/>
                    </a:ext>
                  </a:extLst>
                </a:gridCol>
                <a:gridCol w="309144">
                  <a:extLst>
                    <a:ext uri="{9D8B030D-6E8A-4147-A177-3AD203B41FA5}">
                      <a16:colId xmlns:a16="http://schemas.microsoft.com/office/drawing/2014/main" val="20005"/>
                    </a:ext>
                  </a:extLst>
                </a:gridCol>
                <a:gridCol w="1059447">
                  <a:extLst>
                    <a:ext uri="{9D8B030D-6E8A-4147-A177-3AD203B41FA5}">
                      <a16:colId xmlns:a16="http://schemas.microsoft.com/office/drawing/2014/main" val="20006"/>
                    </a:ext>
                  </a:extLst>
                </a:gridCol>
                <a:gridCol w="267368">
                  <a:extLst>
                    <a:ext uri="{9D8B030D-6E8A-4147-A177-3AD203B41FA5}">
                      <a16:colId xmlns:a16="http://schemas.microsoft.com/office/drawing/2014/main" val="20007"/>
                    </a:ext>
                  </a:extLst>
                </a:gridCol>
                <a:gridCol w="417763">
                  <a:extLst>
                    <a:ext uri="{9D8B030D-6E8A-4147-A177-3AD203B41FA5}">
                      <a16:colId xmlns:a16="http://schemas.microsoft.com/office/drawing/2014/main" val="20008"/>
                    </a:ext>
                  </a:extLst>
                </a:gridCol>
                <a:gridCol w="1174751">
                  <a:extLst>
                    <a:ext uri="{9D8B030D-6E8A-4147-A177-3AD203B41FA5}">
                      <a16:colId xmlns:a16="http://schemas.microsoft.com/office/drawing/2014/main" val="20009"/>
                    </a:ext>
                  </a:extLst>
                </a:gridCol>
                <a:gridCol w="990934">
                  <a:extLst>
                    <a:ext uri="{9D8B030D-6E8A-4147-A177-3AD203B41FA5}">
                      <a16:colId xmlns:a16="http://schemas.microsoft.com/office/drawing/2014/main" val="20010"/>
                    </a:ext>
                  </a:extLst>
                </a:gridCol>
              </a:tblGrid>
              <a:tr h="528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Item or Process Step</a:t>
                      </a:r>
                    </a:p>
                  </a:txBody>
                  <a:tcPr marL="48126" marR="48126"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Potential Failure Mode</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Potential Effect(s) of Failure</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V</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Y</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Potential Cause(s)</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U</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Current Controls</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N</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N</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Recommended Action</a:t>
                      </a:r>
                    </a:p>
                  </a:txBody>
                  <a:tcPr marL="48126" marR="481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rgbClr val="000000"/>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rPr>
                        <a:t>Responsible</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rgbClr val="000000"/>
                        </a:solidFill>
                        <a:effectLst/>
                        <a:latin typeface="Arial" pitchFamily="34" charset="0"/>
                      </a:endParaRPr>
                    </a:p>
                  </a:txBody>
                  <a:tcPr marL="48126" marR="48126"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46125">
                <a:tc>
                  <a:txBody>
                    <a:bodyPr/>
                    <a:lstStyle/>
                    <a:p>
                      <a:pPr algn="ctr" fontAlgn="b"/>
                      <a:r>
                        <a:rPr lang="en-ZA" sz="1100" b="0" i="0" u="none" strike="noStrike">
                          <a:solidFill>
                            <a:srgbClr val="000000"/>
                          </a:solidFill>
                          <a:effectLst/>
                          <a:latin typeface="Aptos Narrow" panose="020B0004020202020204" pitchFamily="34" charset="0"/>
                        </a:rPr>
                        <a:t>Review Claims</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Claims Reviewed Incorrectly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Incorrect Approval/Denial</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Human error</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a:solidFill>
                            <a:srgbClr val="000000"/>
                          </a:solidFill>
                          <a:effectLst/>
                          <a:latin typeface="Aptos Narrow" panose="020B0004020202020204" pitchFamily="34" charset="0"/>
                        </a:rPr>
                        <a:t>Two-step review by another analyst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160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Implement checklist for reviewers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Claims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6125">
                <a:tc>
                  <a:txBody>
                    <a:bodyPr/>
                    <a:lstStyle/>
                    <a:p>
                      <a:pPr algn="ctr" fontAlgn="b"/>
                      <a:r>
                        <a:rPr lang="en-ZA" sz="1100" b="0" i="0" u="none" strike="noStrike">
                          <a:solidFill>
                            <a:srgbClr val="000000"/>
                          </a:solidFill>
                          <a:effectLst/>
                          <a:latin typeface="Aptos Narrow" panose="020B0004020202020204" pitchFamily="34" charset="0"/>
                        </a:rPr>
                        <a:t>Research Non-Straightforward Claims</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Prolonged Review Time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Extended Processing Times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Overloaded team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Task prioritization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90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Cross-train additional support staff</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Cross Functional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6125">
                <a:tc>
                  <a:txBody>
                    <a:bodyPr/>
                    <a:lstStyle/>
                    <a:p>
                      <a:pPr algn="ctr" fontAlgn="b"/>
                      <a:r>
                        <a:rPr lang="en-ZA" sz="1100" b="0" i="0" u="none" strike="noStrike">
                          <a:solidFill>
                            <a:srgbClr val="000000"/>
                          </a:solidFill>
                          <a:effectLst/>
                          <a:latin typeface="Aptos Narrow" panose="020B0004020202020204" pitchFamily="34" charset="0"/>
                        </a:rPr>
                        <a:t>Apply Decision Making Framework</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Incorrect Framework Application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Incorrect Outcome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Lack of training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Training sessions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84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Conduct refresher training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Cross Functional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6125">
                <a:tc>
                  <a:txBody>
                    <a:bodyPr/>
                    <a:lstStyle/>
                    <a:p>
                      <a:pPr algn="ctr" fontAlgn="b"/>
                      <a:r>
                        <a:rPr lang="en-ZA" sz="1100" b="0" i="0" u="none" strike="noStrike">
                          <a:solidFill>
                            <a:srgbClr val="000000"/>
                          </a:solidFill>
                          <a:effectLst/>
                          <a:latin typeface="Aptos Narrow" panose="020B0004020202020204" pitchFamily="34" charset="0"/>
                        </a:rPr>
                        <a:t>Review Payment Amount</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Payment Errors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Wrong Amount Disbursed</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Incorrect data entry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Payment verification procedure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96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a:solidFill>
                            <a:srgbClr val="000000"/>
                          </a:solidFill>
                          <a:effectLst/>
                          <a:latin typeface="Aptos Narrow" panose="020B0004020202020204" pitchFamily="34" charset="0"/>
                        </a:rPr>
                        <a:t>Introduce automated payment check system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Settlement Department</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6387510"/>
                  </a:ext>
                </a:extLst>
              </a:tr>
              <a:tr h="746125">
                <a:tc>
                  <a:txBody>
                    <a:bodyPr/>
                    <a:lstStyle/>
                    <a:p>
                      <a:pPr algn="ctr" fontAlgn="b"/>
                      <a:r>
                        <a:rPr lang="en-ZA" sz="1100" b="0" i="0" u="none" strike="noStrike">
                          <a:solidFill>
                            <a:srgbClr val="000000"/>
                          </a:solidFill>
                          <a:effectLst/>
                          <a:latin typeface="Aptos Narrow" panose="020B0004020202020204" pitchFamily="34" charset="0"/>
                        </a:rPr>
                        <a:t>Make Payment</a:t>
                      </a:r>
                    </a:p>
                  </a:txBody>
                  <a:tcPr marL="7620" marR="7620" marT="762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System Error During Payment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Payment Delays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Network or system glitches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System reliability monitoring</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a:solidFill>
                            <a:srgbClr val="000000"/>
                          </a:solidFill>
                          <a:effectLst/>
                          <a:latin typeface="Aptos Narrow" panose="020B0004020202020204" pitchFamily="34" charset="0"/>
                        </a:rPr>
                        <a:t>42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US" sz="1100" b="0" i="0" u="none" strike="noStrike">
                          <a:solidFill>
                            <a:srgbClr val="000000"/>
                          </a:solidFill>
                          <a:effectLst/>
                          <a:latin typeface="Aptos Narrow" panose="020B0004020202020204" pitchFamily="34" charset="0"/>
                        </a:rPr>
                        <a:t>Add redundancy to payment system</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b"/>
                      <a:r>
                        <a:rPr lang="en-ZA" sz="1100" b="0" i="0" u="none" strike="noStrike" dirty="0">
                          <a:solidFill>
                            <a:srgbClr val="000000"/>
                          </a:solidFill>
                          <a:effectLst/>
                          <a:latin typeface="Aptos Narrow" panose="020B0004020202020204" pitchFamily="34" charset="0"/>
                        </a:rPr>
                        <a:t>IT Team</a:t>
                      </a:r>
                    </a:p>
                  </a:txBody>
                  <a:tcPr marL="7620" marR="7620" marT="762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504194"/>
                  </a:ext>
                </a:extLst>
              </a:tr>
            </a:tbl>
          </a:graphicData>
        </a:graphic>
      </p:graphicFrame>
    </p:spTree>
    <p:extLst>
      <p:ext uri="{BB962C8B-B14F-4D97-AF65-F5344CB8AC3E}">
        <p14:creationId xmlns:p14="http://schemas.microsoft.com/office/powerpoint/2010/main" val="2388123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55790-7D07-3541-F1C5-06480C884F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7AFA20-7AA2-0E86-F1F7-4F8144A20BB3}"/>
              </a:ext>
            </a:extLst>
          </p:cNvPr>
          <p:cNvSpPr txBox="1"/>
          <p:nvPr/>
        </p:nvSpPr>
        <p:spPr>
          <a:xfrm>
            <a:off x="2555776" y="188640"/>
            <a:ext cx="6588224" cy="461665"/>
          </a:xfrm>
          <a:prstGeom prst="rect">
            <a:avLst/>
          </a:prstGeom>
          <a:noFill/>
        </p:spPr>
        <p:txBody>
          <a:bodyPr wrap="square" rtlCol="0">
            <a:spAutoFit/>
          </a:bodyPr>
          <a:lstStyle/>
          <a:p>
            <a:pPr algn="r"/>
            <a:r>
              <a:rPr lang="en-ZA" sz="2400" dirty="0">
                <a:latin typeface="Arial" pitchFamily="34" charset="0"/>
                <a:cs typeface="Arial" pitchFamily="34" charset="0"/>
              </a:rPr>
              <a:t>FMEA – RISK ASSESSMENT CONTINUED</a:t>
            </a:r>
          </a:p>
        </p:txBody>
      </p:sp>
      <p:sp>
        <p:nvSpPr>
          <p:cNvPr id="4" name="TextBox 3">
            <a:extLst>
              <a:ext uri="{FF2B5EF4-FFF2-40B4-BE49-F238E27FC236}">
                <a16:creationId xmlns:a16="http://schemas.microsoft.com/office/drawing/2014/main" id="{E8FF0BCF-58BC-FF1B-3431-91AD0D4F9A84}"/>
              </a:ext>
            </a:extLst>
          </p:cNvPr>
          <p:cNvSpPr txBox="1"/>
          <p:nvPr/>
        </p:nvSpPr>
        <p:spPr>
          <a:xfrm>
            <a:off x="323528" y="1124744"/>
            <a:ext cx="8568952" cy="4247317"/>
          </a:xfrm>
          <a:prstGeom prst="rect">
            <a:avLst/>
          </a:prstGeom>
          <a:noFill/>
        </p:spPr>
        <p:txBody>
          <a:bodyPr wrap="square">
            <a:spAutoFit/>
          </a:bodyPr>
          <a:lstStyle/>
          <a:p>
            <a:r>
              <a:rPr lang="en-US" b="1" dirty="0"/>
              <a:t>Summary of High RPN Risks (FMEA)</a:t>
            </a:r>
          </a:p>
          <a:p>
            <a:r>
              <a:rPr lang="en-US" b="1" dirty="0"/>
              <a:t>High Risk Areas Identified:</a:t>
            </a:r>
          </a:p>
          <a:p>
            <a:pPr>
              <a:buFont typeface="+mj-lt"/>
              <a:buAutoNum type="arabicPeriod"/>
            </a:pPr>
            <a:r>
              <a:rPr lang="en-US" b="1" dirty="0"/>
              <a:t>Claims Review by Claims Team</a:t>
            </a:r>
            <a:r>
              <a:rPr lang="en-US" dirty="0"/>
              <a:t>:</a:t>
            </a:r>
          </a:p>
          <a:p>
            <a:pPr marL="742950" lvl="1" indent="-285750">
              <a:buFont typeface="+mj-lt"/>
              <a:buAutoNum type="arabicPeriod"/>
            </a:pPr>
            <a:r>
              <a:rPr lang="en-US" i="1" dirty="0"/>
              <a:t>Risk</a:t>
            </a:r>
            <a:r>
              <a:rPr lang="en-US" dirty="0"/>
              <a:t>: Errors during claim approval or denial (RPN: 160).</a:t>
            </a:r>
          </a:p>
          <a:p>
            <a:pPr marL="742950" lvl="1" indent="-285750">
              <a:buFont typeface="+mj-lt"/>
              <a:buAutoNum type="arabicPeriod"/>
            </a:pPr>
            <a:r>
              <a:rPr lang="en-US" i="1" dirty="0"/>
              <a:t>Mitigation</a:t>
            </a:r>
            <a:r>
              <a:rPr lang="en-US" dirty="0"/>
              <a:t>: Implement checklists and two-step reviews.</a:t>
            </a:r>
          </a:p>
          <a:p>
            <a:pPr>
              <a:buFont typeface="+mj-lt"/>
              <a:buAutoNum type="arabicPeriod"/>
            </a:pPr>
            <a:r>
              <a:rPr lang="en-US" b="1" dirty="0"/>
              <a:t>Incident Reporting by Client</a:t>
            </a:r>
            <a:r>
              <a:rPr lang="en-US" dirty="0"/>
              <a:t>:</a:t>
            </a:r>
          </a:p>
          <a:p>
            <a:pPr marL="742950" lvl="1" indent="-285750">
              <a:buFont typeface="+mj-lt"/>
              <a:buAutoNum type="arabicPeriod"/>
            </a:pPr>
            <a:r>
              <a:rPr lang="en-US" i="1" dirty="0"/>
              <a:t>Risk</a:t>
            </a:r>
            <a:r>
              <a:rPr lang="en-US" dirty="0"/>
              <a:t>: Incomplete or incorrect incident details causing delays (RPN: 120).</a:t>
            </a:r>
          </a:p>
          <a:p>
            <a:pPr marL="742950" lvl="1" indent="-285750">
              <a:buFont typeface="+mj-lt"/>
              <a:buAutoNum type="arabicPeriod"/>
            </a:pPr>
            <a:r>
              <a:rPr lang="en-US" i="1" dirty="0"/>
              <a:t>Mitigation</a:t>
            </a:r>
            <a:r>
              <a:rPr lang="en-US" dirty="0"/>
              <a:t>: Use mandatory form validation on the online portal.</a:t>
            </a:r>
          </a:p>
          <a:p>
            <a:pPr>
              <a:buFont typeface="+mj-lt"/>
              <a:buAutoNum type="arabicPeriod"/>
            </a:pPr>
            <a:r>
              <a:rPr lang="en-US" b="1" dirty="0"/>
              <a:t>Payment Review</a:t>
            </a:r>
            <a:r>
              <a:rPr lang="en-US" dirty="0"/>
              <a:t>:</a:t>
            </a:r>
          </a:p>
          <a:p>
            <a:pPr marL="742950" lvl="1" indent="-285750">
              <a:buFont typeface="+mj-lt"/>
              <a:buAutoNum type="arabicPeriod"/>
            </a:pPr>
            <a:r>
              <a:rPr lang="en-US" i="1" dirty="0"/>
              <a:t>Risk</a:t>
            </a:r>
            <a:r>
              <a:rPr lang="en-US" dirty="0"/>
              <a:t>: Incorrect payment amounts (RPN: 96).</a:t>
            </a:r>
          </a:p>
          <a:p>
            <a:pPr marL="742950" lvl="1" indent="-285750">
              <a:buFont typeface="+mj-lt"/>
              <a:buAutoNum type="arabicPeriod"/>
            </a:pPr>
            <a:r>
              <a:rPr lang="en-US" i="1" dirty="0"/>
              <a:t>Mitigation</a:t>
            </a:r>
            <a:r>
              <a:rPr lang="en-US" dirty="0"/>
              <a:t>: Use an automated payment validation system.</a:t>
            </a:r>
          </a:p>
          <a:p>
            <a:r>
              <a:rPr lang="en-US" b="1" dirty="0"/>
              <a:t>Conclusion:</a:t>
            </a:r>
          </a:p>
          <a:p>
            <a:r>
              <a:rPr lang="en-US" dirty="0"/>
              <a:t>The </a:t>
            </a:r>
            <a:r>
              <a:rPr lang="en-US" b="1" dirty="0"/>
              <a:t>Claims Review</a:t>
            </a:r>
            <a:r>
              <a:rPr lang="en-US" dirty="0"/>
              <a:t> and </a:t>
            </a:r>
            <a:r>
              <a:rPr lang="en-US" b="1" dirty="0"/>
              <a:t>Incident Reporting</a:t>
            </a:r>
            <a:r>
              <a:rPr lang="en-US" dirty="0"/>
              <a:t> are the highest risk areas. Focused improvements like </a:t>
            </a:r>
            <a:r>
              <a:rPr lang="en-US" b="1" dirty="0"/>
              <a:t>automation</a:t>
            </a:r>
            <a:r>
              <a:rPr lang="en-US" dirty="0"/>
              <a:t> and </a:t>
            </a:r>
            <a:r>
              <a:rPr lang="en-US" b="1" dirty="0"/>
              <a:t>training</a:t>
            </a:r>
            <a:r>
              <a:rPr lang="en-US" dirty="0"/>
              <a:t> are key to reducing these risks and improving process reliability.</a:t>
            </a:r>
          </a:p>
        </p:txBody>
      </p:sp>
    </p:spTree>
    <p:extLst>
      <p:ext uri="{BB962C8B-B14F-4D97-AF65-F5344CB8AC3E}">
        <p14:creationId xmlns:p14="http://schemas.microsoft.com/office/powerpoint/2010/main" val="2942277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TRAINING PLAN</a:t>
            </a:r>
          </a:p>
        </p:txBody>
      </p:sp>
      <p:graphicFrame>
        <p:nvGraphicFramePr>
          <p:cNvPr id="4" name="Table 3">
            <a:extLst>
              <a:ext uri="{FF2B5EF4-FFF2-40B4-BE49-F238E27FC236}">
                <a16:creationId xmlns:a16="http://schemas.microsoft.com/office/drawing/2014/main" id="{CE9B3A4C-F83A-4CAF-B74B-E34310BBF8B9}"/>
              </a:ext>
            </a:extLst>
          </p:cNvPr>
          <p:cNvGraphicFramePr>
            <a:graphicFrameLocks noGrp="1"/>
          </p:cNvGraphicFramePr>
          <p:nvPr/>
        </p:nvGraphicFramePr>
        <p:xfrm>
          <a:off x="180413" y="675823"/>
          <a:ext cx="8495141" cy="6142877"/>
        </p:xfrm>
        <a:graphic>
          <a:graphicData uri="http://schemas.openxmlformats.org/drawingml/2006/table">
            <a:tbl>
              <a:tblPr/>
              <a:tblGrid>
                <a:gridCol w="41794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301263">
                  <a:extLst>
                    <a:ext uri="{9D8B030D-6E8A-4147-A177-3AD203B41FA5}">
                      <a16:colId xmlns:a16="http://schemas.microsoft.com/office/drawing/2014/main" val="20002"/>
                    </a:ext>
                  </a:extLst>
                </a:gridCol>
                <a:gridCol w="1502117">
                  <a:extLst>
                    <a:ext uri="{9D8B030D-6E8A-4147-A177-3AD203B41FA5}">
                      <a16:colId xmlns:a16="http://schemas.microsoft.com/office/drawing/2014/main" val="20003"/>
                    </a:ext>
                  </a:extLst>
                </a:gridCol>
                <a:gridCol w="2012450">
                  <a:extLst>
                    <a:ext uri="{9D8B030D-6E8A-4147-A177-3AD203B41FA5}">
                      <a16:colId xmlns:a16="http://schemas.microsoft.com/office/drawing/2014/main" val="20004"/>
                    </a:ext>
                  </a:extLst>
                </a:gridCol>
                <a:gridCol w="2118370">
                  <a:extLst>
                    <a:ext uri="{9D8B030D-6E8A-4147-A177-3AD203B41FA5}">
                      <a16:colId xmlns:a16="http://schemas.microsoft.com/office/drawing/2014/main" val="20005"/>
                    </a:ext>
                  </a:extLst>
                </a:gridCol>
              </a:tblGrid>
              <a:tr h="165429">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00"/>
                  </a:ext>
                </a:extLst>
              </a:tr>
              <a:tr h="176602">
                <a:tc>
                  <a:txBody>
                    <a:bodyPr/>
                    <a:lstStyle/>
                    <a:p>
                      <a:pPr algn="l" fontAlgn="b"/>
                      <a:endParaRPr lang="en-ZA" sz="12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200" b="0" i="0" u="none" strike="noStrike" dirty="0">
                          <a:solidFill>
                            <a:srgbClr val="000000"/>
                          </a:solidFill>
                          <a:latin typeface="Arial" panose="020B0604020202020204" pitchFamily="34" charset="0"/>
                          <a:cs typeface="Arial" panose="020B0604020202020204" pitchFamily="34" charset="0"/>
                        </a:rPr>
                        <a:t>Process: Claims Process</a:t>
                      </a:r>
                    </a:p>
                  </a:txBody>
                  <a:tcPr marL="6298" marR="6298" marT="6298" marB="0" anchor="b">
                    <a:lnL>
                      <a:noFill/>
                    </a:lnL>
                    <a:lnR>
                      <a:noFill/>
                    </a:lnR>
                    <a:lnT>
                      <a:noFill/>
                    </a:lnT>
                    <a:lnB>
                      <a:noFill/>
                    </a:lnB>
                  </a:tcPr>
                </a:tc>
                <a:tc>
                  <a:txBody>
                    <a:bodyPr/>
                    <a:lstStyle/>
                    <a:p>
                      <a:pPr algn="l" fontAlgn="b"/>
                      <a:endParaRPr lang="en-ZA" sz="1200" b="0" i="0" u="none" strike="noStrike">
                        <a:solidFill>
                          <a:srgbClr val="000000"/>
                        </a:solidFill>
                        <a:latin typeface="Arial" panose="020B0604020202020204" pitchFamily="34" charset="0"/>
                        <a:cs typeface="Arial" panose="020B0604020202020204" pitchFamily="34" charset="0"/>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01"/>
                  </a:ext>
                </a:extLst>
              </a:tr>
              <a:tr h="176602">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200" b="0" i="0" u="none" strike="noStrike" dirty="0">
                          <a:solidFill>
                            <a:srgbClr val="000000"/>
                          </a:solidFill>
                          <a:latin typeface="Arial" panose="020B0604020202020204" pitchFamily="34" charset="0"/>
                          <a:cs typeface="Arial" panose="020B0604020202020204" pitchFamily="34" charset="0"/>
                        </a:rPr>
                        <a:t>Process Owner:</a:t>
                      </a:r>
                    </a:p>
                  </a:txBody>
                  <a:tcPr marL="6298" marR="6298" marT="6298" marB="0" anchor="b">
                    <a:lnL>
                      <a:noFill/>
                    </a:lnL>
                    <a:lnR>
                      <a:noFill/>
                    </a:lnR>
                    <a:lnT>
                      <a:noFill/>
                    </a:lnT>
                    <a:lnB>
                      <a:noFill/>
                    </a:lnB>
                  </a:tcPr>
                </a:tc>
                <a:tc>
                  <a:txBody>
                    <a:bodyPr/>
                    <a:lstStyle/>
                    <a:p>
                      <a:pPr algn="l" fontAlgn="b"/>
                      <a:endParaRPr lang="en-ZA" sz="1200" b="0" i="0" u="none" strike="noStrike">
                        <a:solidFill>
                          <a:srgbClr val="000000"/>
                        </a:solidFill>
                        <a:latin typeface="Arial" panose="020B0604020202020204" pitchFamily="34" charset="0"/>
                        <a:cs typeface="Arial" panose="020B0604020202020204" pitchFamily="34" charset="0"/>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02"/>
                  </a:ext>
                </a:extLst>
              </a:tr>
              <a:tr h="347325">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200" b="0" i="0" u="none" strike="noStrike" dirty="0">
                          <a:solidFill>
                            <a:srgbClr val="000000"/>
                          </a:solidFill>
                          <a:latin typeface="Arial" panose="020B0604020202020204" pitchFamily="34" charset="0"/>
                          <a:cs typeface="Arial" panose="020B0604020202020204" pitchFamily="34" charset="0"/>
                        </a:rPr>
                        <a:t>Black Belt/Green Belt:</a:t>
                      </a:r>
                    </a:p>
                  </a:txBody>
                  <a:tcPr marL="6298" marR="6298" marT="6298" marB="0" anchor="b">
                    <a:lnL>
                      <a:noFill/>
                    </a:lnL>
                    <a:lnR>
                      <a:noFill/>
                    </a:lnR>
                    <a:lnT>
                      <a:noFill/>
                    </a:lnT>
                    <a:lnB>
                      <a:noFill/>
                    </a:lnB>
                  </a:tcPr>
                </a:tc>
                <a:tc>
                  <a:txBody>
                    <a:bodyPr/>
                    <a:lstStyle/>
                    <a:p>
                      <a:pPr algn="l" fontAlgn="b"/>
                      <a:endParaRPr lang="en-ZA" sz="1200" b="0" i="0" u="none" strike="noStrike" dirty="0">
                        <a:solidFill>
                          <a:srgbClr val="000000"/>
                        </a:solidFill>
                        <a:latin typeface="Arial" panose="020B0604020202020204" pitchFamily="34" charset="0"/>
                        <a:cs typeface="Arial" panose="020B0604020202020204" pitchFamily="34" charset="0"/>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03"/>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7325">
                <a:tc>
                  <a:txBody>
                    <a:bodyPr/>
                    <a:lstStyle/>
                    <a:p>
                      <a:pPr algn="ctr" fontAlgn="b"/>
                      <a:r>
                        <a:rPr lang="en-ZA" sz="1100" b="0" i="0" u="none" strike="noStrike" dirty="0">
                          <a:solidFill>
                            <a:srgbClr val="000000"/>
                          </a:solidFill>
                          <a:latin typeface="Arial" panose="020B0604020202020204" pitchFamily="34" charset="0"/>
                          <a:cs typeface="Arial" panose="020B0604020202020204" pitchFamily="34" charset="0"/>
                        </a:rPr>
                        <a:t>Item</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b"/>
                      <a:r>
                        <a:rPr lang="en-ZA" sz="1100" b="0" i="0" u="none" strike="noStrike" dirty="0">
                          <a:solidFill>
                            <a:srgbClr val="000000"/>
                          </a:solidFill>
                          <a:latin typeface="Arial" panose="020B0604020202020204" pitchFamily="34" charset="0"/>
                          <a:cs typeface="Arial" panose="020B0604020202020204" pitchFamily="34" charset="0"/>
                        </a:rPr>
                        <a:t>Who Needs Training?</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ZA" sz="1100" b="0" i="0" u="none" strike="noStrike" dirty="0">
                          <a:solidFill>
                            <a:srgbClr val="000000"/>
                          </a:solidFill>
                          <a:latin typeface="Arial" panose="020B0604020202020204" pitchFamily="34" charset="0"/>
                          <a:cs typeface="Arial" panose="020B0604020202020204" pitchFamily="34" charset="0"/>
                        </a:rPr>
                        <a:t>Training required</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b"/>
                      <a:r>
                        <a:rPr lang="en-ZA" sz="1100" b="0" i="0" u="none" strike="noStrike" dirty="0">
                          <a:solidFill>
                            <a:srgbClr val="000000"/>
                          </a:solidFill>
                          <a:latin typeface="Arial" panose="020B0604020202020204" pitchFamily="34" charset="0"/>
                          <a:cs typeface="Arial" panose="020B0604020202020204" pitchFamily="34" charset="0"/>
                        </a:rPr>
                        <a:t>Training material:</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b"/>
                      <a:r>
                        <a:rPr lang="en-ZA" sz="1100" b="0" i="0" u="none" strike="noStrike" dirty="0">
                          <a:solidFill>
                            <a:srgbClr val="000000"/>
                          </a:solidFill>
                          <a:latin typeface="Arial" panose="020B0604020202020204" pitchFamily="34" charset="0"/>
                          <a:cs typeface="Arial" panose="020B0604020202020204" pitchFamily="34" charset="0"/>
                        </a:rPr>
                        <a:t>Who will conduct training</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ctr" fontAlgn="b"/>
                      <a:r>
                        <a:rPr lang="en-ZA" sz="1100" b="0" i="0" u="none" strike="noStrike" dirty="0">
                          <a:solidFill>
                            <a:srgbClr val="000000"/>
                          </a:solidFill>
                          <a:latin typeface="Arial" panose="020B0604020202020204" pitchFamily="34" charset="0"/>
                          <a:cs typeface="Arial" panose="020B0604020202020204" pitchFamily="34" charset="0"/>
                        </a:rPr>
                        <a:t>Who will take ongoing responsibility?</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extLst>
                  <a:ext uri="{0D108BD9-81ED-4DB2-BD59-A6C34878D82A}">
                    <a16:rowId xmlns:a16="http://schemas.microsoft.com/office/drawing/2014/main" val="10005"/>
                  </a:ext>
                </a:extLst>
              </a:tr>
              <a:tr h="165429">
                <a:tc>
                  <a:txBody>
                    <a:bodyPr/>
                    <a:lstStyle/>
                    <a:p>
                      <a:pPr algn="ctr" fontAlgn="b"/>
                      <a:r>
                        <a:rPr lang="en-ZA" sz="1050" b="0" i="0" u="none" strike="noStrike">
                          <a:solidFill>
                            <a:srgbClr val="000000"/>
                          </a:solidFill>
                          <a:effectLst/>
                          <a:latin typeface="Aptos Narrow" panose="020B00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Claims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Digital Claims Review Process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Process SOP, System Demo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Process Owner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Claims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5429">
                <a:tc>
                  <a:txBody>
                    <a:bodyPr/>
                    <a:lstStyle/>
                    <a:p>
                      <a:pPr algn="ctr" fontAlgn="b"/>
                      <a:r>
                        <a:rPr lang="en-ZA" sz="1050" b="0" i="0" u="none" strike="noStrike">
                          <a:solidFill>
                            <a:srgbClr val="000000"/>
                          </a:solidFill>
                          <a:effectLst/>
                          <a:latin typeface="Aptos Narrow" panose="020B0004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Cross-Functional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Aptos Narrow" panose="020B0004020202020204" pitchFamily="34" charset="0"/>
                        </a:rPr>
                        <a:t>Exception Handling and Research Procedures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Process Framework, Research Tools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Black/Green Belt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Cross-Functional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5429">
                <a:tc>
                  <a:txBody>
                    <a:bodyPr/>
                    <a:lstStyle/>
                    <a:p>
                      <a:pPr algn="ctr" fontAlgn="b"/>
                      <a:r>
                        <a:rPr lang="en-ZA" sz="1050" b="0" i="0" u="none" strike="noStrike">
                          <a:solidFill>
                            <a:srgbClr val="000000"/>
                          </a:solidFill>
                          <a:effectLs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Automated System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System Configuration &amp; Routing Automation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Software Guide, Automation Manual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IT Specialist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System Administrator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5429">
                <a:tc>
                  <a:txBody>
                    <a:bodyPr/>
                    <a:lstStyle/>
                    <a:p>
                      <a:pPr algn="ctr" fontAlgn="b"/>
                      <a:r>
                        <a:rPr lang="en-ZA" sz="1050" b="0" i="0" u="none" strike="noStrike">
                          <a:solidFill>
                            <a:srgbClr val="000000"/>
                          </a:solidFill>
                          <a:effectLst/>
                          <a:latin typeface="Aptos Narrow" panose="020B000402020202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Settlement Department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Aptos Narrow" panose="020B0004020202020204" pitchFamily="34" charset="0"/>
                        </a:rPr>
                        <a:t>Digital Payment Review and Approval Process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Payment SOP, System Guide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Finance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Settlement Manager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5429">
                <a:tc>
                  <a:txBody>
                    <a:bodyPr/>
                    <a:lstStyle/>
                    <a:p>
                      <a:pPr algn="ctr" fontAlgn="b"/>
                      <a:r>
                        <a:rPr lang="en-ZA" sz="1050" b="0" i="0" u="none" strike="noStrike">
                          <a:solidFill>
                            <a:srgbClr val="000000"/>
                          </a:solidFill>
                          <a:effectLst/>
                          <a:latin typeface="Aptos Narrow" panose="020B000402020202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Research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Complex Claims Analysis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Analysis Techniques Manual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Senior Analyst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Research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429">
                <a:tc>
                  <a:txBody>
                    <a:bodyPr/>
                    <a:lstStyle/>
                    <a:p>
                      <a:pPr algn="ctr" fontAlgn="b"/>
                      <a:r>
                        <a:rPr lang="en-ZA" sz="1050" b="0" i="0" u="none" strike="noStrike">
                          <a:solidFill>
                            <a:srgbClr val="000000"/>
                          </a:solidFill>
                          <a:effectLst/>
                          <a:latin typeface="Aptos Narrow" panose="020B000402020202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Client Services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Incident Logging via Digital Portal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Incident Reporting Guidelines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IT Trainer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Client Services Supervisor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5429">
                <a:tc>
                  <a:txBody>
                    <a:bodyPr/>
                    <a:lstStyle/>
                    <a:p>
                      <a:pPr algn="ctr" fontAlgn="b"/>
                      <a:r>
                        <a:rPr lang="en-ZA" sz="1050" b="0" i="0" u="none" strike="noStrike">
                          <a:solidFill>
                            <a:srgbClr val="000000"/>
                          </a:solidFill>
                          <a:effectLst/>
                          <a:latin typeface="Aptos Narrow" panose="020B000402020202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Supervisor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Decision-Making Framework Application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Framework Documentation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Black/Green Belt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Supervisor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5429">
                <a:tc>
                  <a:txBody>
                    <a:bodyPr/>
                    <a:lstStyle/>
                    <a:p>
                      <a:pPr algn="ctr" fontAlgn="b"/>
                      <a:r>
                        <a:rPr lang="en-ZA" sz="1050" b="0" i="0" u="none" strike="noStrike">
                          <a:solidFill>
                            <a:srgbClr val="000000"/>
                          </a:solidFill>
                          <a:effectLst/>
                          <a:latin typeface="Aptos Narrow" panose="020B000402020202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Payment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Aptos Narrow" panose="020B0004020202020204" pitchFamily="34" charset="0"/>
                        </a:rPr>
                        <a:t>Payment Processing and Digital Updates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Payment Software User Manual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Finance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Payment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429">
                <a:tc>
                  <a:txBody>
                    <a:bodyPr/>
                    <a:lstStyle/>
                    <a:p>
                      <a:pPr algn="ctr" fontAlgn="b"/>
                      <a:r>
                        <a:rPr lang="en-ZA" sz="1050" b="0" i="0" u="none" strike="noStrike">
                          <a:solidFill>
                            <a:srgbClr val="000000"/>
                          </a:solidFill>
                          <a:effectLst/>
                          <a:latin typeface="Aptos Narrow" panose="020B00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Claims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Digital Claims Review Process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Process SOP, System Demo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a:solidFill>
                            <a:srgbClr val="000000"/>
                          </a:solidFill>
                          <a:effectLst/>
                          <a:latin typeface="Aptos Narrow" panose="020B0004020202020204" pitchFamily="34" charset="0"/>
                        </a:rPr>
                        <a:t>Process Owner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ZA" sz="1050" b="0" i="0" u="none" strike="noStrike" dirty="0">
                          <a:solidFill>
                            <a:srgbClr val="000000"/>
                          </a:solidFill>
                          <a:effectLst/>
                          <a:latin typeface="Aptos Narrow" panose="020B0004020202020204" pitchFamily="34" charset="0"/>
                        </a:rPr>
                        <a:t>Claims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751838"/>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4"/>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15"/>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100" b="0" i="0" u="none" strike="noStrike">
                          <a:solidFill>
                            <a:srgbClr val="000000"/>
                          </a:solidFill>
                          <a:latin typeface="Calibri"/>
                        </a:rPr>
                        <a:t>Handover date:</a:t>
                      </a: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16"/>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17"/>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100" b="0" i="0" u="none" strike="noStrike">
                          <a:solidFill>
                            <a:srgbClr val="000000"/>
                          </a:solidFill>
                          <a:latin typeface="Calibri"/>
                        </a:rPr>
                        <a:t>Process Owner:</a:t>
                      </a: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100" b="0" i="0" u="none" strike="noStrike">
                          <a:solidFill>
                            <a:srgbClr val="000000"/>
                          </a:solidFill>
                          <a:latin typeface="Calibri"/>
                        </a:rPr>
                        <a:t>Black/Green Belt:</a:t>
                      </a: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18"/>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19"/>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100" b="0" i="0" u="none" strike="noStrike">
                          <a:solidFill>
                            <a:srgbClr val="000000"/>
                          </a:solidFill>
                          <a:latin typeface="Calibri"/>
                        </a:rPr>
                        <a:t> </a:t>
                      </a: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r>
                        <a:rPr lang="en-ZA" sz="1100" b="0" i="0" u="none" strike="noStrike">
                          <a:solidFill>
                            <a:srgbClr val="000000"/>
                          </a:solidFill>
                          <a:latin typeface="Calibri"/>
                        </a:rPr>
                        <a:t> </a:t>
                      </a:r>
                    </a:p>
                  </a:txBody>
                  <a:tcPr marL="6298" marR="6298" marT="6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20"/>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21"/>
                  </a:ext>
                </a:extLst>
              </a:tr>
              <a:tr h="165429">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a:solidFill>
                          <a:srgbClr val="000000"/>
                        </a:solidFill>
                        <a:latin typeface="Calibri"/>
                      </a:endParaRPr>
                    </a:p>
                  </a:txBody>
                  <a:tcPr marL="6298" marR="6298" marT="6298" marB="0" anchor="b">
                    <a:lnL>
                      <a:noFill/>
                    </a:lnL>
                    <a:lnR>
                      <a:noFill/>
                    </a:lnR>
                    <a:lnT>
                      <a:noFill/>
                    </a:lnT>
                    <a:lnB>
                      <a:noFill/>
                    </a:lnB>
                  </a:tcPr>
                </a:tc>
                <a:tc>
                  <a:txBody>
                    <a:bodyPr/>
                    <a:lstStyle/>
                    <a:p>
                      <a:pPr algn="l" fontAlgn="b"/>
                      <a:endParaRPr lang="en-ZA" sz="1100" b="0" i="0" u="none" strike="noStrike" dirty="0">
                        <a:solidFill>
                          <a:srgbClr val="000000"/>
                        </a:solidFill>
                        <a:latin typeface="Calibri"/>
                      </a:endParaRPr>
                    </a:p>
                  </a:txBody>
                  <a:tcPr marL="6298" marR="6298" marT="6298" marB="0" anchor="b">
                    <a:lnL>
                      <a:noFill/>
                    </a:lnL>
                    <a:lnR>
                      <a:noFill/>
                    </a:lnR>
                    <a:lnT>
                      <a:noFill/>
                    </a:lnT>
                    <a:lnB>
                      <a:noFill/>
                    </a:lnB>
                  </a:tcPr>
                </a:tc>
                <a:extLst>
                  <a:ext uri="{0D108BD9-81ED-4DB2-BD59-A6C34878D82A}">
                    <a16:rowId xmlns:a16="http://schemas.microsoft.com/office/drawing/2014/main" val="1002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IMPROVE PROJECT REVIEW CHECKLIST</a:t>
            </a:r>
          </a:p>
        </p:txBody>
      </p:sp>
      <p:graphicFrame>
        <p:nvGraphicFramePr>
          <p:cNvPr id="6" name="Table 5">
            <a:extLst>
              <a:ext uri="{FF2B5EF4-FFF2-40B4-BE49-F238E27FC236}">
                <a16:creationId xmlns:a16="http://schemas.microsoft.com/office/drawing/2014/main" id="{E12E71CC-4EF8-40CD-B046-746E65982C72}"/>
              </a:ext>
            </a:extLst>
          </p:cNvPr>
          <p:cNvGraphicFramePr>
            <a:graphicFrameLocks noGrp="1"/>
          </p:cNvGraphicFramePr>
          <p:nvPr/>
        </p:nvGraphicFramePr>
        <p:xfrm>
          <a:off x="683568" y="1223550"/>
          <a:ext cx="7776864" cy="496799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504058">
                <a:tc>
                  <a:txBody>
                    <a:bodyPr/>
                    <a:lstStyle/>
                    <a:p>
                      <a:r>
                        <a:rPr lang="en-ZA" dirty="0">
                          <a:latin typeface="Arial" pitchFamily="34" charset="0"/>
                          <a:cs typeface="Arial" pitchFamily="34" charset="0"/>
                        </a:rPr>
                        <a:t>Complete Defining</a:t>
                      </a:r>
                      <a:r>
                        <a:rPr lang="en-ZA" baseline="0" dirty="0">
                          <a:latin typeface="Arial" pitchFamily="34" charset="0"/>
                          <a:cs typeface="Arial" pitchFamily="34" charset="0"/>
                        </a:rPr>
                        <a:t> the Problem</a:t>
                      </a:r>
                      <a:endParaRPr lang="en-ZA" dirty="0">
                        <a:latin typeface="Arial" pitchFamily="34" charset="0"/>
                        <a:cs typeface="Arial" pitchFamily="34" charset="0"/>
                      </a:endParaRPr>
                    </a:p>
                  </a:txBody>
                  <a:tcPr/>
                </a:tc>
                <a:tc>
                  <a:txBody>
                    <a:bodyPr/>
                    <a:lstStyle/>
                    <a:p>
                      <a:r>
                        <a:rPr lang="en-ZA" dirty="0">
                          <a:latin typeface="Arial" pitchFamily="34" charset="0"/>
                          <a:cs typeface="Arial" pitchFamily="34" charset="0"/>
                        </a:rPr>
                        <a:t>Complete </a:t>
                      </a:r>
                    </a:p>
                  </a:txBody>
                  <a:tcPr/>
                </a:tc>
                <a:extLst>
                  <a:ext uri="{0D108BD9-81ED-4DB2-BD59-A6C34878D82A}">
                    <a16:rowId xmlns:a16="http://schemas.microsoft.com/office/drawing/2014/main" val="10000"/>
                  </a:ext>
                </a:extLst>
              </a:tr>
              <a:tr h="405812">
                <a:tc>
                  <a:txBody>
                    <a:bodyPr/>
                    <a:lstStyle/>
                    <a:p>
                      <a:r>
                        <a:rPr lang="en-ZA" dirty="0">
                          <a:latin typeface="Arial" pitchFamily="34" charset="0"/>
                          <a:cs typeface="Arial" pitchFamily="34" charset="0"/>
                        </a:rPr>
                        <a:t>List</a:t>
                      </a:r>
                      <a:r>
                        <a:rPr lang="en-ZA" baseline="0" dirty="0">
                          <a:latin typeface="Arial" pitchFamily="34" charset="0"/>
                          <a:cs typeface="Arial" pitchFamily="34" charset="0"/>
                        </a:rPr>
                        <a:t> of improvement opportunities consolidated?</a:t>
                      </a:r>
                      <a:endParaRPr lang="en-ZA"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0" baseline="0" dirty="0">
                          <a:latin typeface="Arial" pitchFamily="34" charset="0"/>
                          <a:cs typeface="Arial" pitchFamily="34" charset="0"/>
                        </a:rPr>
                        <a:t> / No</a:t>
                      </a:r>
                      <a:endParaRPr lang="en-ZA" b="0" dirty="0">
                        <a:latin typeface="Arial" pitchFamily="34" charset="0"/>
                        <a:cs typeface="Arial" pitchFamily="34" charset="0"/>
                      </a:endParaRPr>
                    </a:p>
                  </a:txBody>
                  <a:tcPr/>
                </a:tc>
                <a:extLst>
                  <a:ext uri="{0D108BD9-81ED-4DB2-BD59-A6C34878D82A}">
                    <a16:rowId xmlns:a16="http://schemas.microsoft.com/office/drawing/2014/main" val="10001"/>
                  </a:ext>
                </a:extLst>
              </a:tr>
              <a:tr h="405812">
                <a:tc>
                  <a:txBody>
                    <a:bodyPr/>
                    <a:lstStyle/>
                    <a:p>
                      <a:r>
                        <a:rPr lang="en-ZA" dirty="0">
                          <a:latin typeface="Arial" pitchFamily="34" charset="0"/>
                          <a:cs typeface="Arial" pitchFamily="34" charset="0"/>
                        </a:rPr>
                        <a:t>Solutions</a:t>
                      </a:r>
                      <a:r>
                        <a:rPr lang="en-ZA" baseline="0" dirty="0">
                          <a:latin typeface="Arial" pitchFamily="34" charset="0"/>
                          <a:cs typeface="Arial" pitchFamily="34" charset="0"/>
                        </a:rPr>
                        <a:t> generated?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2"/>
                  </a:ext>
                </a:extLst>
              </a:tr>
              <a:tr h="405812">
                <a:tc>
                  <a:txBody>
                    <a:bodyPr/>
                    <a:lstStyle/>
                    <a:p>
                      <a:r>
                        <a:rPr lang="en-ZA" dirty="0">
                          <a:latin typeface="Arial" pitchFamily="34" charset="0"/>
                          <a:cs typeface="Arial" pitchFamily="34" charset="0"/>
                        </a:rPr>
                        <a:t>Solutions</a:t>
                      </a:r>
                      <a:r>
                        <a:rPr lang="en-ZA" baseline="0" dirty="0">
                          <a:latin typeface="Arial" pitchFamily="34" charset="0"/>
                          <a:cs typeface="Arial" pitchFamily="34" charset="0"/>
                        </a:rPr>
                        <a:t> prioritised?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3"/>
                  </a:ext>
                </a:extLst>
              </a:tr>
              <a:tr h="405812">
                <a:tc>
                  <a:txBody>
                    <a:bodyPr/>
                    <a:lstStyle/>
                    <a:p>
                      <a:r>
                        <a:rPr lang="en-ZA" dirty="0">
                          <a:latin typeface="Arial" pitchFamily="34" charset="0"/>
                          <a:cs typeface="Arial" pitchFamily="34" charset="0"/>
                        </a:rPr>
                        <a:t>TO</a:t>
                      </a:r>
                      <a:r>
                        <a:rPr lang="en-ZA" baseline="0" dirty="0">
                          <a:latin typeface="Arial" pitchFamily="34" charset="0"/>
                          <a:cs typeface="Arial" pitchFamily="34" charset="0"/>
                        </a:rPr>
                        <a:t> BE map agreed</a:t>
                      </a:r>
                      <a:r>
                        <a:rPr lang="en-ZA" dirty="0">
                          <a:latin typeface="Arial" pitchFamily="34" charset="0"/>
                          <a:cs typeface="Arial"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4"/>
                  </a:ext>
                </a:extLst>
              </a:tr>
              <a:tr h="405812">
                <a:tc>
                  <a:txBody>
                    <a:bodyPr/>
                    <a:lstStyle/>
                    <a:p>
                      <a:r>
                        <a:rPr lang="en-ZA" dirty="0">
                          <a:latin typeface="Arial" pitchFamily="34" charset="0"/>
                          <a:cs typeface="Arial" pitchFamily="34" charset="0"/>
                        </a:rPr>
                        <a:t>Risk</a:t>
                      </a:r>
                      <a:r>
                        <a:rPr lang="en-ZA" baseline="0" dirty="0">
                          <a:latin typeface="Arial" pitchFamily="34" charset="0"/>
                          <a:cs typeface="Arial" pitchFamily="34" charset="0"/>
                        </a:rPr>
                        <a:t> assessment on new process conducted</a:t>
                      </a:r>
                      <a:r>
                        <a:rPr lang="en-ZA" dirty="0">
                          <a:latin typeface="Arial" pitchFamily="34" charset="0"/>
                          <a:cs typeface="Arial"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5"/>
                  </a:ext>
                </a:extLst>
              </a:tr>
              <a:tr h="405812">
                <a:tc>
                  <a:txBody>
                    <a:bodyPr/>
                    <a:lstStyle/>
                    <a:p>
                      <a:r>
                        <a:rPr lang="en-ZA" dirty="0">
                          <a:latin typeface="Arial" pitchFamily="34" charset="0"/>
                          <a:cs typeface="Arial" pitchFamily="34" charset="0"/>
                        </a:rPr>
                        <a:t>Mitigation</a:t>
                      </a:r>
                      <a:r>
                        <a:rPr lang="en-ZA" baseline="0" dirty="0">
                          <a:latin typeface="Arial" pitchFamily="34" charset="0"/>
                          <a:cs typeface="Arial" pitchFamily="34" charset="0"/>
                        </a:rPr>
                        <a:t> actions incorporated into implementation plan</a:t>
                      </a:r>
                      <a:r>
                        <a:rPr lang="en-ZA" dirty="0">
                          <a:latin typeface="Arial" pitchFamily="34" charset="0"/>
                          <a:cs typeface="Arial"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6"/>
                  </a:ext>
                </a:extLst>
              </a:tr>
              <a:tr h="405812">
                <a:tc>
                  <a:txBody>
                    <a:bodyPr/>
                    <a:lstStyle/>
                    <a:p>
                      <a:r>
                        <a:rPr lang="en-ZA" baseline="0" dirty="0">
                          <a:latin typeface="Arial" pitchFamily="34" charset="0"/>
                          <a:cs typeface="Arial" pitchFamily="34" charset="0"/>
                        </a:rPr>
                        <a:t>Detailed implementation plan drawn up?</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7"/>
                  </a:ext>
                </a:extLst>
              </a:tr>
              <a:tr h="405812">
                <a:tc>
                  <a:txBody>
                    <a:bodyPr/>
                    <a:lstStyle/>
                    <a:p>
                      <a:r>
                        <a:rPr lang="en-ZA" baseline="0" dirty="0">
                          <a:latin typeface="Arial" pitchFamily="34" charset="0"/>
                          <a:cs typeface="Arial" pitchFamily="34" charset="0"/>
                        </a:rPr>
                        <a:t>Training, documents and communication plans updated?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8"/>
                  </a:ext>
                </a:extLst>
              </a:tr>
              <a:tr h="405812">
                <a:tc>
                  <a:txBody>
                    <a:bodyPr/>
                    <a:lstStyle/>
                    <a:p>
                      <a:r>
                        <a:rPr lang="en-ZA" baseline="0" dirty="0">
                          <a:latin typeface="Arial" pitchFamily="34" charset="0"/>
                          <a:cs typeface="Arial" pitchFamily="34" charset="0"/>
                        </a:rPr>
                        <a:t>Improvements implemented and plan completed?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9"/>
                  </a:ext>
                </a:extLst>
              </a:tr>
              <a:tr h="405812">
                <a:tc>
                  <a:txBody>
                    <a:bodyPr/>
                    <a:lstStyle/>
                    <a:p>
                      <a:r>
                        <a:rPr lang="en-ZA" dirty="0">
                          <a:latin typeface="Arial" pitchFamily="34" charset="0"/>
                          <a:cs typeface="Arial" pitchFamily="34" charset="0"/>
                        </a:rPr>
                        <a:t>Financial</a:t>
                      </a:r>
                      <a:r>
                        <a:rPr lang="en-ZA" baseline="0" dirty="0">
                          <a:latin typeface="Arial" pitchFamily="34" charset="0"/>
                          <a:cs typeface="Arial" pitchFamily="34" charset="0"/>
                        </a:rPr>
                        <a:t> benefits updated with implementation costs</a:t>
                      </a:r>
                      <a:r>
                        <a:rPr lang="en-ZA" dirty="0">
                          <a:latin typeface="Arial" pitchFamily="34" charset="0"/>
                          <a:cs typeface="Arial"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10"/>
                  </a:ext>
                </a:extLst>
              </a:tr>
              <a:tr h="405812">
                <a:tc>
                  <a:txBody>
                    <a:bodyPr/>
                    <a:lstStyle/>
                    <a:p>
                      <a:r>
                        <a:rPr lang="en-ZA" dirty="0">
                          <a:latin typeface="Arial" pitchFamily="34" charset="0"/>
                          <a:cs typeface="Arial" pitchFamily="34" charset="0"/>
                        </a:rPr>
                        <a:t>Critical</a:t>
                      </a:r>
                      <a:r>
                        <a:rPr lang="en-ZA" baseline="0" dirty="0">
                          <a:latin typeface="Arial" pitchFamily="34" charset="0"/>
                          <a:cs typeface="Arial" pitchFamily="34" charset="0"/>
                        </a:rPr>
                        <a:t> Xs to control identified</a:t>
                      </a:r>
                      <a:r>
                        <a:rPr lang="en-ZA" dirty="0">
                          <a:latin typeface="Arial" pitchFamily="34" charset="0"/>
                          <a:cs typeface="Arial"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 No</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51270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48" name="TextBox 47">
            <a:extLst>
              <a:ext uri="{FF2B5EF4-FFF2-40B4-BE49-F238E27FC236}">
                <a16:creationId xmlns:a16="http://schemas.microsoft.com/office/drawing/2014/main" id="{FFE591EC-F6B6-4887-8E20-C0A4C9F2D240}"/>
              </a:ext>
            </a:extLst>
          </p:cNvPr>
          <p:cNvSpPr txBox="1"/>
          <p:nvPr/>
        </p:nvSpPr>
        <p:spPr>
          <a:xfrm>
            <a:off x="611560" y="14847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ZA" sz="3600" dirty="0">
                <a:latin typeface="Arial" panose="020B0604020202020204" pitchFamily="34" charset="0"/>
                <a:cs typeface="Arial" panose="020B0604020202020204" pitchFamily="34" charset="0"/>
              </a:rPr>
              <a:t>Define</a:t>
            </a:r>
          </a:p>
        </p:txBody>
      </p:sp>
      <p:sp>
        <p:nvSpPr>
          <p:cNvPr id="49" name="TextBox 48">
            <a:extLst>
              <a:ext uri="{FF2B5EF4-FFF2-40B4-BE49-F238E27FC236}">
                <a16:creationId xmlns:a16="http://schemas.microsoft.com/office/drawing/2014/main" id="{A3172421-661B-4F92-A283-3B5E9DDC85F1}"/>
              </a:ext>
            </a:extLst>
          </p:cNvPr>
          <p:cNvSpPr txBox="1"/>
          <p:nvPr/>
        </p:nvSpPr>
        <p:spPr>
          <a:xfrm>
            <a:off x="611560" y="23848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Measure</a:t>
            </a:r>
          </a:p>
        </p:txBody>
      </p:sp>
      <p:sp>
        <p:nvSpPr>
          <p:cNvPr id="50" name="TextBox 49">
            <a:extLst>
              <a:ext uri="{FF2B5EF4-FFF2-40B4-BE49-F238E27FC236}">
                <a16:creationId xmlns:a16="http://schemas.microsoft.com/office/drawing/2014/main" id="{A2F6CAB1-407D-4E72-A154-7FBF28AC61E3}"/>
              </a:ext>
            </a:extLst>
          </p:cNvPr>
          <p:cNvSpPr txBox="1"/>
          <p:nvPr/>
        </p:nvSpPr>
        <p:spPr>
          <a:xfrm>
            <a:off x="611560" y="32849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Analyse</a:t>
            </a:r>
          </a:p>
        </p:txBody>
      </p:sp>
      <p:sp>
        <p:nvSpPr>
          <p:cNvPr id="51" name="TextBox 50">
            <a:extLst>
              <a:ext uri="{FF2B5EF4-FFF2-40B4-BE49-F238E27FC236}">
                <a16:creationId xmlns:a16="http://schemas.microsoft.com/office/drawing/2014/main" id="{B5A31793-9587-408A-BEA9-55C8B6975DDD}"/>
              </a:ext>
            </a:extLst>
          </p:cNvPr>
          <p:cNvSpPr txBox="1"/>
          <p:nvPr/>
        </p:nvSpPr>
        <p:spPr>
          <a:xfrm>
            <a:off x="611560" y="4185084"/>
            <a:ext cx="532859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Improve</a:t>
            </a:r>
          </a:p>
        </p:txBody>
      </p:sp>
      <p:sp>
        <p:nvSpPr>
          <p:cNvPr id="52" name="TextBox 51">
            <a:extLst>
              <a:ext uri="{FF2B5EF4-FFF2-40B4-BE49-F238E27FC236}">
                <a16:creationId xmlns:a16="http://schemas.microsoft.com/office/drawing/2014/main" id="{59BA6248-2C10-468A-9EEA-DCD6B917BB59}"/>
              </a:ext>
            </a:extLst>
          </p:cNvPr>
          <p:cNvSpPr txBox="1"/>
          <p:nvPr/>
        </p:nvSpPr>
        <p:spPr>
          <a:xfrm>
            <a:off x="611560" y="5085184"/>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Control</a:t>
            </a:r>
          </a:p>
        </p:txBody>
      </p:sp>
    </p:spTree>
    <p:extLst>
      <p:ext uri="{BB962C8B-B14F-4D97-AF65-F5344CB8AC3E}">
        <p14:creationId xmlns:p14="http://schemas.microsoft.com/office/powerpoint/2010/main" val="105474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AGENDA</a:t>
            </a:r>
          </a:p>
        </p:txBody>
      </p:sp>
      <p:sp>
        <p:nvSpPr>
          <p:cNvPr id="50" name="TextBox 49">
            <a:extLst>
              <a:ext uri="{FF2B5EF4-FFF2-40B4-BE49-F238E27FC236}">
                <a16:creationId xmlns:a16="http://schemas.microsoft.com/office/drawing/2014/main" id="{A2F6CAB1-407D-4E72-A154-7FBF28AC61E3}"/>
              </a:ext>
            </a:extLst>
          </p:cNvPr>
          <p:cNvSpPr txBox="1"/>
          <p:nvPr/>
        </p:nvSpPr>
        <p:spPr>
          <a:xfrm>
            <a:off x="598173" y="1268760"/>
            <a:ext cx="532859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defPPr>
              <a:defRPr lang="en-US"/>
            </a:defPPr>
            <a:lvl1pPr>
              <a:defRPr sz="3600">
                <a:latin typeface="Arial" panose="020B0604020202020204" pitchFamily="34" charset="0"/>
                <a:cs typeface="Arial" panose="020B0604020202020204" pitchFamily="34" charset="0"/>
              </a:defRPr>
            </a:lvl1pPr>
          </a:lstStyle>
          <a:p>
            <a:r>
              <a:rPr lang="en-ZA" dirty="0"/>
              <a:t>Control</a:t>
            </a:r>
          </a:p>
        </p:txBody>
      </p:sp>
      <p:grpSp>
        <p:nvGrpSpPr>
          <p:cNvPr id="10" name="Group 9">
            <a:extLst>
              <a:ext uri="{FF2B5EF4-FFF2-40B4-BE49-F238E27FC236}">
                <a16:creationId xmlns:a16="http://schemas.microsoft.com/office/drawing/2014/main" id="{B74B5644-F1C8-4EB8-B7BE-09982BBA013B}"/>
              </a:ext>
            </a:extLst>
          </p:cNvPr>
          <p:cNvGrpSpPr/>
          <p:nvPr/>
        </p:nvGrpSpPr>
        <p:grpSpPr>
          <a:xfrm>
            <a:off x="1337658" y="2204864"/>
            <a:ext cx="3234342" cy="3457184"/>
            <a:chOff x="2823085" y="1988840"/>
            <a:chExt cx="3169966" cy="4105423"/>
          </a:xfrm>
        </p:grpSpPr>
        <p:sp>
          <p:nvSpPr>
            <p:cNvPr id="12" name="Freeform 3">
              <a:extLst>
                <a:ext uri="{FF2B5EF4-FFF2-40B4-BE49-F238E27FC236}">
                  <a16:creationId xmlns:a16="http://schemas.microsoft.com/office/drawing/2014/main" id="{D1FC3277-EFDE-420E-9BAC-28840CEA2419}"/>
                </a:ext>
              </a:extLst>
            </p:cNvPr>
            <p:cNvSpPr/>
            <p:nvPr/>
          </p:nvSpPr>
          <p:spPr>
            <a:xfrm>
              <a:off x="2823085" y="1988840"/>
              <a:ext cx="3169966"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3720641"/>
                <a:satOff val="22416"/>
                <a:lumOff val="179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Control Charts</a:t>
              </a:r>
            </a:p>
          </p:txBody>
        </p:sp>
        <p:sp>
          <p:nvSpPr>
            <p:cNvPr id="13" name="Freeform 4">
              <a:extLst>
                <a:ext uri="{FF2B5EF4-FFF2-40B4-BE49-F238E27FC236}">
                  <a16:creationId xmlns:a16="http://schemas.microsoft.com/office/drawing/2014/main" id="{CEE0627D-1C0F-4C71-86E7-8D470CFAD98A}"/>
                </a:ext>
              </a:extLst>
            </p:cNvPr>
            <p:cNvSpPr/>
            <p:nvPr/>
          </p:nvSpPr>
          <p:spPr>
            <a:xfrm>
              <a:off x="2823085" y="2844137"/>
              <a:ext cx="3169966"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3906673"/>
                <a:satOff val="23537"/>
                <a:lumOff val="188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Control Plan</a:t>
              </a:r>
            </a:p>
          </p:txBody>
        </p:sp>
        <p:sp>
          <p:nvSpPr>
            <p:cNvPr id="14" name="Freeform 5">
              <a:extLst>
                <a:ext uri="{FF2B5EF4-FFF2-40B4-BE49-F238E27FC236}">
                  <a16:creationId xmlns:a16="http://schemas.microsoft.com/office/drawing/2014/main" id="{8FBD1AF5-7133-4DAE-A2CA-99BBE29E55AC}"/>
                </a:ext>
              </a:extLst>
            </p:cNvPr>
            <p:cNvSpPr/>
            <p:nvPr/>
          </p:nvSpPr>
          <p:spPr>
            <a:xfrm>
              <a:off x="2823085" y="3699434"/>
              <a:ext cx="3169966"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4092706"/>
                <a:satOff val="24657"/>
                <a:lumOff val="197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Validate the Solution</a:t>
              </a:r>
            </a:p>
          </p:txBody>
        </p:sp>
        <p:sp>
          <p:nvSpPr>
            <p:cNvPr id="19" name="Freeform 6">
              <a:extLst>
                <a:ext uri="{FF2B5EF4-FFF2-40B4-BE49-F238E27FC236}">
                  <a16:creationId xmlns:a16="http://schemas.microsoft.com/office/drawing/2014/main" id="{8B034D96-494B-467F-8C88-B01450E12353}"/>
                </a:ext>
              </a:extLst>
            </p:cNvPr>
            <p:cNvSpPr/>
            <p:nvPr/>
          </p:nvSpPr>
          <p:spPr>
            <a:xfrm>
              <a:off x="2823085" y="4554731"/>
              <a:ext cx="3169966"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4278738"/>
                <a:satOff val="25778"/>
                <a:lumOff val="206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Validate the Financial Benefits</a:t>
              </a:r>
            </a:p>
          </p:txBody>
        </p:sp>
        <p:sp>
          <p:nvSpPr>
            <p:cNvPr id="20" name="Freeform 7">
              <a:extLst>
                <a:ext uri="{FF2B5EF4-FFF2-40B4-BE49-F238E27FC236}">
                  <a16:creationId xmlns:a16="http://schemas.microsoft.com/office/drawing/2014/main" id="{E9417228-6D6A-40FF-9E46-57E568F75B04}"/>
                </a:ext>
              </a:extLst>
            </p:cNvPr>
            <p:cNvSpPr/>
            <p:nvPr/>
          </p:nvSpPr>
          <p:spPr>
            <a:xfrm>
              <a:off x="2823085" y="5410026"/>
              <a:ext cx="3169966" cy="684237"/>
            </a:xfrm>
            <a:custGeom>
              <a:avLst/>
              <a:gdLst>
                <a:gd name="connsiteX0" fmla="*/ 0 w 1240089"/>
                <a:gd name="connsiteY0" fmla="*/ 68424 h 684237"/>
                <a:gd name="connsiteX1" fmla="*/ 20041 w 1240089"/>
                <a:gd name="connsiteY1" fmla="*/ 20041 h 684237"/>
                <a:gd name="connsiteX2" fmla="*/ 68424 w 1240089"/>
                <a:gd name="connsiteY2" fmla="*/ 0 h 684237"/>
                <a:gd name="connsiteX3" fmla="*/ 1171665 w 1240089"/>
                <a:gd name="connsiteY3" fmla="*/ 0 h 684237"/>
                <a:gd name="connsiteX4" fmla="*/ 1220048 w 1240089"/>
                <a:gd name="connsiteY4" fmla="*/ 20041 h 684237"/>
                <a:gd name="connsiteX5" fmla="*/ 1240089 w 1240089"/>
                <a:gd name="connsiteY5" fmla="*/ 68424 h 684237"/>
                <a:gd name="connsiteX6" fmla="*/ 1240089 w 1240089"/>
                <a:gd name="connsiteY6" fmla="*/ 615813 h 684237"/>
                <a:gd name="connsiteX7" fmla="*/ 1220048 w 1240089"/>
                <a:gd name="connsiteY7" fmla="*/ 664196 h 684237"/>
                <a:gd name="connsiteX8" fmla="*/ 1171665 w 1240089"/>
                <a:gd name="connsiteY8" fmla="*/ 684237 h 684237"/>
                <a:gd name="connsiteX9" fmla="*/ 68424 w 1240089"/>
                <a:gd name="connsiteY9" fmla="*/ 684237 h 684237"/>
                <a:gd name="connsiteX10" fmla="*/ 20041 w 1240089"/>
                <a:gd name="connsiteY10" fmla="*/ 664196 h 684237"/>
                <a:gd name="connsiteX11" fmla="*/ 0 w 1240089"/>
                <a:gd name="connsiteY11" fmla="*/ 615813 h 684237"/>
                <a:gd name="connsiteX12" fmla="*/ 0 w 1240089"/>
                <a:gd name="connsiteY12" fmla="*/ 68424 h 684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0089" h="684237">
                  <a:moveTo>
                    <a:pt x="0" y="68424"/>
                  </a:moveTo>
                  <a:cubicBezTo>
                    <a:pt x="0" y="50277"/>
                    <a:pt x="7209" y="32873"/>
                    <a:pt x="20041" y="20041"/>
                  </a:cubicBezTo>
                  <a:cubicBezTo>
                    <a:pt x="32873" y="7209"/>
                    <a:pt x="50277" y="0"/>
                    <a:pt x="68424" y="0"/>
                  </a:cubicBezTo>
                  <a:lnTo>
                    <a:pt x="1171665" y="0"/>
                  </a:lnTo>
                  <a:cubicBezTo>
                    <a:pt x="1189812" y="0"/>
                    <a:pt x="1207216" y="7209"/>
                    <a:pt x="1220048" y="20041"/>
                  </a:cubicBezTo>
                  <a:cubicBezTo>
                    <a:pt x="1232880" y="32873"/>
                    <a:pt x="1240089" y="50277"/>
                    <a:pt x="1240089" y="68424"/>
                  </a:cubicBezTo>
                  <a:lnTo>
                    <a:pt x="1240089" y="615813"/>
                  </a:lnTo>
                  <a:cubicBezTo>
                    <a:pt x="1240089" y="633960"/>
                    <a:pt x="1232880" y="651364"/>
                    <a:pt x="1220048" y="664196"/>
                  </a:cubicBezTo>
                  <a:cubicBezTo>
                    <a:pt x="1207216" y="677028"/>
                    <a:pt x="1189812" y="684237"/>
                    <a:pt x="1171665" y="684237"/>
                  </a:cubicBezTo>
                  <a:lnTo>
                    <a:pt x="68424" y="684237"/>
                  </a:lnTo>
                  <a:cubicBezTo>
                    <a:pt x="50277" y="684237"/>
                    <a:pt x="32873" y="677028"/>
                    <a:pt x="20041" y="664196"/>
                  </a:cubicBezTo>
                  <a:cubicBezTo>
                    <a:pt x="7209" y="651364"/>
                    <a:pt x="0" y="633960"/>
                    <a:pt x="0" y="615813"/>
                  </a:cubicBezTo>
                  <a:lnTo>
                    <a:pt x="0" y="68424"/>
                  </a:lnTo>
                  <a:close/>
                </a:path>
              </a:pathLst>
            </a:custGeom>
            <a:scene3d>
              <a:camera prst="orthographicFront"/>
              <a:lightRig rig="flat" dir="t"/>
            </a:scene3d>
            <a:sp3d z="-190500" extrusionH="12700" prstMaterial="plastic">
              <a:bevelT w="50800" h="50800"/>
            </a:sp3d>
          </p:spPr>
          <p:style>
            <a:lnRef idx="1">
              <a:schemeClr val="accent4">
                <a:hueOff val="-4464770"/>
                <a:satOff val="26899"/>
                <a:lumOff val="215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6711" tIns="37821" rIns="46711" bIns="37821" numCol="1" spcCol="1270" anchor="ctr" anchorCtr="0">
              <a:noAutofit/>
            </a:bodyPr>
            <a:lstStyle/>
            <a:p>
              <a:pPr lvl="0" algn="ctr" defTabSz="622300">
                <a:lnSpc>
                  <a:spcPct val="90000"/>
                </a:lnSpc>
                <a:spcBef>
                  <a:spcPct val="0"/>
                </a:spcBef>
                <a:spcAft>
                  <a:spcPct val="35000"/>
                </a:spcAft>
              </a:pPr>
              <a:r>
                <a:rPr lang="en-US" sz="1400" kern="1200" dirty="0">
                  <a:latin typeface="Arial" pitchFamily="34" charset="0"/>
                  <a:cs typeface="Arial" pitchFamily="34" charset="0"/>
                </a:rPr>
                <a:t>Handover to Process Owner</a:t>
              </a:r>
            </a:p>
          </p:txBody>
        </p:sp>
      </p:grpSp>
    </p:spTree>
    <p:extLst>
      <p:ext uri="{BB962C8B-B14F-4D97-AF65-F5344CB8AC3E}">
        <p14:creationId xmlns:p14="http://schemas.microsoft.com/office/powerpoint/2010/main" val="1361324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74AC9-035A-AB79-1BAF-365243C288A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C690096-48E7-B504-3A12-4B9774ADE6B4}"/>
              </a:ext>
            </a:extLst>
          </p:cNvPr>
          <p:cNvSpPr txBox="1"/>
          <p:nvPr/>
        </p:nvSpPr>
        <p:spPr>
          <a:xfrm>
            <a:off x="3353970" y="-18614"/>
            <a:ext cx="5790030" cy="461665"/>
          </a:xfrm>
          <a:prstGeom prst="rect">
            <a:avLst/>
          </a:prstGeom>
          <a:noFill/>
        </p:spPr>
        <p:txBody>
          <a:bodyPr wrap="square" rtlCol="0">
            <a:spAutoFit/>
          </a:bodyPr>
          <a:lstStyle/>
          <a:p>
            <a:pPr algn="r"/>
            <a:r>
              <a:rPr lang="en-ZA" sz="2400" dirty="0">
                <a:latin typeface="Arial" pitchFamily="34" charset="0"/>
                <a:cs typeface="Arial" pitchFamily="34" charset="0"/>
              </a:rPr>
              <a:t>AS IS PROCESS MAP-DETAILED</a:t>
            </a:r>
          </a:p>
        </p:txBody>
      </p:sp>
      <p:sp>
        <p:nvSpPr>
          <p:cNvPr id="36" name="Text Box 17">
            <a:extLst>
              <a:ext uri="{FF2B5EF4-FFF2-40B4-BE49-F238E27FC236}">
                <a16:creationId xmlns:a16="http://schemas.microsoft.com/office/drawing/2014/main" id="{04B2AA2F-903B-2A63-9C31-6FA1BD8B4559}"/>
              </a:ext>
            </a:extLst>
          </p:cNvPr>
          <p:cNvSpPr txBox="1">
            <a:spLocks noChangeArrowheads="1"/>
          </p:cNvSpPr>
          <p:nvPr/>
        </p:nvSpPr>
        <p:spPr bwMode="auto">
          <a:xfrm>
            <a:off x="-13902" y="843633"/>
            <a:ext cx="974725" cy="246221"/>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Client</a:t>
            </a:r>
            <a:endParaRPr lang="en-US" sz="1000" b="1" dirty="0">
              <a:solidFill>
                <a:srgbClr val="000000"/>
              </a:solidFill>
              <a:latin typeface="Arial" charset="0"/>
              <a:cs typeface="Arial" charset="0"/>
            </a:endParaRPr>
          </a:p>
        </p:txBody>
      </p:sp>
      <p:sp>
        <p:nvSpPr>
          <p:cNvPr id="37" name="Text Box 17">
            <a:extLst>
              <a:ext uri="{FF2B5EF4-FFF2-40B4-BE49-F238E27FC236}">
                <a16:creationId xmlns:a16="http://schemas.microsoft.com/office/drawing/2014/main" id="{5120D11F-6FAE-FBBC-7FE2-D037CF916CA1}"/>
              </a:ext>
            </a:extLst>
          </p:cNvPr>
          <p:cNvSpPr txBox="1">
            <a:spLocks noChangeArrowheads="1"/>
          </p:cNvSpPr>
          <p:nvPr/>
        </p:nvSpPr>
        <p:spPr bwMode="auto">
          <a:xfrm>
            <a:off x="-147219" y="2141337"/>
            <a:ext cx="1130300" cy="861774"/>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Client</a:t>
            </a:r>
          </a:p>
          <a:p>
            <a:pPr algn="ctr" fontAlgn="base">
              <a:spcBef>
                <a:spcPct val="0"/>
              </a:spcBef>
              <a:spcAft>
                <a:spcPct val="0"/>
              </a:spcAft>
            </a:pPr>
            <a:r>
              <a:rPr lang="en-ZA" sz="1000" b="1" dirty="0">
                <a:solidFill>
                  <a:srgbClr val="000000"/>
                </a:solidFill>
                <a:latin typeface="Arial" charset="0"/>
                <a:cs typeface="Arial" charset="0"/>
              </a:rPr>
              <a:t>Service Department</a:t>
            </a:r>
          </a:p>
          <a:p>
            <a:pPr algn="ctr" fontAlgn="base">
              <a:spcBef>
                <a:spcPct val="0"/>
              </a:spcBef>
              <a:spcAft>
                <a:spcPct val="0"/>
              </a:spcAft>
            </a:pPr>
            <a:r>
              <a:rPr lang="en-ZA" sz="1000" b="1" dirty="0">
                <a:solidFill>
                  <a:srgbClr val="000000"/>
                </a:solidFill>
                <a:latin typeface="Arial" charset="0"/>
                <a:cs typeface="Arial" charset="0"/>
              </a:rPr>
              <a:t>(Semi-Automated)</a:t>
            </a:r>
            <a:endParaRPr lang="en-US" sz="1000" b="1" dirty="0">
              <a:solidFill>
                <a:srgbClr val="000000"/>
              </a:solidFill>
              <a:latin typeface="Arial" charset="0"/>
              <a:cs typeface="Arial" charset="0"/>
            </a:endParaRPr>
          </a:p>
        </p:txBody>
      </p:sp>
      <p:sp>
        <p:nvSpPr>
          <p:cNvPr id="38" name="Line 110">
            <a:extLst>
              <a:ext uri="{FF2B5EF4-FFF2-40B4-BE49-F238E27FC236}">
                <a16:creationId xmlns:a16="http://schemas.microsoft.com/office/drawing/2014/main" id="{17525A3D-2D07-C6AB-617F-87AB546638FE}"/>
              </a:ext>
            </a:extLst>
          </p:cNvPr>
          <p:cNvSpPr>
            <a:spLocks noChangeShapeType="1"/>
          </p:cNvSpPr>
          <p:nvPr/>
        </p:nvSpPr>
        <p:spPr bwMode="auto">
          <a:xfrm>
            <a:off x="-40593" y="1730186"/>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39" name="AutoShape 16">
            <a:extLst>
              <a:ext uri="{FF2B5EF4-FFF2-40B4-BE49-F238E27FC236}">
                <a16:creationId xmlns:a16="http://schemas.microsoft.com/office/drawing/2014/main" id="{DE25E5B6-3874-322C-8762-E4519BCD9294}"/>
              </a:ext>
            </a:extLst>
          </p:cNvPr>
          <p:cNvSpPr>
            <a:spLocks noChangeArrowheads="1"/>
          </p:cNvSpPr>
          <p:nvPr/>
        </p:nvSpPr>
        <p:spPr bwMode="auto">
          <a:xfrm>
            <a:off x="886078" y="724837"/>
            <a:ext cx="944563" cy="703262"/>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Report Incident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(App 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Online Portal)</a:t>
            </a:r>
          </a:p>
        </p:txBody>
      </p:sp>
      <p:sp>
        <p:nvSpPr>
          <p:cNvPr id="40" name="AutoShape 3">
            <a:extLst>
              <a:ext uri="{FF2B5EF4-FFF2-40B4-BE49-F238E27FC236}">
                <a16:creationId xmlns:a16="http://schemas.microsoft.com/office/drawing/2014/main" id="{28FD9E2D-79AF-F3A5-49FA-1217CCBA1F05}"/>
              </a:ext>
            </a:extLst>
          </p:cNvPr>
          <p:cNvSpPr>
            <a:spLocks noChangeArrowheads="1"/>
          </p:cNvSpPr>
          <p:nvPr/>
        </p:nvSpPr>
        <p:spPr bwMode="auto">
          <a:xfrm>
            <a:off x="70736" y="989688"/>
            <a:ext cx="452437" cy="196850"/>
          </a:xfrm>
          <a:prstGeom prst="flowChartTerminator">
            <a:avLst/>
          </a:prstGeom>
          <a:solidFill>
            <a:srgbClr val="DDDDDD"/>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Start</a:t>
            </a:r>
            <a:endParaRPr kumimoji="0" lang="en-US"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41" name="AutoShape 130">
            <a:extLst>
              <a:ext uri="{FF2B5EF4-FFF2-40B4-BE49-F238E27FC236}">
                <a16:creationId xmlns:a16="http://schemas.microsoft.com/office/drawing/2014/main" id="{455E8F9E-C5AD-76B6-3A11-780A65ECDA2E}"/>
              </a:ext>
            </a:extLst>
          </p:cNvPr>
          <p:cNvCxnSpPr>
            <a:cxnSpLocks noChangeShapeType="1"/>
            <a:stCxn id="40" idx="3"/>
            <a:endCxn id="39" idx="1"/>
          </p:cNvCxnSpPr>
          <p:nvPr/>
        </p:nvCxnSpPr>
        <p:spPr bwMode="auto">
          <a:xfrm flipV="1">
            <a:off x="523173" y="1076468"/>
            <a:ext cx="362905" cy="11645"/>
          </a:xfrm>
          <a:prstGeom prst="straightConnector1">
            <a:avLst/>
          </a:prstGeom>
          <a:noFill/>
          <a:ln w="9525">
            <a:solidFill>
              <a:srgbClr val="000000"/>
            </a:solidFill>
            <a:round/>
            <a:headEnd/>
            <a:tailEnd type="triangle" w="med" len="med"/>
          </a:ln>
        </p:spPr>
      </p:cxnSp>
      <p:sp>
        <p:nvSpPr>
          <p:cNvPr id="42" name="AutoShape 70">
            <a:extLst>
              <a:ext uri="{FF2B5EF4-FFF2-40B4-BE49-F238E27FC236}">
                <a16:creationId xmlns:a16="http://schemas.microsoft.com/office/drawing/2014/main" id="{BB9424E5-58E1-B0AB-E5E5-BC61409E41AC}"/>
              </a:ext>
            </a:extLst>
          </p:cNvPr>
          <p:cNvSpPr>
            <a:spLocks noChangeArrowheads="1"/>
          </p:cNvSpPr>
          <p:nvPr/>
        </p:nvSpPr>
        <p:spPr bwMode="auto">
          <a:xfrm>
            <a:off x="1772549" y="1200593"/>
            <a:ext cx="685907" cy="440067"/>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itchFamily="34" charset="0"/>
                <a:cs typeface="Arial" pitchFamily="34" charset="0"/>
              </a:rPr>
              <a:t>Logged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itchFamily="34" charset="0"/>
                <a:cs typeface="Arial" pitchFamily="34" charset="0"/>
              </a:rPr>
              <a:t>Incident</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43" name="AutoShape 16">
            <a:extLst>
              <a:ext uri="{FF2B5EF4-FFF2-40B4-BE49-F238E27FC236}">
                <a16:creationId xmlns:a16="http://schemas.microsoft.com/office/drawing/2014/main" id="{94CAC909-302E-7A14-CC79-997DCBAF8DD3}"/>
              </a:ext>
            </a:extLst>
          </p:cNvPr>
          <p:cNvSpPr>
            <a:spLocks noChangeArrowheads="1"/>
          </p:cNvSpPr>
          <p:nvPr/>
        </p:nvSpPr>
        <p:spPr bwMode="auto">
          <a:xfrm>
            <a:off x="890212" y="1893077"/>
            <a:ext cx="944563" cy="703262"/>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Receive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Incident</a:t>
            </a:r>
          </a:p>
        </p:txBody>
      </p:sp>
      <p:cxnSp>
        <p:nvCxnSpPr>
          <p:cNvPr id="46" name="AutoShape 72">
            <a:extLst>
              <a:ext uri="{FF2B5EF4-FFF2-40B4-BE49-F238E27FC236}">
                <a16:creationId xmlns:a16="http://schemas.microsoft.com/office/drawing/2014/main" id="{FC86B36B-2BCB-6B3A-2EF8-B71F71710220}"/>
              </a:ext>
            </a:extLst>
          </p:cNvPr>
          <p:cNvCxnSpPr>
            <a:cxnSpLocks noChangeShapeType="1"/>
            <a:stCxn id="43" idx="3"/>
            <a:endCxn id="49" idx="1"/>
          </p:cNvCxnSpPr>
          <p:nvPr/>
        </p:nvCxnSpPr>
        <p:spPr bwMode="auto">
          <a:xfrm>
            <a:off x="1834775" y="2244708"/>
            <a:ext cx="845023" cy="9877"/>
          </a:xfrm>
          <a:prstGeom prst="bentConnector3">
            <a:avLst>
              <a:gd name="adj1" fmla="val 50000"/>
            </a:avLst>
          </a:prstGeom>
          <a:noFill/>
          <a:ln w="9525">
            <a:solidFill>
              <a:srgbClr val="000000"/>
            </a:solidFill>
            <a:miter lim="800000"/>
            <a:headEnd/>
            <a:tailEnd type="triangle" w="med" len="med"/>
          </a:ln>
        </p:spPr>
      </p:cxnSp>
      <p:cxnSp>
        <p:nvCxnSpPr>
          <p:cNvPr id="48" name="AutoShape 72">
            <a:extLst>
              <a:ext uri="{FF2B5EF4-FFF2-40B4-BE49-F238E27FC236}">
                <a16:creationId xmlns:a16="http://schemas.microsoft.com/office/drawing/2014/main" id="{5B707D01-FAEA-C112-D92D-E158D6A868CB}"/>
              </a:ext>
            </a:extLst>
          </p:cNvPr>
          <p:cNvCxnSpPr>
            <a:cxnSpLocks noChangeShapeType="1"/>
            <a:stCxn id="49" idx="0"/>
            <a:endCxn id="3" idx="2"/>
          </p:cNvCxnSpPr>
          <p:nvPr/>
        </p:nvCxnSpPr>
        <p:spPr bwMode="auto">
          <a:xfrm rot="5400000" flipH="1" flipV="1">
            <a:off x="2956252" y="1695592"/>
            <a:ext cx="403190" cy="11535"/>
          </a:xfrm>
          <a:prstGeom prst="bentConnector3">
            <a:avLst>
              <a:gd name="adj1" fmla="val 50000"/>
            </a:avLst>
          </a:prstGeom>
          <a:noFill/>
          <a:ln w="9525">
            <a:solidFill>
              <a:srgbClr val="000000"/>
            </a:solidFill>
            <a:miter lim="800000"/>
            <a:headEnd/>
            <a:tailEnd type="triangle" w="med" len="med"/>
          </a:ln>
        </p:spPr>
      </p:cxnSp>
      <p:sp>
        <p:nvSpPr>
          <p:cNvPr id="49" name="AutoShape 16">
            <a:extLst>
              <a:ext uri="{FF2B5EF4-FFF2-40B4-BE49-F238E27FC236}">
                <a16:creationId xmlns:a16="http://schemas.microsoft.com/office/drawing/2014/main" id="{73BDC0F7-9FC8-B487-C24B-FD92E781211C}"/>
              </a:ext>
            </a:extLst>
          </p:cNvPr>
          <p:cNvSpPr>
            <a:spLocks noChangeArrowheads="1"/>
          </p:cNvSpPr>
          <p:nvPr/>
        </p:nvSpPr>
        <p:spPr bwMode="auto">
          <a:xfrm>
            <a:off x="2679798" y="19029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Automated </a:t>
            </a:r>
          </a:p>
          <a:p>
            <a:pPr lvl="0" algn="ctr" fontAlgn="base">
              <a:spcBef>
                <a:spcPct val="0"/>
              </a:spcBef>
              <a:spcAft>
                <a:spcPct val="0"/>
              </a:spcAft>
              <a:defRPr/>
            </a:pPr>
            <a:r>
              <a:rPr lang="en-ZA" sz="1000" kern="0" dirty="0">
                <a:solidFill>
                  <a:srgbClr val="000000"/>
                </a:solidFill>
                <a:latin typeface="Arial" charset="0"/>
                <a:cs typeface="Arial" charset="0"/>
              </a:rPr>
              <a:t>Vendor</a:t>
            </a:r>
          </a:p>
          <a:p>
            <a:pPr lvl="0" algn="ctr" fontAlgn="base">
              <a:spcBef>
                <a:spcPct val="0"/>
              </a:spcBef>
              <a:spcAft>
                <a:spcPct val="0"/>
              </a:spcAft>
              <a:defRPr/>
            </a:pPr>
            <a:r>
              <a:rPr lang="en-ZA" sz="1000" kern="0" dirty="0">
                <a:solidFill>
                  <a:srgbClr val="000000"/>
                </a:solidFill>
                <a:latin typeface="Arial" charset="0"/>
                <a:cs typeface="Arial" charset="0"/>
              </a:rPr>
              <a:t> Recommendation</a:t>
            </a:r>
          </a:p>
          <a:p>
            <a:pPr lvl="0" algn="ctr" fontAlgn="base">
              <a:spcBef>
                <a:spcPct val="0"/>
              </a:spcBef>
              <a:spcAft>
                <a:spcPct val="0"/>
              </a:spcAft>
              <a:defRPr/>
            </a:pP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50" name="AutoShape 72">
            <a:extLst>
              <a:ext uri="{FF2B5EF4-FFF2-40B4-BE49-F238E27FC236}">
                <a16:creationId xmlns:a16="http://schemas.microsoft.com/office/drawing/2014/main" id="{C71120C7-BDF7-9613-D9A3-18750B59BBD9}"/>
              </a:ext>
            </a:extLst>
          </p:cNvPr>
          <p:cNvCxnSpPr>
            <a:cxnSpLocks noChangeShapeType="1"/>
            <a:stCxn id="39" idx="2"/>
            <a:endCxn id="43" idx="0"/>
          </p:cNvCxnSpPr>
          <p:nvPr/>
        </p:nvCxnSpPr>
        <p:spPr bwMode="auto">
          <a:xfrm rot="16200000" flipH="1">
            <a:off x="1127938" y="1658521"/>
            <a:ext cx="464978" cy="4134"/>
          </a:xfrm>
          <a:prstGeom prst="bentConnector3">
            <a:avLst>
              <a:gd name="adj1" fmla="val 50000"/>
            </a:avLst>
          </a:prstGeom>
          <a:noFill/>
          <a:ln w="9525">
            <a:solidFill>
              <a:srgbClr val="000000"/>
            </a:solidFill>
            <a:miter lim="800000"/>
            <a:headEnd/>
            <a:tailEnd type="triangle" w="med" len="med"/>
          </a:ln>
        </p:spPr>
      </p:cxnSp>
      <p:sp>
        <p:nvSpPr>
          <p:cNvPr id="51" name="AutoShape 70">
            <a:extLst>
              <a:ext uri="{FF2B5EF4-FFF2-40B4-BE49-F238E27FC236}">
                <a16:creationId xmlns:a16="http://schemas.microsoft.com/office/drawing/2014/main" id="{ADAF8BA4-619C-6EAC-BD7E-EBDDB5C11FAB}"/>
              </a:ext>
            </a:extLst>
          </p:cNvPr>
          <p:cNvSpPr>
            <a:spLocks noChangeArrowheads="1"/>
          </p:cNvSpPr>
          <p:nvPr/>
        </p:nvSpPr>
        <p:spPr bwMode="auto">
          <a:xfrm>
            <a:off x="1834775" y="2424093"/>
            <a:ext cx="655316" cy="434743"/>
          </a:xfrm>
          <a:prstGeom prst="flowChartDocument">
            <a:avLst/>
          </a:prstGeom>
          <a:solidFill>
            <a:srgbClr val="FFFFFF">
              <a:lumMod val="75000"/>
            </a:srgbClr>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rPr>
              <a:t>Incident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rPr>
              <a:t>Report</a:t>
            </a:r>
          </a:p>
        </p:txBody>
      </p:sp>
      <p:sp>
        <p:nvSpPr>
          <p:cNvPr id="61" name="AutoShape 3">
            <a:extLst>
              <a:ext uri="{FF2B5EF4-FFF2-40B4-BE49-F238E27FC236}">
                <a16:creationId xmlns:a16="http://schemas.microsoft.com/office/drawing/2014/main" id="{D097A1DA-4DA1-3854-F68C-D04596A8EAB1}"/>
              </a:ext>
            </a:extLst>
          </p:cNvPr>
          <p:cNvSpPr>
            <a:spLocks noChangeArrowheads="1"/>
          </p:cNvSpPr>
          <p:nvPr/>
        </p:nvSpPr>
        <p:spPr bwMode="auto">
          <a:xfrm>
            <a:off x="8650970" y="6337360"/>
            <a:ext cx="452437" cy="196850"/>
          </a:xfrm>
          <a:prstGeom prst="flowChartTerminator">
            <a:avLst/>
          </a:prstGeom>
          <a:solidFill>
            <a:srgbClr val="DDDDDD"/>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End</a:t>
            </a:r>
            <a:endParaRPr kumimoji="0" lang="en-US"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62" name="AutoShape 72">
            <a:extLst>
              <a:ext uri="{FF2B5EF4-FFF2-40B4-BE49-F238E27FC236}">
                <a16:creationId xmlns:a16="http://schemas.microsoft.com/office/drawing/2014/main" id="{C83728A7-884C-7C50-E084-93CE9DC969A8}"/>
              </a:ext>
            </a:extLst>
          </p:cNvPr>
          <p:cNvCxnSpPr>
            <a:cxnSpLocks noChangeShapeType="1"/>
            <a:endCxn id="61" idx="1"/>
          </p:cNvCxnSpPr>
          <p:nvPr/>
        </p:nvCxnSpPr>
        <p:spPr bwMode="auto">
          <a:xfrm>
            <a:off x="8544321" y="6410385"/>
            <a:ext cx="106649" cy="25400"/>
          </a:xfrm>
          <a:prstGeom prst="bentConnector3">
            <a:avLst>
              <a:gd name="adj1" fmla="val 50000"/>
            </a:avLst>
          </a:prstGeom>
          <a:noFill/>
          <a:ln w="9525">
            <a:solidFill>
              <a:srgbClr val="000000"/>
            </a:solidFill>
            <a:miter lim="800000"/>
            <a:headEnd/>
            <a:tailEnd type="triangle" w="med" len="med"/>
          </a:ln>
        </p:spPr>
      </p:cxnSp>
      <p:sp>
        <p:nvSpPr>
          <p:cNvPr id="3" name="AutoShape 16">
            <a:extLst>
              <a:ext uri="{FF2B5EF4-FFF2-40B4-BE49-F238E27FC236}">
                <a16:creationId xmlns:a16="http://schemas.microsoft.com/office/drawing/2014/main" id="{1080620D-9F3A-48B5-6BEA-A36DEBCA558B}"/>
              </a:ext>
            </a:extLst>
          </p:cNvPr>
          <p:cNvSpPr>
            <a:spLocks noChangeArrowheads="1"/>
          </p:cNvSpPr>
          <p:nvPr/>
        </p:nvSpPr>
        <p:spPr bwMode="auto">
          <a:xfrm>
            <a:off x="2691333" y="796502"/>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Validate </a:t>
            </a:r>
          </a:p>
          <a:p>
            <a:pPr lvl="0" algn="ctr" fontAlgn="base">
              <a:spcBef>
                <a:spcPct val="0"/>
              </a:spcBef>
              <a:spcAft>
                <a:spcPct val="0"/>
              </a:spcAft>
              <a:defRPr/>
            </a:pPr>
            <a:r>
              <a:rPr lang="en-ZA" sz="1000" kern="0" dirty="0">
                <a:solidFill>
                  <a:srgbClr val="000000"/>
                </a:solidFill>
                <a:latin typeface="Arial" charset="0"/>
                <a:cs typeface="Arial" charset="0"/>
              </a:rPr>
              <a:t>Vendor and</a:t>
            </a:r>
          </a:p>
          <a:p>
            <a:pPr lvl="0" algn="ctr" fontAlgn="base">
              <a:spcBef>
                <a:spcPct val="0"/>
              </a:spcBef>
              <a:spcAft>
                <a:spcPct val="0"/>
              </a:spcAft>
              <a:defRPr/>
            </a:pPr>
            <a:r>
              <a:rPr lang="en-ZA" sz="1000" kern="0" dirty="0">
                <a:solidFill>
                  <a:srgbClr val="000000"/>
                </a:solidFill>
                <a:latin typeface="Arial" charset="0"/>
                <a:cs typeface="Arial" charset="0"/>
              </a:rPr>
              <a:t>Quotes</a:t>
            </a:r>
          </a:p>
        </p:txBody>
      </p:sp>
      <p:sp>
        <p:nvSpPr>
          <p:cNvPr id="9" name="Line 110">
            <a:extLst>
              <a:ext uri="{FF2B5EF4-FFF2-40B4-BE49-F238E27FC236}">
                <a16:creationId xmlns:a16="http://schemas.microsoft.com/office/drawing/2014/main" id="{6561E311-5C48-1FA5-C829-5FC32CC71E4D}"/>
              </a:ext>
            </a:extLst>
          </p:cNvPr>
          <p:cNvSpPr>
            <a:spLocks noChangeShapeType="1"/>
          </p:cNvSpPr>
          <p:nvPr/>
        </p:nvSpPr>
        <p:spPr bwMode="auto">
          <a:xfrm>
            <a:off x="-40593" y="3223723"/>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cxnSp>
        <p:nvCxnSpPr>
          <p:cNvPr id="10" name="AutoShape 72">
            <a:extLst>
              <a:ext uri="{FF2B5EF4-FFF2-40B4-BE49-F238E27FC236}">
                <a16:creationId xmlns:a16="http://schemas.microsoft.com/office/drawing/2014/main" id="{021BCC30-E17F-A533-9B8E-A50B608C99C7}"/>
              </a:ext>
            </a:extLst>
          </p:cNvPr>
          <p:cNvCxnSpPr>
            <a:cxnSpLocks noChangeShapeType="1"/>
            <a:stCxn id="3" idx="3"/>
            <a:endCxn id="2" idx="0"/>
          </p:cNvCxnSpPr>
          <p:nvPr/>
        </p:nvCxnSpPr>
        <p:spPr bwMode="auto">
          <a:xfrm>
            <a:off x="3635896" y="1148133"/>
            <a:ext cx="1214293" cy="742686"/>
          </a:xfrm>
          <a:prstGeom prst="bentConnector2">
            <a:avLst/>
          </a:prstGeom>
          <a:noFill/>
          <a:ln w="9525">
            <a:solidFill>
              <a:srgbClr val="000000"/>
            </a:solidFill>
            <a:miter lim="800000"/>
            <a:headEnd/>
            <a:tailEnd type="triangle" w="med" len="med"/>
          </a:ln>
        </p:spPr>
      </p:cxnSp>
      <p:sp>
        <p:nvSpPr>
          <p:cNvPr id="17" name="AutoShape 16">
            <a:extLst>
              <a:ext uri="{FF2B5EF4-FFF2-40B4-BE49-F238E27FC236}">
                <a16:creationId xmlns:a16="http://schemas.microsoft.com/office/drawing/2014/main" id="{F20C0F28-E007-D703-EEF8-9D1E9D0AEAFB}"/>
              </a:ext>
            </a:extLst>
          </p:cNvPr>
          <p:cNvSpPr>
            <a:spLocks noChangeArrowheads="1"/>
          </p:cNvSpPr>
          <p:nvPr/>
        </p:nvSpPr>
        <p:spPr bwMode="auto">
          <a:xfrm>
            <a:off x="890212" y="337255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US" sz="1000" kern="0" dirty="0">
                <a:solidFill>
                  <a:srgbClr val="000000"/>
                </a:solidFill>
                <a:latin typeface="Arial" charset="0"/>
                <a:cs typeface="Arial" charset="0"/>
              </a:rPr>
              <a:t>Review </a:t>
            </a:r>
          </a:p>
          <a:p>
            <a:pPr lvl="0" algn="ctr" fontAlgn="base">
              <a:spcBef>
                <a:spcPct val="0"/>
              </a:spcBef>
              <a:spcAft>
                <a:spcPct val="0"/>
              </a:spcAft>
              <a:defRPr/>
            </a:pPr>
            <a:r>
              <a:rPr lang="en-US" sz="1000" kern="0" dirty="0">
                <a:solidFill>
                  <a:srgbClr val="000000"/>
                </a:solidFill>
                <a:latin typeface="Arial" charset="0"/>
                <a:cs typeface="Arial" charset="0"/>
              </a:rPr>
              <a:t>Claims</a:t>
            </a:r>
            <a:endParaRPr lang="en-ZA" sz="1000" kern="0" dirty="0">
              <a:solidFill>
                <a:srgbClr val="000000"/>
              </a:solidFill>
              <a:latin typeface="Arial" charset="0"/>
              <a:cs typeface="Arial" charset="0"/>
            </a:endParaRPr>
          </a:p>
        </p:txBody>
      </p:sp>
      <p:sp>
        <p:nvSpPr>
          <p:cNvPr id="23" name="Text Box 17">
            <a:extLst>
              <a:ext uri="{FF2B5EF4-FFF2-40B4-BE49-F238E27FC236}">
                <a16:creationId xmlns:a16="http://schemas.microsoft.com/office/drawing/2014/main" id="{EC0C88FA-1400-8F7E-8AB7-BAEBC1147BF2}"/>
              </a:ext>
            </a:extLst>
          </p:cNvPr>
          <p:cNvSpPr txBox="1">
            <a:spLocks noChangeArrowheads="1"/>
          </p:cNvSpPr>
          <p:nvPr/>
        </p:nvSpPr>
        <p:spPr bwMode="auto">
          <a:xfrm>
            <a:off x="-77788" y="3930728"/>
            <a:ext cx="1130300" cy="400110"/>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Claims </a:t>
            </a:r>
          </a:p>
          <a:p>
            <a:pPr algn="ctr" fontAlgn="base">
              <a:spcBef>
                <a:spcPct val="0"/>
              </a:spcBef>
              <a:spcAft>
                <a:spcPct val="0"/>
              </a:spcAft>
            </a:pPr>
            <a:r>
              <a:rPr lang="en-ZA" sz="1000" b="1" dirty="0">
                <a:solidFill>
                  <a:srgbClr val="000000"/>
                </a:solidFill>
                <a:latin typeface="Arial" charset="0"/>
                <a:cs typeface="Arial" charset="0"/>
              </a:rPr>
              <a:t>Team</a:t>
            </a:r>
            <a:endParaRPr lang="en-US" sz="1000" b="1" dirty="0">
              <a:solidFill>
                <a:srgbClr val="000000"/>
              </a:solidFill>
              <a:latin typeface="Arial" charset="0"/>
              <a:cs typeface="Arial" charset="0"/>
            </a:endParaRPr>
          </a:p>
        </p:txBody>
      </p:sp>
      <p:sp>
        <p:nvSpPr>
          <p:cNvPr id="68" name="AutoShape 70">
            <a:extLst>
              <a:ext uri="{FF2B5EF4-FFF2-40B4-BE49-F238E27FC236}">
                <a16:creationId xmlns:a16="http://schemas.microsoft.com/office/drawing/2014/main" id="{C5982F35-9988-5ECD-7A2F-191679C44A04}"/>
              </a:ext>
            </a:extLst>
          </p:cNvPr>
          <p:cNvSpPr>
            <a:spLocks noChangeArrowheads="1"/>
          </p:cNvSpPr>
          <p:nvPr/>
        </p:nvSpPr>
        <p:spPr bwMode="auto">
          <a:xfrm>
            <a:off x="1566218" y="3822042"/>
            <a:ext cx="586231" cy="345928"/>
          </a:xfrm>
          <a:prstGeom prst="flowChartDocument">
            <a:avLst/>
          </a:prstGeom>
          <a:solidFill>
            <a:srgbClr val="FFFFFF">
              <a:lumMod val="75000"/>
            </a:srgbClr>
          </a:solid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pitchFamily="34" charset="0"/>
                <a:cs typeface="Arial" pitchFamily="34" charset="0"/>
              </a:rPr>
              <a:t>Digital </a:t>
            </a:r>
          </a:p>
          <a:p>
            <a:pPr lvl="0" algn="ctr" fontAlgn="base">
              <a:spcBef>
                <a:spcPct val="0"/>
              </a:spcBef>
              <a:spcAft>
                <a:spcPct val="0"/>
              </a:spcAft>
              <a:defRPr/>
            </a:pPr>
            <a:r>
              <a:rPr lang="en-ZA" sz="1000" kern="0" dirty="0">
                <a:solidFill>
                  <a:srgbClr val="000000"/>
                </a:solidFill>
                <a:latin typeface="Arial" pitchFamily="34" charset="0"/>
                <a:cs typeface="Arial" pitchFamily="34" charset="0"/>
              </a:rPr>
              <a:t>claims</a:t>
            </a:r>
            <a:endParaRPr kumimoji="0" lang="en-ZA" sz="10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9" name="Line 110">
            <a:extLst>
              <a:ext uri="{FF2B5EF4-FFF2-40B4-BE49-F238E27FC236}">
                <a16:creationId xmlns:a16="http://schemas.microsoft.com/office/drawing/2014/main" id="{3E75F6BD-9FC3-7F74-85DF-A005B054C0EA}"/>
              </a:ext>
            </a:extLst>
          </p:cNvPr>
          <p:cNvSpPr>
            <a:spLocks noChangeShapeType="1"/>
          </p:cNvSpPr>
          <p:nvPr/>
        </p:nvSpPr>
        <p:spPr bwMode="auto">
          <a:xfrm>
            <a:off x="-13902" y="4578401"/>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70" name="AutoShape 26">
            <a:extLst>
              <a:ext uri="{FF2B5EF4-FFF2-40B4-BE49-F238E27FC236}">
                <a16:creationId xmlns:a16="http://schemas.microsoft.com/office/drawing/2014/main" id="{A6980BE6-A19F-9803-AEE8-D4B6458A9729}"/>
              </a:ext>
            </a:extLst>
          </p:cNvPr>
          <p:cNvSpPr>
            <a:spLocks noChangeArrowheads="1"/>
          </p:cNvSpPr>
          <p:nvPr/>
        </p:nvSpPr>
        <p:spPr bwMode="auto">
          <a:xfrm>
            <a:off x="2681706" y="3308584"/>
            <a:ext cx="928687" cy="857250"/>
          </a:xfrm>
          <a:prstGeom prst="flowChartDecision">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Straight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 Forward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 Claim?</a:t>
            </a:r>
          </a:p>
        </p:txBody>
      </p:sp>
      <p:cxnSp>
        <p:nvCxnSpPr>
          <p:cNvPr id="73" name="Straight Arrow Connector 72">
            <a:extLst>
              <a:ext uri="{FF2B5EF4-FFF2-40B4-BE49-F238E27FC236}">
                <a16:creationId xmlns:a16="http://schemas.microsoft.com/office/drawing/2014/main" id="{62842E96-69B9-69EA-6C61-2809A2EAE1BA}"/>
              </a:ext>
            </a:extLst>
          </p:cNvPr>
          <p:cNvCxnSpPr>
            <a:cxnSpLocks/>
            <a:stCxn id="17" idx="3"/>
            <a:endCxn id="70" idx="1"/>
          </p:cNvCxnSpPr>
          <p:nvPr/>
        </p:nvCxnSpPr>
        <p:spPr>
          <a:xfrm>
            <a:off x="1834775" y="3724190"/>
            <a:ext cx="846931" cy="13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AutoShape 16">
            <a:extLst>
              <a:ext uri="{FF2B5EF4-FFF2-40B4-BE49-F238E27FC236}">
                <a16:creationId xmlns:a16="http://schemas.microsoft.com/office/drawing/2014/main" id="{DF5671B1-5A2D-3FD8-552B-FBF009B64FE1}"/>
              </a:ext>
            </a:extLst>
          </p:cNvPr>
          <p:cNvSpPr>
            <a:spLocks noChangeArrowheads="1"/>
          </p:cNvSpPr>
          <p:nvPr/>
        </p:nvSpPr>
        <p:spPr bwMode="auto">
          <a:xfrm>
            <a:off x="4189009" y="3388778"/>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US" sz="1000" kern="0" dirty="0">
                <a:solidFill>
                  <a:srgbClr val="000000"/>
                </a:solidFill>
                <a:latin typeface="Arial" charset="0"/>
                <a:cs typeface="Arial" charset="0"/>
              </a:rPr>
              <a:t>Immediate</a:t>
            </a:r>
          </a:p>
          <a:p>
            <a:pPr lvl="0" algn="ctr" fontAlgn="base">
              <a:spcBef>
                <a:spcPct val="0"/>
              </a:spcBef>
              <a:spcAft>
                <a:spcPct val="0"/>
              </a:spcAft>
              <a:defRPr/>
            </a:pPr>
            <a:r>
              <a:rPr lang="en-US" sz="1000" kern="0" dirty="0">
                <a:solidFill>
                  <a:srgbClr val="000000"/>
                </a:solidFill>
                <a:latin typeface="Arial" charset="0"/>
                <a:cs typeface="Arial" charset="0"/>
              </a:rPr>
              <a:t>Approval</a:t>
            </a:r>
            <a:endParaRPr lang="en-ZA" sz="1000" kern="0" dirty="0">
              <a:solidFill>
                <a:srgbClr val="000000"/>
              </a:solidFill>
              <a:latin typeface="Arial" charset="0"/>
              <a:cs typeface="Arial" charset="0"/>
            </a:endParaRPr>
          </a:p>
        </p:txBody>
      </p:sp>
      <p:cxnSp>
        <p:nvCxnSpPr>
          <p:cNvPr id="82" name="AutoShape 72">
            <a:extLst>
              <a:ext uri="{FF2B5EF4-FFF2-40B4-BE49-F238E27FC236}">
                <a16:creationId xmlns:a16="http://schemas.microsoft.com/office/drawing/2014/main" id="{F2A47116-9998-4722-7D58-370C5945D12C}"/>
              </a:ext>
            </a:extLst>
          </p:cNvPr>
          <p:cNvCxnSpPr>
            <a:cxnSpLocks noChangeShapeType="1"/>
            <a:stCxn id="70" idx="3"/>
            <a:endCxn id="81" idx="1"/>
          </p:cNvCxnSpPr>
          <p:nvPr/>
        </p:nvCxnSpPr>
        <p:spPr bwMode="auto">
          <a:xfrm>
            <a:off x="3610393" y="3737209"/>
            <a:ext cx="578616" cy="3200"/>
          </a:xfrm>
          <a:prstGeom prst="bentConnector3">
            <a:avLst>
              <a:gd name="adj1" fmla="val 50000"/>
            </a:avLst>
          </a:prstGeom>
          <a:noFill/>
          <a:ln w="9525">
            <a:solidFill>
              <a:srgbClr val="000000"/>
            </a:solidFill>
            <a:miter lim="800000"/>
            <a:headEnd/>
            <a:tailEnd type="triangle" w="med" len="med"/>
          </a:ln>
        </p:spPr>
      </p:cxnSp>
      <p:sp>
        <p:nvSpPr>
          <p:cNvPr id="88" name="AutoShape 16">
            <a:extLst>
              <a:ext uri="{FF2B5EF4-FFF2-40B4-BE49-F238E27FC236}">
                <a16:creationId xmlns:a16="http://schemas.microsoft.com/office/drawing/2014/main" id="{C6AD913E-9CB7-2049-368C-78BD67872CE0}"/>
              </a:ext>
            </a:extLst>
          </p:cNvPr>
          <p:cNvSpPr>
            <a:spLocks noChangeArrowheads="1"/>
          </p:cNvSpPr>
          <p:nvPr/>
        </p:nvSpPr>
        <p:spPr bwMode="auto">
          <a:xfrm>
            <a:off x="1131772" y="4791001"/>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Detailed Review </a:t>
            </a:r>
          </a:p>
          <a:p>
            <a:pPr lvl="0" algn="ctr" fontAlgn="base">
              <a:spcBef>
                <a:spcPct val="0"/>
              </a:spcBef>
              <a:spcAft>
                <a:spcPct val="0"/>
              </a:spcAft>
              <a:defRPr/>
            </a:pPr>
            <a:r>
              <a:rPr lang="en-ZA" sz="1000" kern="0" dirty="0">
                <a:solidFill>
                  <a:srgbClr val="000000"/>
                </a:solidFill>
                <a:latin typeface="Arial" charset="0"/>
                <a:cs typeface="Arial" charset="0"/>
              </a:rPr>
              <a:t>of claim</a:t>
            </a:r>
          </a:p>
        </p:txBody>
      </p:sp>
      <p:cxnSp>
        <p:nvCxnSpPr>
          <p:cNvPr id="89" name="AutoShape 72">
            <a:extLst>
              <a:ext uri="{FF2B5EF4-FFF2-40B4-BE49-F238E27FC236}">
                <a16:creationId xmlns:a16="http://schemas.microsoft.com/office/drawing/2014/main" id="{7DE6BD4E-7B04-DF62-1DBB-18DD138717C6}"/>
              </a:ext>
            </a:extLst>
          </p:cNvPr>
          <p:cNvCxnSpPr>
            <a:cxnSpLocks noChangeShapeType="1"/>
            <a:stCxn id="70" idx="2"/>
            <a:endCxn id="88" idx="0"/>
          </p:cNvCxnSpPr>
          <p:nvPr/>
        </p:nvCxnSpPr>
        <p:spPr bwMode="auto">
          <a:xfrm rot="5400000">
            <a:off x="2062469" y="3707419"/>
            <a:ext cx="625167" cy="1541996"/>
          </a:xfrm>
          <a:prstGeom prst="bentConnector3">
            <a:avLst>
              <a:gd name="adj1" fmla="val 50000"/>
            </a:avLst>
          </a:prstGeom>
          <a:noFill/>
          <a:ln w="9525">
            <a:solidFill>
              <a:srgbClr val="000000"/>
            </a:solidFill>
            <a:miter lim="800000"/>
            <a:headEnd/>
            <a:tailEnd type="triangle" w="med" len="med"/>
          </a:ln>
        </p:spPr>
      </p:cxnSp>
      <p:sp>
        <p:nvSpPr>
          <p:cNvPr id="94" name="AutoShape 16">
            <a:extLst>
              <a:ext uri="{FF2B5EF4-FFF2-40B4-BE49-F238E27FC236}">
                <a16:creationId xmlns:a16="http://schemas.microsoft.com/office/drawing/2014/main" id="{C6EEF041-AE54-3CA2-947F-75B35F4A8992}"/>
              </a:ext>
            </a:extLst>
          </p:cNvPr>
          <p:cNvSpPr>
            <a:spLocks noChangeArrowheads="1"/>
          </p:cNvSpPr>
          <p:nvPr/>
        </p:nvSpPr>
        <p:spPr bwMode="auto">
          <a:xfrm>
            <a:off x="2538915" y="4688347"/>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Research</a:t>
            </a:r>
          </a:p>
          <a:p>
            <a:pPr lvl="0" algn="ctr" fontAlgn="base">
              <a:spcBef>
                <a:spcPct val="0"/>
              </a:spcBef>
              <a:spcAft>
                <a:spcPct val="0"/>
              </a:spcAft>
              <a:defRPr/>
            </a:pPr>
            <a:r>
              <a:rPr lang="en-ZA" sz="1000" kern="0" dirty="0">
                <a:solidFill>
                  <a:srgbClr val="000000"/>
                </a:solidFill>
                <a:latin typeface="Arial" charset="0"/>
                <a:cs typeface="Arial" charset="0"/>
              </a:rPr>
              <a:t>Claims</a:t>
            </a:r>
          </a:p>
        </p:txBody>
      </p:sp>
      <p:cxnSp>
        <p:nvCxnSpPr>
          <p:cNvPr id="97" name="AutoShape 72">
            <a:extLst>
              <a:ext uri="{FF2B5EF4-FFF2-40B4-BE49-F238E27FC236}">
                <a16:creationId xmlns:a16="http://schemas.microsoft.com/office/drawing/2014/main" id="{ACE51C43-5617-9E34-764F-161DA11A2173}"/>
              </a:ext>
            </a:extLst>
          </p:cNvPr>
          <p:cNvCxnSpPr>
            <a:cxnSpLocks noChangeShapeType="1"/>
            <a:endCxn id="94" idx="1"/>
          </p:cNvCxnSpPr>
          <p:nvPr/>
        </p:nvCxnSpPr>
        <p:spPr bwMode="auto">
          <a:xfrm flipV="1">
            <a:off x="2067830" y="5039978"/>
            <a:ext cx="471085" cy="12433"/>
          </a:xfrm>
          <a:prstGeom prst="bentConnector3">
            <a:avLst>
              <a:gd name="adj1" fmla="val 50000"/>
            </a:avLst>
          </a:prstGeom>
          <a:noFill/>
          <a:ln w="9525">
            <a:solidFill>
              <a:srgbClr val="000000"/>
            </a:solidFill>
            <a:miter lim="800000"/>
            <a:headEnd/>
            <a:tailEnd type="triangle" w="med" len="med"/>
          </a:ln>
        </p:spPr>
      </p:cxnSp>
      <p:cxnSp>
        <p:nvCxnSpPr>
          <p:cNvPr id="100" name="AutoShape 72">
            <a:extLst>
              <a:ext uri="{FF2B5EF4-FFF2-40B4-BE49-F238E27FC236}">
                <a16:creationId xmlns:a16="http://schemas.microsoft.com/office/drawing/2014/main" id="{B6524A3B-D927-5007-453A-EEA42FF04B81}"/>
              </a:ext>
            </a:extLst>
          </p:cNvPr>
          <p:cNvCxnSpPr>
            <a:cxnSpLocks noChangeShapeType="1"/>
            <a:stCxn id="94" idx="3"/>
            <a:endCxn id="103" idx="1"/>
          </p:cNvCxnSpPr>
          <p:nvPr/>
        </p:nvCxnSpPr>
        <p:spPr bwMode="auto">
          <a:xfrm>
            <a:off x="3483478" y="5039978"/>
            <a:ext cx="293365" cy="5649"/>
          </a:xfrm>
          <a:prstGeom prst="bentConnector3">
            <a:avLst>
              <a:gd name="adj1" fmla="val 50000"/>
            </a:avLst>
          </a:prstGeom>
          <a:noFill/>
          <a:ln w="9525">
            <a:solidFill>
              <a:srgbClr val="000000"/>
            </a:solidFill>
            <a:miter lim="800000"/>
            <a:headEnd/>
            <a:tailEnd type="triangle" w="med" len="med"/>
          </a:ln>
        </p:spPr>
      </p:cxnSp>
      <p:sp>
        <p:nvSpPr>
          <p:cNvPr id="103" name="AutoShape 16">
            <a:extLst>
              <a:ext uri="{FF2B5EF4-FFF2-40B4-BE49-F238E27FC236}">
                <a16:creationId xmlns:a16="http://schemas.microsoft.com/office/drawing/2014/main" id="{B04D5B2D-0D23-7929-44A8-3C9EFC510BE1}"/>
              </a:ext>
            </a:extLst>
          </p:cNvPr>
          <p:cNvSpPr>
            <a:spLocks noChangeArrowheads="1"/>
          </p:cNvSpPr>
          <p:nvPr/>
        </p:nvSpPr>
        <p:spPr bwMode="auto">
          <a:xfrm>
            <a:off x="3776843" y="4693996"/>
            <a:ext cx="1015817"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Apply decision</a:t>
            </a:r>
          </a:p>
          <a:p>
            <a:pPr lvl="0" algn="ctr" fontAlgn="base">
              <a:spcBef>
                <a:spcPct val="0"/>
              </a:spcBef>
              <a:spcAft>
                <a:spcPct val="0"/>
              </a:spcAft>
              <a:defRPr/>
            </a:pPr>
            <a:r>
              <a:rPr lang="en-ZA" sz="1000" kern="0" dirty="0">
                <a:solidFill>
                  <a:srgbClr val="000000"/>
                </a:solidFill>
                <a:latin typeface="Arial" charset="0"/>
                <a:cs typeface="Arial" charset="0"/>
              </a:rPr>
              <a:t> making framework</a:t>
            </a:r>
          </a:p>
        </p:txBody>
      </p:sp>
      <p:sp>
        <p:nvSpPr>
          <p:cNvPr id="107" name="Line 110">
            <a:extLst>
              <a:ext uri="{FF2B5EF4-FFF2-40B4-BE49-F238E27FC236}">
                <a16:creationId xmlns:a16="http://schemas.microsoft.com/office/drawing/2014/main" id="{3D1444A8-E9A9-46F3-4DC8-47DBC0AE2DEC}"/>
              </a:ext>
            </a:extLst>
          </p:cNvPr>
          <p:cNvSpPr>
            <a:spLocks noChangeShapeType="1"/>
          </p:cNvSpPr>
          <p:nvPr/>
        </p:nvSpPr>
        <p:spPr bwMode="auto">
          <a:xfrm>
            <a:off x="-40593" y="5733256"/>
            <a:ext cx="9144000" cy="0"/>
          </a:xfrm>
          <a:prstGeom prst="line">
            <a:avLst/>
          </a:prstGeom>
          <a:noFill/>
          <a:ln w="9525">
            <a:solidFill>
              <a:srgbClr val="000000"/>
            </a:solidFill>
            <a:round/>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ZA" sz="1000" b="0" i="0" u="none" strike="noStrike" kern="0" cap="none" spc="0" normalizeH="0" baseline="0" noProof="0">
              <a:ln>
                <a:noFill/>
              </a:ln>
              <a:solidFill>
                <a:srgbClr val="000000"/>
              </a:solidFill>
              <a:effectLst/>
              <a:uLnTx/>
              <a:uFillTx/>
              <a:latin typeface="Arial" charset="0"/>
              <a:cs typeface="Arial" charset="0"/>
            </a:endParaRPr>
          </a:p>
        </p:txBody>
      </p:sp>
      <p:sp>
        <p:nvSpPr>
          <p:cNvPr id="126" name="AutoShape 16">
            <a:extLst>
              <a:ext uri="{FF2B5EF4-FFF2-40B4-BE49-F238E27FC236}">
                <a16:creationId xmlns:a16="http://schemas.microsoft.com/office/drawing/2014/main" id="{057943EE-C5CF-3740-683C-551A3D7A8D68}"/>
              </a:ext>
            </a:extLst>
          </p:cNvPr>
          <p:cNvSpPr>
            <a:spLocks noChangeArrowheads="1"/>
          </p:cNvSpPr>
          <p:nvPr/>
        </p:nvSpPr>
        <p:spPr bwMode="auto">
          <a:xfrm>
            <a:off x="5309333" y="60714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Review </a:t>
            </a:r>
          </a:p>
          <a:p>
            <a:pPr lvl="0" algn="ctr" fontAlgn="base">
              <a:spcBef>
                <a:spcPct val="0"/>
              </a:spcBef>
              <a:spcAft>
                <a:spcPct val="0"/>
              </a:spcAft>
              <a:defRPr/>
            </a:pPr>
            <a:r>
              <a:rPr lang="en-ZA" sz="1000" kern="0" dirty="0">
                <a:solidFill>
                  <a:srgbClr val="000000"/>
                </a:solidFill>
                <a:latin typeface="Arial" charset="0"/>
                <a:cs typeface="Arial" charset="0"/>
              </a:rPr>
              <a:t>Payment </a:t>
            </a:r>
          </a:p>
          <a:p>
            <a:pPr lvl="0" algn="ctr" fontAlgn="base">
              <a:spcBef>
                <a:spcPct val="0"/>
              </a:spcBef>
              <a:spcAft>
                <a:spcPct val="0"/>
              </a:spcAft>
              <a:defRPr/>
            </a:pPr>
            <a:r>
              <a:rPr lang="en-ZA" sz="1000" kern="0" dirty="0">
                <a:solidFill>
                  <a:srgbClr val="000000"/>
                </a:solidFill>
                <a:latin typeface="Arial" charset="0"/>
                <a:cs typeface="Arial" charset="0"/>
              </a:rPr>
              <a:t>Amount</a:t>
            </a:r>
          </a:p>
        </p:txBody>
      </p:sp>
      <p:cxnSp>
        <p:nvCxnSpPr>
          <p:cNvPr id="134" name="AutoShape 72">
            <a:extLst>
              <a:ext uri="{FF2B5EF4-FFF2-40B4-BE49-F238E27FC236}">
                <a16:creationId xmlns:a16="http://schemas.microsoft.com/office/drawing/2014/main" id="{56E30804-D8F6-3491-CE29-FFA83955E79B}"/>
              </a:ext>
            </a:extLst>
          </p:cNvPr>
          <p:cNvCxnSpPr>
            <a:cxnSpLocks noChangeShapeType="1"/>
            <a:stCxn id="103" idx="3"/>
            <a:endCxn id="126" idx="0"/>
          </p:cNvCxnSpPr>
          <p:nvPr/>
        </p:nvCxnSpPr>
        <p:spPr bwMode="auto">
          <a:xfrm>
            <a:off x="4792660" y="5045627"/>
            <a:ext cx="988955" cy="1025827"/>
          </a:xfrm>
          <a:prstGeom prst="bentConnector2">
            <a:avLst/>
          </a:prstGeom>
          <a:noFill/>
          <a:ln w="9525">
            <a:solidFill>
              <a:srgbClr val="000000"/>
            </a:solidFill>
            <a:miter lim="800000"/>
            <a:headEnd/>
            <a:tailEnd type="triangle" w="med" len="med"/>
          </a:ln>
        </p:spPr>
      </p:cxnSp>
      <p:sp>
        <p:nvSpPr>
          <p:cNvPr id="148" name="AutoShape 26">
            <a:extLst>
              <a:ext uri="{FF2B5EF4-FFF2-40B4-BE49-F238E27FC236}">
                <a16:creationId xmlns:a16="http://schemas.microsoft.com/office/drawing/2014/main" id="{97A6E60F-801B-4D40-2369-736CBF7EB4AC}"/>
              </a:ext>
            </a:extLst>
          </p:cNvPr>
          <p:cNvSpPr>
            <a:spLocks noChangeArrowheads="1"/>
          </p:cNvSpPr>
          <p:nvPr/>
        </p:nvSpPr>
        <p:spPr bwMode="auto">
          <a:xfrm>
            <a:off x="6580690" y="6036455"/>
            <a:ext cx="779078" cy="773260"/>
          </a:xfrm>
          <a:prstGeom prst="flowChartDecision">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cs typeface="Arial" charset="0"/>
              </a:rPr>
              <a:t>Approve?</a:t>
            </a:r>
          </a:p>
        </p:txBody>
      </p:sp>
      <p:cxnSp>
        <p:nvCxnSpPr>
          <p:cNvPr id="149" name="AutoShape 72">
            <a:extLst>
              <a:ext uri="{FF2B5EF4-FFF2-40B4-BE49-F238E27FC236}">
                <a16:creationId xmlns:a16="http://schemas.microsoft.com/office/drawing/2014/main" id="{23F4FA49-14CD-4C16-1882-FFE699202F8D}"/>
              </a:ext>
            </a:extLst>
          </p:cNvPr>
          <p:cNvCxnSpPr>
            <a:cxnSpLocks noChangeShapeType="1"/>
            <a:stCxn id="126" idx="3"/>
            <a:endCxn id="148" idx="1"/>
          </p:cNvCxnSpPr>
          <p:nvPr/>
        </p:nvCxnSpPr>
        <p:spPr bwMode="auto">
          <a:xfrm>
            <a:off x="6253896" y="6423085"/>
            <a:ext cx="326794" cy="12700"/>
          </a:xfrm>
          <a:prstGeom prst="bentConnector3">
            <a:avLst>
              <a:gd name="adj1" fmla="val 50000"/>
            </a:avLst>
          </a:prstGeom>
          <a:noFill/>
          <a:ln w="9525">
            <a:solidFill>
              <a:srgbClr val="000000"/>
            </a:solidFill>
            <a:miter lim="800000"/>
            <a:headEnd/>
            <a:tailEnd type="triangle" w="med" len="med"/>
          </a:ln>
        </p:spPr>
      </p:cxnSp>
      <p:sp>
        <p:nvSpPr>
          <p:cNvPr id="157" name="AutoShape 16">
            <a:extLst>
              <a:ext uri="{FF2B5EF4-FFF2-40B4-BE49-F238E27FC236}">
                <a16:creationId xmlns:a16="http://schemas.microsoft.com/office/drawing/2014/main" id="{C044E71E-F710-95CC-FC3D-847D05A322F1}"/>
              </a:ext>
            </a:extLst>
          </p:cNvPr>
          <p:cNvSpPr>
            <a:spLocks noChangeArrowheads="1"/>
          </p:cNvSpPr>
          <p:nvPr/>
        </p:nvSpPr>
        <p:spPr bwMode="auto">
          <a:xfrm>
            <a:off x="7623092" y="6071454"/>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Make Payment</a:t>
            </a:r>
          </a:p>
        </p:txBody>
      </p:sp>
      <p:cxnSp>
        <p:nvCxnSpPr>
          <p:cNvPr id="158" name="AutoShape 72">
            <a:extLst>
              <a:ext uri="{FF2B5EF4-FFF2-40B4-BE49-F238E27FC236}">
                <a16:creationId xmlns:a16="http://schemas.microsoft.com/office/drawing/2014/main" id="{9F919E92-7E4B-764C-8A10-D50EDDAF3A52}"/>
              </a:ext>
            </a:extLst>
          </p:cNvPr>
          <p:cNvCxnSpPr>
            <a:cxnSpLocks noChangeShapeType="1"/>
            <a:endCxn id="157" idx="1"/>
          </p:cNvCxnSpPr>
          <p:nvPr/>
        </p:nvCxnSpPr>
        <p:spPr bwMode="auto">
          <a:xfrm>
            <a:off x="7363995" y="6423085"/>
            <a:ext cx="259097" cy="12700"/>
          </a:xfrm>
          <a:prstGeom prst="bentConnector3">
            <a:avLst>
              <a:gd name="adj1" fmla="val 50000"/>
            </a:avLst>
          </a:prstGeom>
          <a:noFill/>
          <a:ln w="9525">
            <a:solidFill>
              <a:srgbClr val="000000"/>
            </a:solidFill>
            <a:miter lim="800000"/>
            <a:headEnd/>
            <a:tailEnd type="triangle" w="med" len="med"/>
          </a:ln>
        </p:spPr>
      </p:cxnSp>
      <p:sp>
        <p:nvSpPr>
          <p:cNvPr id="2" name="AutoShape 16">
            <a:extLst>
              <a:ext uri="{FF2B5EF4-FFF2-40B4-BE49-F238E27FC236}">
                <a16:creationId xmlns:a16="http://schemas.microsoft.com/office/drawing/2014/main" id="{28E9EE3A-CAFF-2DFE-A5F5-39257AA630BD}"/>
              </a:ext>
            </a:extLst>
          </p:cNvPr>
          <p:cNvSpPr>
            <a:spLocks noChangeArrowheads="1"/>
          </p:cNvSpPr>
          <p:nvPr/>
        </p:nvSpPr>
        <p:spPr bwMode="auto">
          <a:xfrm>
            <a:off x="4377907" y="1890819"/>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dirty="0"/>
              <a:t>Route documents </a:t>
            </a:r>
          </a:p>
          <a:p>
            <a:pPr lvl="0" algn="ctr" fontAlgn="base">
              <a:spcBef>
                <a:spcPct val="0"/>
              </a:spcBef>
              <a:spcAft>
                <a:spcPct val="0"/>
              </a:spcAft>
              <a:defRPr/>
            </a:pPr>
            <a:r>
              <a:rPr lang="en-ZA" sz="1000" dirty="0"/>
              <a:t>for digital approval</a:t>
            </a: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8" name="AutoShape 72">
            <a:extLst>
              <a:ext uri="{FF2B5EF4-FFF2-40B4-BE49-F238E27FC236}">
                <a16:creationId xmlns:a16="http://schemas.microsoft.com/office/drawing/2014/main" id="{3362D9DB-5AF9-2C9F-B435-C4C48F2C7C5C}"/>
              </a:ext>
            </a:extLst>
          </p:cNvPr>
          <p:cNvCxnSpPr>
            <a:cxnSpLocks noChangeShapeType="1"/>
            <a:stCxn id="49" idx="3"/>
            <a:endCxn id="2" idx="1"/>
          </p:cNvCxnSpPr>
          <p:nvPr/>
        </p:nvCxnSpPr>
        <p:spPr bwMode="auto">
          <a:xfrm flipV="1">
            <a:off x="3624361" y="2242450"/>
            <a:ext cx="753546" cy="12135"/>
          </a:xfrm>
          <a:prstGeom prst="bentConnector3">
            <a:avLst>
              <a:gd name="adj1" fmla="val 50000"/>
            </a:avLst>
          </a:prstGeom>
          <a:noFill/>
          <a:ln w="9525">
            <a:solidFill>
              <a:srgbClr val="000000"/>
            </a:solidFill>
            <a:miter lim="800000"/>
            <a:headEnd/>
            <a:tailEnd type="triangle" w="med" len="med"/>
          </a:ln>
        </p:spPr>
      </p:cxnSp>
      <p:cxnSp>
        <p:nvCxnSpPr>
          <p:cNvPr id="13" name="AutoShape 72">
            <a:extLst>
              <a:ext uri="{FF2B5EF4-FFF2-40B4-BE49-F238E27FC236}">
                <a16:creationId xmlns:a16="http://schemas.microsoft.com/office/drawing/2014/main" id="{28528A23-77C9-0595-4FA7-7F84FB5BE1F5}"/>
              </a:ext>
            </a:extLst>
          </p:cNvPr>
          <p:cNvCxnSpPr>
            <a:cxnSpLocks noChangeShapeType="1"/>
            <a:stCxn id="2" idx="2"/>
            <a:endCxn id="17" idx="0"/>
          </p:cNvCxnSpPr>
          <p:nvPr/>
        </p:nvCxnSpPr>
        <p:spPr bwMode="auto">
          <a:xfrm rot="5400000">
            <a:off x="2717103" y="1239473"/>
            <a:ext cx="778478" cy="3487695"/>
          </a:xfrm>
          <a:prstGeom prst="bentConnector3">
            <a:avLst>
              <a:gd name="adj1" fmla="val 50000"/>
            </a:avLst>
          </a:prstGeom>
          <a:noFill/>
          <a:ln w="9525">
            <a:solidFill>
              <a:srgbClr val="000000"/>
            </a:solidFill>
            <a:miter lim="800000"/>
            <a:headEnd/>
            <a:tailEnd type="triangle" w="med" len="med"/>
          </a:ln>
        </p:spPr>
      </p:cxnSp>
      <p:sp>
        <p:nvSpPr>
          <p:cNvPr id="14" name="AutoShape 16">
            <a:extLst>
              <a:ext uri="{FF2B5EF4-FFF2-40B4-BE49-F238E27FC236}">
                <a16:creationId xmlns:a16="http://schemas.microsoft.com/office/drawing/2014/main" id="{7F4A73C6-FB76-DC41-AC8E-E5D6D83F365A}"/>
              </a:ext>
            </a:extLst>
          </p:cNvPr>
          <p:cNvSpPr>
            <a:spLocks noChangeArrowheads="1"/>
          </p:cNvSpPr>
          <p:nvPr/>
        </p:nvSpPr>
        <p:spPr bwMode="auto">
          <a:xfrm>
            <a:off x="6012638" y="1898015"/>
            <a:ext cx="944563" cy="703262"/>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dirty="0"/>
              <a:t>Route documents </a:t>
            </a:r>
          </a:p>
          <a:p>
            <a:pPr lvl="0" algn="ctr" fontAlgn="base">
              <a:spcBef>
                <a:spcPct val="0"/>
              </a:spcBef>
              <a:spcAft>
                <a:spcPct val="0"/>
              </a:spcAft>
              <a:defRPr/>
            </a:pPr>
            <a:r>
              <a:rPr lang="en-ZA" sz="1000" dirty="0"/>
              <a:t>for digital approval</a:t>
            </a:r>
            <a:endParaRPr kumimoji="0" lang="en-ZA" sz="1000" b="0" i="0" u="none" strike="noStrike" kern="0" cap="none" spc="0" normalizeH="0" baseline="0" noProof="0" dirty="0">
              <a:ln>
                <a:noFill/>
              </a:ln>
              <a:solidFill>
                <a:srgbClr val="000000"/>
              </a:solidFill>
              <a:effectLst/>
              <a:uLnTx/>
              <a:uFillTx/>
              <a:latin typeface="Arial" charset="0"/>
              <a:cs typeface="Arial" charset="0"/>
            </a:endParaRPr>
          </a:p>
        </p:txBody>
      </p:sp>
      <p:cxnSp>
        <p:nvCxnSpPr>
          <p:cNvPr id="15" name="AutoShape 72">
            <a:extLst>
              <a:ext uri="{FF2B5EF4-FFF2-40B4-BE49-F238E27FC236}">
                <a16:creationId xmlns:a16="http://schemas.microsoft.com/office/drawing/2014/main" id="{4127377C-9C1E-E8AF-A29E-579308C5D95E}"/>
              </a:ext>
            </a:extLst>
          </p:cNvPr>
          <p:cNvCxnSpPr>
            <a:cxnSpLocks noChangeShapeType="1"/>
            <a:stCxn id="2" idx="3"/>
            <a:endCxn id="14" idx="1"/>
          </p:cNvCxnSpPr>
          <p:nvPr/>
        </p:nvCxnSpPr>
        <p:spPr bwMode="auto">
          <a:xfrm>
            <a:off x="5322470" y="2242450"/>
            <a:ext cx="690168" cy="7196"/>
          </a:xfrm>
          <a:prstGeom prst="bentConnector3">
            <a:avLst>
              <a:gd name="adj1" fmla="val 50000"/>
            </a:avLst>
          </a:prstGeom>
          <a:noFill/>
          <a:ln w="9525">
            <a:solidFill>
              <a:srgbClr val="000000"/>
            </a:solidFill>
            <a:miter lim="800000"/>
            <a:headEnd/>
            <a:tailEnd type="triangle" w="med" len="med"/>
          </a:ln>
        </p:spPr>
      </p:cxnSp>
      <p:sp>
        <p:nvSpPr>
          <p:cNvPr id="21" name="TextBox 20">
            <a:extLst>
              <a:ext uri="{FF2B5EF4-FFF2-40B4-BE49-F238E27FC236}">
                <a16:creationId xmlns:a16="http://schemas.microsoft.com/office/drawing/2014/main" id="{4EF8CD07-C7A1-0C4C-993C-B3ED6D6A2A6C}"/>
              </a:ext>
            </a:extLst>
          </p:cNvPr>
          <p:cNvSpPr txBox="1"/>
          <p:nvPr/>
        </p:nvSpPr>
        <p:spPr>
          <a:xfrm>
            <a:off x="3624361" y="3475474"/>
            <a:ext cx="685606" cy="276999"/>
          </a:xfrm>
          <a:prstGeom prst="rect">
            <a:avLst/>
          </a:prstGeom>
          <a:noFill/>
        </p:spPr>
        <p:txBody>
          <a:bodyPr wrap="square" rtlCol="0">
            <a:spAutoFit/>
          </a:bodyPr>
          <a:lstStyle/>
          <a:p>
            <a:r>
              <a:rPr lang="en-US" sz="1200" dirty="0"/>
              <a:t>yes</a:t>
            </a:r>
            <a:endParaRPr lang="en-ZA" sz="1200" dirty="0"/>
          </a:p>
        </p:txBody>
      </p:sp>
      <p:sp>
        <p:nvSpPr>
          <p:cNvPr id="22" name="Text Box 17">
            <a:extLst>
              <a:ext uri="{FF2B5EF4-FFF2-40B4-BE49-F238E27FC236}">
                <a16:creationId xmlns:a16="http://schemas.microsoft.com/office/drawing/2014/main" id="{AB4F817F-B902-C47E-7914-F95F6E701E65}"/>
              </a:ext>
            </a:extLst>
          </p:cNvPr>
          <p:cNvSpPr txBox="1">
            <a:spLocks noChangeArrowheads="1"/>
          </p:cNvSpPr>
          <p:nvPr/>
        </p:nvSpPr>
        <p:spPr bwMode="auto">
          <a:xfrm>
            <a:off x="-140958" y="4898894"/>
            <a:ext cx="1130300" cy="553998"/>
          </a:xfrm>
          <a:prstGeom prst="rect">
            <a:avLst/>
          </a:prstGeom>
          <a:noFill/>
          <a:ln w="9525">
            <a:noFill/>
            <a:miter lim="800000"/>
            <a:headEnd/>
            <a:tailEnd/>
          </a:ln>
        </p:spPr>
        <p:txBody>
          <a:bodyPr>
            <a:spAutoFit/>
          </a:bodyPr>
          <a:lstStyle/>
          <a:p>
            <a:pPr algn="ctr" fontAlgn="base">
              <a:spcBef>
                <a:spcPct val="0"/>
              </a:spcBef>
              <a:spcAft>
                <a:spcPct val="0"/>
              </a:spcAft>
            </a:pPr>
            <a:r>
              <a:rPr lang="en-ZA" sz="1000" b="1" dirty="0">
                <a:solidFill>
                  <a:srgbClr val="000000"/>
                </a:solidFill>
                <a:latin typeface="Arial" charset="0"/>
                <a:cs typeface="Arial" charset="0"/>
              </a:rPr>
              <a:t>Cross Functional Team</a:t>
            </a:r>
            <a:endParaRPr lang="en-US" sz="1000" b="1" dirty="0">
              <a:solidFill>
                <a:srgbClr val="000000"/>
              </a:solidFill>
              <a:latin typeface="Arial" charset="0"/>
              <a:cs typeface="Arial" charset="0"/>
            </a:endParaRPr>
          </a:p>
        </p:txBody>
      </p:sp>
      <p:sp>
        <p:nvSpPr>
          <p:cNvPr id="24" name="TextBox 23">
            <a:extLst>
              <a:ext uri="{FF2B5EF4-FFF2-40B4-BE49-F238E27FC236}">
                <a16:creationId xmlns:a16="http://schemas.microsoft.com/office/drawing/2014/main" id="{FDE9644F-DE7F-7C90-7F00-E12CE1F5FDF4}"/>
              </a:ext>
            </a:extLst>
          </p:cNvPr>
          <p:cNvSpPr txBox="1"/>
          <p:nvPr/>
        </p:nvSpPr>
        <p:spPr>
          <a:xfrm>
            <a:off x="1635138" y="4423781"/>
            <a:ext cx="685606" cy="276999"/>
          </a:xfrm>
          <a:prstGeom prst="rect">
            <a:avLst/>
          </a:prstGeom>
          <a:noFill/>
        </p:spPr>
        <p:txBody>
          <a:bodyPr wrap="square" rtlCol="0">
            <a:spAutoFit/>
          </a:bodyPr>
          <a:lstStyle/>
          <a:p>
            <a:r>
              <a:rPr lang="en-US" sz="1200" dirty="0"/>
              <a:t>No</a:t>
            </a:r>
            <a:endParaRPr lang="en-ZA" sz="1200" dirty="0"/>
          </a:p>
        </p:txBody>
      </p:sp>
      <p:sp>
        <p:nvSpPr>
          <p:cNvPr id="44" name="Rectangle: Rounded Corners 43">
            <a:extLst>
              <a:ext uri="{FF2B5EF4-FFF2-40B4-BE49-F238E27FC236}">
                <a16:creationId xmlns:a16="http://schemas.microsoft.com/office/drawing/2014/main" id="{DFE8EAE3-597A-898F-482A-E1C548F5C1EE}"/>
              </a:ext>
            </a:extLst>
          </p:cNvPr>
          <p:cNvSpPr/>
          <p:nvPr/>
        </p:nvSpPr>
        <p:spPr>
          <a:xfrm>
            <a:off x="6788617" y="2426383"/>
            <a:ext cx="944563" cy="4524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Digital storage</a:t>
            </a:r>
            <a:endParaRPr lang="en-ZA" sz="1000" dirty="0"/>
          </a:p>
        </p:txBody>
      </p:sp>
      <p:sp>
        <p:nvSpPr>
          <p:cNvPr id="45" name="TextBox 44">
            <a:extLst>
              <a:ext uri="{FF2B5EF4-FFF2-40B4-BE49-F238E27FC236}">
                <a16:creationId xmlns:a16="http://schemas.microsoft.com/office/drawing/2014/main" id="{64ECA30E-E8F8-3264-90A7-3221A5818EAB}"/>
              </a:ext>
            </a:extLst>
          </p:cNvPr>
          <p:cNvSpPr txBox="1"/>
          <p:nvPr/>
        </p:nvSpPr>
        <p:spPr>
          <a:xfrm>
            <a:off x="7196974" y="6108098"/>
            <a:ext cx="685606" cy="276999"/>
          </a:xfrm>
          <a:prstGeom prst="rect">
            <a:avLst/>
          </a:prstGeom>
          <a:noFill/>
        </p:spPr>
        <p:txBody>
          <a:bodyPr wrap="square" rtlCol="0">
            <a:spAutoFit/>
          </a:bodyPr>
          <a:lstStyle/>
          <a:p>
            <a:r>
              <a:rPr lang="en-US" sz="1200" dirty="0"/>
              <a:t>yes</a:t>
            </a:r>
            <a:endParaRPr lang="en-ZA" sz="1200" dirty="0"/>
          </a:p>
        </p:txBody>
      </p:sp>
      <p:sp>
        <p:nvSpPr>
          <p:cNvPr id="47" name="Text Box 17">
            <a:extLst>
              <a:ext uri="{FF2B5EF4-FFF2-40B4-BE49-F238E27FC236}">
                <a16:creationId xmlns:a16="http://schemas.microsoft.com/office/drawing/2014/main" id="{65853202-2173-A74E-FDD2-C3107E55A41E}"/>
              </a:ext>
            </a:extLst>
          </p:cNvPr>
          <p:cNvSpPr txBox="1">
            <a:spLocks noChangeArrowheads="1"/>
          </p:cNvSpPr>
          <p:nvPr/>
        </p:nvSpPr>
        <p:spPr bwMode="auto">
          <a:xfrm>
            <a:off x="-91690" y="6013621"/>
            <a:ext cx="1130300" cy="400110"/>
          </a:xfrm>
          <a:prstGeom prst="rect">
            <a:avLst/>
          </a:prstGeom>
          <a:noFill/>
          <a:ln w="9525">
            <a:noFill/>
            <a:miter lim="800000"/>
            <a:headEnd/>
            <a:tailEnd/>
          </a:ln>
        </p:spPr>
        <p:txBody>
          <a:bodyPr>
            <a:spAutoFit/>
          </a:bodyPr>
          <a:lstStyle/>
          <a:p>
            <a:pPr algn="ctr" fontAlgn="base">
              <a:spcBef>
                <a:spcPct val="0"/>
              </a:spcBef>
              <a:spcAft>
                <a:spcPct val="0"/>
              </a:spcAft>
            </a:pPr>
            <a:r>
              <a:rPr lang="en-US" sz="1000" b="1" dirty="0">
                <a:solidFill>
                  <a:srgbClr val="000000"/>
                </a:solidFill>
                <a:latin typeface="Arial" charset="0"/>
                <a:cs typeface="Arial" charset="0"/>
              </a:rPr>
              <a:t>S</a:t>
            </a:r>
            <a:r>
              <a:rPr lang="en-ZA" sz="1000" b="1" dirty="0" err="1">
                <a:solidFill>
                  <a:srgbClr val="000000"/>
                </a:solidFill>
                <a:latin typeface="Arial" charset="0"/>
                <a:cs typeface="Arial" charset="0"/>
              </a:rPr>
              <a:t>ettlement</a:t>
            </a:r>
            <a:r>
              <a:rPr lang="en-ZA" sz="1000" b="1" dirty="0">
                <a:solidFill>
                  <a:srgbClr val="000000"/>
                </a:solidFill>
                <a:latin typeface="Arial" charset="0"/>
                <a:cs typeface="Arial" charset="0"/>
              </a:rPr>
              <a:t> Department</a:t>
            </a:r>
            <a:endParaRPr lang="en-US" sz="1000" b="1" dirty="0">
              <a:solidFill>
                <a:srgbClr val="000000"/>
              </a:solidFill>
              <a:latin typeface="Arial" charset="0"/>
              <a:cs typeface="Arial" charset="0"/>
            </a:endParaRPr>
          </a:p>
        </p:txBody>
      </p:sp>
    </p:spTree>
    <p:extLst>
      <p:ext uri="{BB962C8B-B14F-4D97-AF65-F5344CB8AC3E}">
        <p14:creationId xmlns:p14="http://schemas.microsoft.com/office/powerpoint/2010/main" val="3601735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1880" y="188640"/>
            <a:ext cx="5652120" cy="461665"/>
          </a:xfrm>
          <a:prstGeom prst="rect">
            <a:avLst/>
          </a:prstGeom>
          <a:noFill/>
        </p:spPr>
        <p:txBody>
          <a:bodyPr wrap="square" rtlCol="0">
            <a:spAutoFit/>
          </a:bodyPr>
          <a:lstStyle/>
          <a:p>
            <a:pPr algn="r"/>
            <a:r>
              <a:rPr lang="en-ZA" sz="2400" dirty="0">
                <a:latin typeface="Arial" pitchFamily="34" charset="0"/>
                <a:cs typeface="Arial" pitchFamily="34" charset="0"/>
              </a:rPr>
              <a:t>PROCESS CONTROL DOCUMENT</a:t>
            </a:r>
          </a:p>
        </p:txBody>
      </p:sp>
      <p:graphicFrame>
        <p:nvGraphicFramePr>
          <p:cNvPr id="4" name="Table 3">
            <a:extLst>
              <a:ext uri="{FF2B5EF4-FFF2-40B4-BE49-F238E27FC236}">
                <a16:creationId xmlns:a16="http://schemas.microsoft.com/office/drawing/2014/main" id="{8BEB8462-A536-4B28-A785-34A387205443}"/>
              </a:ext>
            </a:extLst>
          </p:cNvPr>
          <p:cNvGraphicFramePr>
            <a:graphicFrameLocks noGrp="1"/>
          </p:cNvGraphicFramePr>
          <p:nvPr>
            <p:extLst>
              <p:ext uri="{D42A27DB-BD31-4B8C-83A1-F6EECF244321}">
                <p14:modId xmlns:p14="http://schemas.microsoft.com/office/powerpoint/2010/main" val="2309951065"/>
              </p:ext>
            </p:extLst>
          </p:nvPr>
        </p:nvGraphicFramePr>
        <p:xfrm>
          <a:off x="228601" y="693135"/>
          <a:ext cx="8686798" cy="5719391"/>
        </p:xfrm>
        <a:graphic>
          <a:graphicData uri="http://schemas.openxmlformats.org/drawingml/2006/table">
            <a:tbl>
              <a:tblPr/>
              <a:tblGrid>
                <a:gridCol w="378098">
                  <a:extLst>
                    <a:ext uri="{9D8B030D-6E8A-4147-A177-3AD203B41FA5}">
                      <a16:colId xmlns:a16="http://schemas.microsoft.com/office/drawing/2014/main" val="20000"/>
                    </a:ext>
                  </a:extLst>
                </a:gridCol>
                <a:gridCol w="326110">
                  <a:extLst>
                    <a:ext uri="{9D8B030D-6E8A-4147-A177-3AD203B41FA5}">
                      <a16:colId xmlns:a16="http://schemas.microsoft.com/office/drawing/2014/main" val="20001"/>
                    </a:ext>
                  </a:extLst>
                </a:gridCol>
                <a:gridCol w="954697">
                  <a:extLst>
                    <a:ext uri="{9D8B030D-6E8A-4147-A177-3AD203B41FA5}">
                      <a16:colId xmlns:a16="http://schemas.microsoft.com/office/drawing/2014/main" val="20002"/>
                    </a:ext>
                  </a:extLst>
                </a:gridCol>
                <a:gridCol w="949971">
                  <a:extLst>
                    <a:ext uri="{9D8B030D-6E8A-4147-A177-3AD203B41FA5}">
                      <a16:colId xmlns:a16="http://schemas.microsoft.com/office/drawing/2014/main" val="20003"/>
                    </a:ext>
                  </a:extLst>
                </a:gridCol>
                <a:gridCol w="912160">
                  <a:extLst>
                    <a:ext uri="{9D8B030D-6E8A-4147-A177-3AD203B41FA5}">
                      <a16:colId xmlns:a16="http://schemas.microsoft.com/office/drawing/2014/main" val="20004"/>
                    </a:ext>
                  </a:extLst>
                </a:gridCol>
                <a:gridCol w="940517">
                  <a:extLst>
                    <a:ext uri="{9D8B030D-6E8A-4147-A177-3AD203B41FA5}">
                      <a16:colId xmlns:a16="http://schemas.microsoft.com/office/drawing/2014/main" val="20005"/>
                    </a:ext>
                  </a:extLst>
                </a:gridCol>
                <a:gridCol w="633314">
                  <a:extLst>
                    <a:ext uri="{9D8B030D-6E8A-4147-A177-3AD203B41FA5}">
                      <a16:colId xmlns:a16="http://schemas.microsoft.com/office/drawing/2014/main" val="20006"/>
                    </a:ext>
                  </a:extLst>
                </a:gridCol>
                <a:gridCol w="638040">
                  <a:extLst>
                    <a:ext uri="{9D8B030D-6E8A-4147-A177-3AD203B41FA5}">
                      <a16:colId xmlns:a16="http://schemas.microsoft.com/office/drawing/2014/main" val="20007"/>
                    </a:ext>
                  </a:extLst>
                </a:gridCol>
                <a:gridCol w="548241">
                  <a:extLst>
                    <a:ext uri="{9D8B030D-6E8A-4147-A177-3AD203B41FA5}">
                      <a16:colId xmlns:a16="http://schemas.microsoft.com/office/drawing/2014/main" val="20008"/>
                    </a:ext>
                  </a:extLst>
                </a:gridCol>
                <a:gridCol w="505706">
                  <a:extLst>
                    <a:ext uri="{9D8B030D-6E8A-4147-A177-3AD203B41FA5}">
                      <a16:colId xmlns:a16="http://schemas.microsoft.com/office/drawing/2014/main" val="20009"/>
                    </a:ext>
                  </a:extLst>
                </a:gridCol>
                <a:gridCol w="524611">
                  <a:extLst>
                    <a:ext uri="{9D8B030D-6E8A-4147-A177-3AD203B41FA5}">
                      <a16:colId xmlns:a16="http://schemas.microsoft.com/office/drawing/2014/main" val="20010"/>
                    </a:ext>
                  </a:extLst>
                </a:gridCol>
                <a:gridCol w="902710">
                  <a:extLst>
                    <a:ext uri="{9D8B030D-6E8A-4147-A177-3AD203B41FA5}">
                      <a16:colId xmlns:a16="http://schemas.microsoft.com/office/drawing/2014/main" val="20011"/>
                    </a:ext>
                  </a:extLst>
                </a:gridCol>
                <a:gridCol w="472623">
                  <a:extLst>
                    <a:ext uri="{9D8B030D-6E8A-4147-A177-3AD203B41FA5}">
                      <a16:colId xmlns:a16="http://schemas.microsoft.com/office/drawing/2014/main" val="20012"/>
                    </a:ext>
                  </a:extLst>
                </a:gridCol>
              </a:tblGrid>
              <a:tr h="230518">
                <a:tc gridSpan="13">
                  <a:txBody>
                    <a:bodyPr/>
                    <a:lstStyle/>
                    <a:p>
                      <a:pPr algn="ctr" fontAlgn="b"/>
                      <a:r>
                        <a:rPr lang="en-ZA" sz="1400" b="1" i="0" u="none" strike="noStrike" dirty="0">
                          <a:solidFill>
                            <a:srgbClr val="000000"/>
                          </a:solidFill>
                          <a:latin typeface="Calibri"/>
                        </a:rPr>
                        <a:t>Process Control Document</a:t>
                      </a:r>
                    </a:p>
                  </a:txBody>
                  <a:tcPr marL="3315" marR="3315" marT="331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355604">
                <a:tc gridSpan="4">
                  <a:txBody>
                    <a:bodyPr/>
                    <a:lstStyle/>
                    <a:p>
                      <a:pPr algn="l" fontAlgn="t"/>
                      <a:r>
                        <a:rPr lang="en-ZA" sz="900" b="0" i="0" u="none" strike="noStrike" dirty="0">
                          <a:solidFill>
                            <a:srgbClr val="000000"/>
                          </a:solidFill>
                          <a:latin typeface="Calibri"/>
                        </a:rPr>
                        <a:t>Process Description</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gridSpan="2">
                  <a:txBody>
                    <a:bodyPr/>
                    <a:lstStyle/>
                    <a:p>
                      <a:pPr algn="l" fontAlgn="t"/>
                      <a:r>
                        <a:rPr lang="en-ZA" sz="900" b="0" i="0" u="none" strike="noStrike" dirty="0">
                          <a:solidFill>
                            <a:srgbClr val="000000"/>
                          </a:solidFill>
                          <a:latin typeface="Calibri"/>
                        </a:rPr>
                        <a:t>Process Customer</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gridSpan="2">
                  <a:txBody>
                    <a:bodyPr/>
                    <a:lstStyle/>
                    <a:p>
                      <a:pPr algn="l" fontAlgn="t"/>
                      <a:r>
                        <a:rPr lang="en-ZA" sz="900" b="0" i="0" u="none" strike="noStrike" dirty="0">
                          <a:solidFill>
                            <a:srgbClr val="000000"/>
                          </a:solidFill>
                          <a:latin typeface="Calibri"/>
                        </a:rPr>
                        <a:t>Customer Requirements</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gridSpan="5">
                  <a:txBody>
                    <a:bodyPr/>
                    <a:lstStyle/>
                    <a:p>
                      <a:pPr algn="l" fontAlgn="t"/>
                      <a:r>
                        <a:rPr lang="en-ZA" sz="900" b="0" i="0" u="none" strike="noStrike" dirty="0">
                          <a:solidFill>
                            <a:srgbClr val="000000"/>
                          </a:solidFill>
                          <a:latin typeface="Calibri"/>
                        </a:rPr>
                        <a:t>Quality Indicators </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1"/>
                  </a:ext>
                </a:extLst>
              </a:tr>
              <a:tr h="344014">
                <a:tc gridSpan="6">
                  <a:txBody>
                    <a:bodyPr/>
                    <a:lstStyle/>
                    <a:p>
                      <a:pPr algn="ctr" fontAlgn="b"/>
                      <a:r>
                        <a:rPr lang="en-ZA" sz="1200" b="0" i="0" u="none" strike="noStrike" dirty="0">
                          <a:solidFill>
                            <a:srgbClr val="000000"/>
                          </a:solidFill>
                          <a:latin typeface="Calibri"/>
                        </a:rPr>
                        <a:t>Process Flow chart</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gridSpan="2">
                  <a:txBody>
                    <a:bodyPr/>
                    <a:lstStyle/>
                    <a:p>
                      <a:pPr algn="ctr" fontAlgn="b"/>
                      <a:r>
                        <a:rPr lang="en-ZA" sz="1000" b="0" i="0" u="none" strike="noStrike" dirty="0">
                          <a:solidFill>
                            <a:srgbClr val="000000"/>
                          </a:solidFill>
                          <a:latin typeface="Calibri"/>
                        </a:rPr>
                        <a:t>Process Quality Indicators</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gridSpan="4">
                  <a:txBody>
                    <a:bodyPr/>
                    <a:lstStyle/>
                    <a:p>
                      <a:pPr algn="ctr" fontAlgn="b"/>
                      <a:r>
                        <a:rPr lang="en-ZA" sz="1050" b="0" i="0" u="none" strike="noStrike" dirty="0">
                          <a:solidFill>
                            <a:srgbClr val="000000"/>
                          </a:solidFill>
                          <a:latin typeface="Calibri"/>
                        </a:rPr>
                        <a:t>Checking</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a:txBody>
                    <a:bodyPr/>
                    <a:lstStyle/>
                    <a:p>
                      <a:pPr algn="l" fontAlgn="b"/>
                      <a:r>
                        <a:rPr lang="en-ZA" sz="1050" b="0" i="0" u="none" strike="noStrike" dirty="0">
                          <a:solidFill>
                            <a:srgbClr val="000000"/>
                          </a:solidFill>
                          <a:latin typeface="Calibri"/>
                        </a:rPr>
                        <a:t>Misc. info</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372">
                <a:tc>
                  <a:txBody>
                    <a:bodyPr/>
                    <a:lstStyle/>
                    <a:p>
                      <a:pPr algn="l" fontAlgn="b"/>
                      <a:r>
                        <a:rPr lang="en-ZA" sz="900" b="0" i="0" u="none" strike="noStrike" dirty="0">
                          <a:solidFill>
                            <a:srgbClr val="000000"/>
                          </a:solidFill>
                          <a:latin typeface="Calibri"/>
                        </a:rPr>
                        <a:t>Step</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Time</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Client</a:t>
                      </a:r>
                    </a:p>
                    <a:p>
                      <a:pPr algn="l" fontAlgn="b"/>
                      <a:r>
                        <a:rPr lang="en-ZA" sz="900" b="0" i="0" u="none" strike="noStrike" dirty="0">
                          <a:solidFill>
                            <a:srgbClr val="000000"/>
                          </a:solidFill>
                          <a:latin typeface="+mn-lt"/>
                        </a:rPr>
                        <a:t>Service Department</a:t>
                      </a:r>
                    </a:p>
                    <a:p>
                      <a:pPr algn="l" fontAlgn="b"/>
                      <a:r>
                        <a:rPr lang="en-ZA" sz="900" b="0" i="0" u="none" strike="noStrike" dirty="0">
                          <a:solidFill>
                            <a:srgbClr val="000000"/>
                          </a:solidFill>
                          <a:latin typeface="+mn-lt"/>
                        </a:rPr>
                        <a:t>(Semi-Automated</a:t>
                      </a:r>
                      <a:endParaRPr lang="en-ZA" sz="900" b="0" i="0" u="none" strike="noStrike" dirty="0">
                        <a:solidFill>
                          <a:srgbClr val="000000"/>
                        </a:solidFill>
                        <a:latin typeface="Calibri"/>
                      </a:endParaRP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Claims </a:t>
                      </a:r>
                    </a:p>
                    <a:p>
                      <a:pPr algn="l" fontAlgn="b"/>
                      <a:r>
                        <a:rPr lang="en-ZA" sz="900" b="0" i="0" u="none" strike="noStrike" dirty="0">
                          <a:solidFill>
                            <a:srgbClr val="000000"/>
                          </a:solidFill>
                          <a:latin typeface="+mn-lt"/>
                        </a:rPr>
                        <a:t>Team</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Cross Functional Team</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Settlement Department</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Process Indicator</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Spec limits</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What to check</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When to check</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Who to check</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Action required for exception</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5293">
                <a:tc>
                  <a:txBody>
                    <a:bodyPr/>
                    <a:lstStyle/>
                    <a:p>
                      <a:pPr algn="ctr" fontAlgn="b"/>
                      <a:r>
                        <a:rPr lang="en-ZA" sz="900" b="0" i="0" u="none" strike="noStrike" dirty="0">
                          <a:solidFill>
                            <a:srgbClr val="000000"/>
                          </a:solidFill>
                          <a:latin typeface="Calibri"/>
                        </a:rPr>
                        <a:t>1 </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15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Incident Report Received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100% 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Aptos Narrow" panose="020B0004020202020204" pitchFamily="34" charset="0"/>
                        </a:rPr>
                        <a:t>Ensure full report content is received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Upon Receipt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Client Service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Aptos Narrow" panose="020B0004020202020204" pitchFamily="34" charset="0"/>
                        </a:rPr>
                        <a:t>Follow up with Client for missing info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740841">
                <a:tc>
                  <a:txBody>
                    <a:bodyPr/>
                    <a:lstStyle/>
                    <a:p>
                      <a:pPr algn="ctr" fontAlgn="b"/>
                      <a:r>
                        <a:rPr lang="en-ZA" sz="900" b="0" i="0" u="none" strike="noStrike" dirty="0">
                          <a:solidFill>
                            <a:srgbClr val="000000"/>
                          </a:solidFill>
                          <a:latin typeface="Calibri"/>
                        </a:rPr>
                        <a:t> </a:t>
                      </a:r>
                      <a:r>
                        <a:rPr lang="en-ZA" sz="900" b="0" i="0" u="none" strike="noStrike" dirty="0">
                          <a:solidFill>
                            <a:srgbClr val="000000"/>
                          </a:solidFill>
                          <a:latin typeface="+mn-lt"/>
                        </a:rPr>
                        <a:t>2</a:t>
                      </a:r>
                      <a:endParaRPr lang="en-ZA" sz="900" b="0" i="0" u="none" strike="noStrike" dirty="0">
                        <a:solidFill>
                          <a:srgbClr val="000000"/>
                        </a:solidFill>
                        <a:latin typeface="Calibri"/>
                      </a:endParaRP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30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Vendor Recommendation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 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Check vendor match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dirty="0">
                          <a:solidFill>
                            <a:srgbClr val="000000"/>
                          </a:solidFill>
                          <a:effectLst/>
                          <a:latin typeface="Aptos Narrow" panose="020B0004020202020204" pitchFamily="34" charset="0"/>
                        </a:rPr>
                        <a:t>Continuous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Automated System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Aptos Narrow" panose="020B0004020202020204" pitchFamily="34" charset="0"/>
                        </a:rPr>
                        <a:t>Alert IT for any mismatch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Automated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829741">
                <a:tc>
                  <a:txBody>
                    <a:bodyPr/>
                    <a:lstStyle/>
                    <a:p>
                      <a:pPr algn="ctr" fontAlgn="b"/>
                      <a:r>
                        <a:rPr lang="en-ZA" sz="900" b="0" i="0" u="none" strike="noStrike" dirty="0">
                          <a:solidFill>
                            <a:srgbClr val="000000"/>
                          </a:solidFill>
                          <a:latin typeface="Calibri"/>
                        </a:rPr>
                        <a:t> 3</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10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Routing 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 1 Hour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Verify routing 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Continuous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Automated System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Aptos Narrow" panose="020B0004020202020204" pitchFamily="34" charset="0"/>
                        </a:rPr>
                        <a:t>Escalate to IT for delays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726026">
                <a:tc>
                  <a:txBody>
                    <a:bodyPr/>
                    <a:lstStyle/>
                    <a:p>
                      <a:pPr algn="ctr" fontAlgn="b"/>
                      <a:r>
                        <a:rPr lang="en-ZA" sz="900" b="0" i="0" u="none" strike="noStrike" dirty="0">
                          <a:solidFill>
                            <a:srgbClr val="000000"/>
                          </a:solidFill>
                          <a:latin typeface="Calibri"/>
                        </a:rPr>
                        <a:t>4 </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20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Digital Storage 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 1 Hour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Verify digital storage completion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Continuous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Automated System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Alert IT for issues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775414">
                <a:tc>
                  <a:txBody>
                    <a:bodyPr/>
                    <a:lstStyle/>
                    <a:p>
                      <a:pPr algn="ctr" fontAlgn="b"/>
                      <a:r>
                        <a:rPr lang="en-ZA" sz="900" b="0" i="0" u="none" strike="noStrike" dirty="0">
                          <a:solidFill>
                            <a:srgbClr val="000000"/>
                          </a:solidFill>
                          <a:latin typeface="Calibri"/>
                        </a:rPr>
                        <a:t>5 </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dirty="0">
                          <a:solidFill>
                            <a:srgbClr val="000000"/>
                          </a:solidFill>
                          <a:effectLst/>
                          <a:latin typeface="Aptos Narrow" panose="020B0004020202020204" pitchFamily="34" charset="0"/>
                        </a:rPr>
                        <a:t>2 hours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Approval Completion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 2 Hours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Verify claims review completion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Upon Claim Submission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Claims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Escalate for supervisor review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dirty="0">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98778">
                <a:tc gridSpan="6">
                  <a:txBody>
                    <a:bodyPr/>
                    <a:lstStyle/>
                    <a:p>
                      <a:pPr algn="ctr" fontAlgn="b"/>
                      <a:r>
                        <a:rPr lang="en-ZA" sz="400" b="0" i="0" u="none" strike="noStrike" dirty="0">
                          <a:solidFill>
                            <a:srgbClr val="000000"/>
                          </a:solidFill>
                          <a:latin typeface="Calibri"/>
                        </a:rPr>
                        <a:t>Approved:</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gridSpan="7">
                  <a:txBody>
                    <a:bodyPr/>
                    <a:lstStyle/>
                    <a:p>
                      <a:pPr algn="ctr" fontAlgn="b"/>
                      <a:r>
                        <a:rPr lang="en-ZA" sz="400" b="0" i="0" u="none" strike="noStrike" dirty="0">
                          <a:solidFill>
                            <a:srgbClr val="000000"/>
                          </a:solidFill>
                          <a:latin typeface="Calibri"/>
                        </a:rPr>
                        <a:t>Date:</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9"/>
                  </a:ext>
                </a:extLst>
              </a:tr>
            </a:tbl>
          </a:graphicData>
        </a:graphic>
      </p:graphicFrame>
      <p:sp>
        <p:nvSpPr>
          <p:cNvPr id="2" name="AutoShape 16">
            <a:extLst>
              <a:ext uri="{FF2B5EF4-FFF2-40B4-BE49-F238E27FC236}">
                <a16:creationId xmlns:a16="http://schemas.microsoft.com/office/drawing/2014/main" id="{1E7DE1BA-E28F-9502-4328-CEBE5F221EC4}"/>
              </a:ext>
            </a:extLst>
          </p:cNvPr>
          <p:cNvSpPr>
            <a:spLocks noChangeArrowheads="1"/>
          </p:cNvSpPr>
          <p:nvPr/>
        </p:nvSpPr>
        <p:spPr bwMode="auto">
          <a:xfrm>
            <a:off x="1043608" y="2132856"/>
            <a:ext cx="728539" cy="631254"/>
          </a:xfrm>
          <a:prstGeom prst="flowChartProcess">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Receive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1000" b="0" i="0" u="none" strike="noStrike" kern="0" cap="none" spc="0" normalizeH="0" baseline="0" noProof="0" dirty="0">
                <a:ln>
                  <a:noFill/>
                </a:ln>
                <a:solidFill>
                  <a:srgbClr val="000000"/>
                </a:solidFill>
                <a:effectLst/>
                <a:uLnTx/>
                <a:uFillTx/>
                <a:latin typeface="Arial" charset="0"/>
                <a:cs typeface="Arial" charset="0"/>
              </a:rPr>
              <a:t>Incident</a:t>
            </a:r>
          </a:p>
        </p:txBody>
      </p:sp>
      <p:sp>
        <p:nvSpPr>
          <p:cNvPr id="3" name="AutoShape 16">
            <a:extLst>
              <a:ext uri="{FF2B5EF4-FFF2-40B4-BE49-F238E27FC236}">
                <a16:creationId xmlns:a16="http://schemas.microsoft.com/office/drawing/2014/main" id="{6B420D00-9FBB-1BD7-406B-4A913FD1D887}"/>
              </a:ext>
            </a:extLst>
          </p:cNvPr>
          <p:cNvSpPr>
            <a:spLocks noChangeArrowheads="1"/>
          </p:cNvSpPr>
          <p:nvPr/>
        </p:nvSpPr>
        <p:spPr bwMode="auto">
          <a:xfrm>
            <a:off x="957748" y="3084531"/>
            <a:ext cx="900258" cy="63125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900" kern="0" dirty="0">
                <a:solidFill>
                  <a:srgbClr val="000000"/>
                </a:solidFill>
                <a:latin typeface="Arial" charset="0"/>
                <a:cs typeface="Arial" charset="0"/>
              </a:rPr>
              <a:t>Automated </a:t>
            </a:r>
          </a:p>
          <a:p>
            <a:pPr lvl="0" algn="ctr" fontAlgn="base">
              <a:spcBef>
                <a:spcPct val="0"/>
              </a:spcBef>
              <a:spcAft>
                <a:spcPct val="0"/>
              </a:spcAft>
              <a:defRPr/>
            </a:pPr>
            <a:r>
              <a:rPr lang="en-ZA" sz="900" kern="0" dirty="0">
                <a:solidFill>
                  <a:srgbClr val="000000"/>
                </a:solidFill>
                <a:latin typeface="Arial" charset="0"/>
                <a:cs typeface="Arial" charset="0"/>
              </a:rPr>
              <a:t>Vendor</a:t>
            </a:r>
          </a:p>
          <a:p>
            <a:pPr lvl="0" algn="ctr" fontAlgn="base">
              <a:spcBef>
                <a:spcPct val="0"/>
              </a:spcBef>
              <a:spcAft>
                <a:spcPct val="0"/>
              </a:spcAft>
              <a:defRPr/>
            </a:pPr>
            <a:r>
              <a:rPr lang="en-ZA" sz="900" kern="0" dirty="0">
                <a:solidFill>
                  <a:srgbClr val="000000"/>
                </a:solidFill>
                <a:latin typeface="Arial" charset="0"/>
                <a:cs typeface="Arial" charset="0"/>
              </a:rPr>
              <a:t> Recommendation</a:t>
            </a:r>
          </a:p>
        </p:txBody>
      </p:sp>
      <p:sp>
        <p:nvSpPr>
          <p:cNvPr id="10" name="AutoShape 16">
            <a:extLst>
              <a:ext uri="{FF2B5EF4-FFF2-40B4-BE49-F238E27FC236}">
                <a16:creationId xmlns:a16="http://schemas.microsoft.com/office/drawing/2014/main" id="{BFD1B28A-AEE0-69B3-E3FF-619065002558}"/>
              </a:ext>
            </a:extLst>
          </p:cNvPr>
          <p:cNvSpPr>
            <a:spLocks noChangeArrowheads="1"/>
          </p:cNvSpPr>
          <p:nvPr/>
        </p:nvSpPr>
        <p:spPr bwMode="auto">
          <a:xfrm>
            <a:off x="937989" y="3877922"/>
            <a:ext cx="900257" cy="63125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900" dirty="0"/>
              <a:t>Route documents </a:t>
            </a:r>
          </a:p>
          <a:p>
            <a:pPr lvl="0" algn="ctr" fontAlgn="base">
              <a:spcBef>
                <a:spcPct val="0"/>
              </a:spcBef>
              <a:spcAft>
                <a:spcPct val="0"/>
              </a:spcAft>
              <a:defRPr/>
            </a:pPr>
            <a:r>
              <a:rPr lang="en-ZA" sz="900" dirty="0"/>
              <a:t>for digital approval</a:t>
            </a:r>
            <a:endParaRPr kumimoji="0" lang="en-ZA" sz="900" b="0" i="0" u="none" strike="noStrike" kern="0" cap="none" spc="0" normalizeH="0" baseline="0" noProof="0" dirty="0">
              <a:ln>
                <a:noFill/>
              </a:ln>
              <a:solidFill>
                <a:srgbClr val="000000"/>
              </a:solidFill>
              <a:effectLst/>
              <a:uLnTx/>
              <a:uFillTx/>
              <a:latin typeface="Arial" charset="0"/>
              <a:cs typeface="Arial" charset="0"/>
            </a:endParaRPr>
          </a:p>
        </p:txBody>
      </p:sp>
      <p:sp>
        <p:nvSpPr>
          <p:cNvPr id="11" name="AutoShape 16">
            <a:extLst>
              <a:ext uri="{FF2B5EF4-FFF2-40B4-BE49-F238E27FC236}">
                <a16:creationId xmlns:a16="http://schemas.microsoft.com/office/drawing/2014/main" id="{82EBD61D-8329-73A6-5F2E-2FB0E66C2755}"/>
              </a:ext>
            </a:extLst>
          </p:cNvPr>
          <p:cNvSpPr>
            <a:spLocks noChangeArrowheads="1"/>
          </p:cNvSpPr>
          <p:nvPr/>
        </p:nvSpPr>
        <p:spPr bwMode="auto">
          <a:xfrm>
            <a:off x="990798" y="4759540"/>
            <a:ext cx="794641" cy="63125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800" dirty="0"/>
              <a:t>Route documents </a:t>
            </a:r>
          </a:p>
          <a:p>
            <a:pPr lvl="0" algn="ctr" fontAlgn="base">
              <a:spcBef>
                <a:spcPct val="0"/>
              </a:spcBef>
              <a:spcAft>
                <a:spcPct val="0"/>
              </a:spcAft>
              <a:defRPr/>
            </a:pPr>
            <a:r>
              <a:rPr lang="en-ZA" sz="800" dirty="0"/>
              <a:t>for digital approval</a:t>
            </a:r>
            <a:endParaRPr kumimoji="0" lang="en-ZA" sz="800" b="0" i="0" u="none" strike="noStrike" kern="0" cap="none" spc="0" normalizeH="0" baseline="0" noProof="0" dirty="0">
              <a:ln>
                <a:noFill/>
              </a:ln>
              <a:solidFill>
                <a:srgbClr val="000000"/>
              </a:solidFill>
              <a:effectLst/>
              <a:uLnTx/>
              <a:uFillTx/>
              <a:latin typeface="Arial" charset="0"/>
              <a:cs typeface="Arial" charset="0"/>
            </a:endParaRPr>
          </a:p>
        </p:txBody>
      </p:sp>
      <p:sp>
        <p:nvSpPr>
          <p:cNvPr id="12" name="AutoShape 16">
            <a:extLst>
              <a:ext uri="{FF2B5EF4-FFF2-40B4-BE49-F238E27FC236}">
                <a16:creationId xmlns:a16="http://schemas.microsoft.com/office/drawing/2014/main" id="{B4ABA18A-7861-5243-6211-1DC07700A0D4}"/>
              </a:ext>
            </a:extLst>
          </p:cNvPr>
          <p:cNvSpPr>
            <a:spLocks noChangeArrowheads="1"/>
          </p:cNvSpPr>
          <p:nvPr/>
        </p:nvSpPr>
        <p:spPr bwMode="auto">
          <a:xfrm>
            <a:off x="1979712" y="5533611"/>
            <a:ext cx="794642" cy="63125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US" sz="900" kern="0" dirty="0">
                <a:solidFill>
                  <a:srgbClr val="000000"/>
                </a:solidFill>
                <a:latin typeface="Arial" charset="0"/>
                <a:cs typeface="Arial" charset="0"/>
              </a:rPr>
              <a:t>Review </a:t>
            </a:r>
          </a:p>
          <a:p>
            <a:pPr lvl="0" algn="ctr" fontAlgn="base">
              <a:spcBef>
                <a:spcPct val="0"/>
              </a:spcBef>
              <a:spcAft>
                <a:spcPct val="0"/>
              </a:spcAft>
              <a:defRPr/>
            </a:pPr>
            <a:r>
              <a:rPr lang="en-US" sz="900" kern="0" dirty="0">
                <a:solidFill>
                  <a:srgbClr val="000000"/>
                </a:solidFill>
                <a:latin typeface="Arial" charset="0"/>
                <a:cs typeface="Arial" charset="0"/>
              </a:rPr>
              <a:t>Claims</a:t>
            </a:r>
            <a:endParaRPr lang="en-ZA" sz="900" kern="0" dirty="0">
              <a:solidFill>
                <a:srgbClr val="000000"/>
              </a:solidFill>
              <a:latin typeface="Arial" charset="0"/>
              <a:cs typeface="Arial" charset="0"/>
            </a:endParaRPr>
          </a:p>
        </p:txBody>
      </p:sp>
      <p:cxnSp>
        <p:nvCxnSpPr>
          <p:cNvPr id="13" name="Straight Arrow Connector 12">
            <a:extLst>
              <a:ext uri="{FF2B5EF4-FFF2-40B4-BE49-F238E27FC236}">
                <a16:creationId xmlns:a16="http://schemas.microsoft.com/office/drawing/2014/main" id="{76CD1060-CD73-1331-0806-CE2796D8D191}"/>
              </a:ext>
            </a:extLst>
          </p:cNvPr>
          <p:cNvCxnSpPr>
            <a:cxnSpLocks/>
            <a:stCxn id="2" idx="2"/>
            <a:endCxn id="3" idx="0"/>
          </p:cNvCxnSpPr>
          <p:nvPr/>
        </p:nvCxnSpPr>
        <p:spPr>
          <a:xfrm flipH="1">
            <a:off x="1407877" y="2764110"/>
            <a:ext cx="1" cy="320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61DA97-DA06-0087-60EA-6821C5175C3B}"/>
              </a:ext>
            </a:extLst>
          </p:cNvPr>
          <p:cNvCxnSpPr>
            <a:cxnSpLocks/>
            <a:stCxn id="3" idx="2"/>
            <a:endCxn id="10" idx="0"/>
          </p:cNvCxnSpPr>
          <p:nvPr/>
        </p:nvCxnSpPr>
        <p:spPr>
          <a:xfrm flipH="1">
            <a:off x="1388118" y="3715785"/>
            <a:ext cx="19759" cy="162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9F40D-8D3E-E3FA-CED1-FD18847F018B}"/>
              </a:ext>
            </a:extLst>
          </p:cNvPr>
          <p:cNvCxnSpPr>
            <a:cxnSpLocks/>
            <a:endCxn id="11" idx="0"/>
          </p:cNvCxnSpPr>
          <p:nvPr/>
        </p:nvCxnSpPr>
        <p:spPr>
          <a:xfrm flipH="1">
            <a:off x="1388119" y="4509176"/>
            <a:ext cx="9878" cy="250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AutoShape 72">
            <a:extLst>
              <a:ext uri="{FF2B5EF4-FFF2-40B4-BE49-F238E27FC236}">
                <a16:creationId xmlns:a16="http://schemas.microsoft.com/office/drawing/2014/main" id="{406DBACE-D722-A38B-5A27-91F030B3B18A}"/>
              </a:ext>
            </a:extLst>
          </p:cNvPr>
          <p:cNvCxnSpPr>
            <a:cxnSpLocks noChangeShapeType="1"/>
            <a:endCxn id="12" idx="0"/>
          </p:cNvCxnSpPr>
          <p:nvPr/>
        </p:nvCxnSpPr>
        <p:spPr bwMode="auto">
          <a:xfrm>
            <a:off x="1805244" y="5085184"/>
            <a:ext cx="571789" cy="448427"/>
          </a:xfrm>
          <a:prstGeom prst="bentConnector2">
            <a:avLst/>
          </a:prstGeom>
          <a:noFill/>
          <a:ln w="9525">
            <a:solidFill>
              <a:srgbClr val="000000"/>
            </a:solidFill>
            <a:miter lim="800000"/>
            <a:headEn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CUSTOMER MOMENT MAP</a:t>
            </a:r>
          </a:p>
        </p:txBody>
      </p:sp>
      <p:graphicFrame>
        <p:nvGraphicFramePr>
          <p:cNvPr id="2" name="Table 1">
            <a:extLst>
              <a:ext uri="{FF2B5EF4-FFF2-40B4-BE49-F238E27FC236}">
                <a16:creationId xmlns:a16="http://schemas.microsoft.com/office/drawing/2014/main" id="{EBE9F86F-D1FD-1B66-F3DC-E8D646AD7210}"/>
              </a:ext>
            </a:extLst>
          </p:cNvPr>
          <p:cNvGraphicFramePr>
            <a:graphicFrameLocks noGrp="1"/>
          </p:cNvGraphicFramePr>
          <p:nvPr>
            <p:extLst>
              <p:ext uri="{D42A27DB-BD31-4B8C-83A1-F6EECF244321}">
                <p14:modId xmlns:p14="http://schemas.microsoft.com/office/powerpoint/2010/main" val="793873951"/>
              </p:ext>
            </p:extLst>
          </p:nvPr>
        </p:nvGraphicFramePr>
        <p:xfrm>
          <a:off x="251520" y="832310"/>
          <a:ext cx="8640960" cy="4219459"/>
        </p:xfrm>
        <a:graphic>
          <a:graphicData uri="http://schemas.openxmlformats.org/drawingml/2006/table">
            <a:tbl>
              <a:tblPr>
                <a:tableStyleId>{5C22544A-7EE6-4342-B048-85BDC9FD1C3A}</a:tableStyleId>
              </a:tblPr>
              <a:tblGrid>
                <a:gridCol w="956266">
                  <a:extLst>
                    <a:ext uri="{9D8B030D-6E8A-4147-A177-3AD203B41FA5}">
                      <a16:colId xmlns:a16="http://schemas.microsoft.com/office/drawing/2014/main" val="2114116772"/>
                    </a:ext>
                  </a:extLst>
                </a:gridCol>
                <a:gridCol w="875617">
                  <a:extLst>
                    <a:ext uri="{9D8B030D-6E8A-4147-A177-3AD203B41FA5}">
                      <a16:colId xmlns:a16="http://schemas.microsoft.com/office/drawing/2014/main" val="3254131921"/>
                    </a:ext>
                  </a:extLst>
                </a:gridCol>
                <a:gridCol w="818011">
                  <a:extLst>
                    <a:ext uri="{9D8B030D-6E8A-4147-A177-3AD203B41FA5}">
                      <a16:colId xmlns:a16="http://schemas.microsoft.com/office/drawing/2014/main" val="3005581439"/>
                    </a:ext>
                  </a:extLst>
                </a:gridCol>
                <a:gridCol w="875617">
                  <a:extLst>
                    <a:ext uri="{9D8B030D-6E8A-4147-A177-3AD203B41FA5}">
                      <a16:colId xmlns:a16="http://schemas.microsoft.com/office/drawing/2014/main" val="3157574030"/>
                    </a:ext>
                  </a:extLst>
                </a:gridCol>
                <a:gridCol w="818011">
                  <a:extLst>
                    <a:ext uri="{9D8B030D-6E8A-4147-A177-3AD203B41FA5}">
                      <a16:colId xmlns:a16="http://schemas.microsoft.com/office/drawing/2014/main" val="2121528686"/>
                    </a:ext>
                  </a:extLst>
                </a:gridCol>
                <a:gridCol w="841054">
                  <a:extLst>
                    <a:ext uri="{9D8B030D-6E8A-4147-A177-3AD203B41FA5}">
                      <a16:colId xmlns:a16="http://schemas.microsoft.com/office/drawing/2014/main" val="3356084327"/>
                    </a:ext>
                  </a:extLst>
                </a:gridCol>
                <a:gridCol w="771926">
                  <a:extLst>
                    <a:ext uri="{9D8B030D-6E8A-4147-A177-3AD203B41FA5}">
                      <a16:colId xmlns:a16="http://schemas.microsoft.com/office/drawing/2014/main" val="3905645632"/>
                    </a:ext>
                  </a:extLst>
                </a:gridCol>
                <a:gridCol w="921703">
                  <a:extLst>
                    <a:ext uri="{9D8B030D-6E8A-4147-A177-3AD203B41FA5}">
                      <a16:colId xmlns:a16="http://schemas.microsoft.com/office/drawing/2014/main" val="2196616700"/>
                    </a:ext>
                  </a:extLst>
                </a:gridCol>
                <a:gridCol w="818011">
                  <a:extLst>
                    <a:ext uri="{9D8B030D-6E8A-4147-A177-3AD203B41FA5}">
                      <a16:colId xmlns:a16="http://schemas.microsoft.com/office/drawing/2014/main" val="3012699411"/>
                    </a:ext>
                  </a:extLst>
                </a:gridCol>
                <a:gridCol w="944744">
                  <a:extLst>
                    <a:ext uri="{9D8B030D-6E8A-4147-A177-3AD203B41FA5}">
                      <a16:colId xmlns:a16="http://schemas.microsoft.com/office/drawing/2014/main" val="2834488754"/>
                    </a:ext>
                  </a:extLst>
                </a:gridCol>
              </a:tblGrid>
              <a:tr h="243074">
                <a:tc>
                  <a:txBody>
                    <a:bodyPr/>
                    <a:lstStyle/>
                    <a:p>
                      <a:pPr algn="ctr" fontAlgn="b"/>
                      <a:r>
                        <a:rPr lang="en-ZA" sz="900" u="none" strike="noStrike">
                          <a:effectLst/>
                        </a:rPr>
                        <a:t>Step</a:t>
                      </a:r>
                      <a:endParaRPr lang="en-ZA" sz="900" b="1" i="0" u="none" strike="noStrike">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dirty="0">
                          <a:effectLst/>
                        </a:rPr>
                        <a:t>STEP 1</a:t>
                      </a:r>
                      <a:endParaRPr lang="en-ZA" sz="900" b="1" i="0" u="none" strike="noStrike" dirty="0">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dirty="0">
                          <a:effectLst/>
                        </a:rPr>
                        <a:t>STEP 2</a:t>
                      </a:r>
                      <a:endParaRPr lang="en-ZA" sz="900" b="1" i="0" u="none" strike="noStrike" dirty="0">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a:effectLst/>
                        </a:rPr>
                        <a:t>STEP 3</a:t>
                      </a:r>
                      <a:endParaRPr lang="en-ZA" sz="900" b="1" i="0" u="none" strike="noStrike">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a:effectLst/>
                        </a:rPr>
                        <a:t>STEP 4</a:t>
                      </a:r>
                      <a:endParaRPr lang="en-ZA" sz="900" b="1" i="0" u="none" strike="noStrike">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a:effectLst/>
                        </a:rPr>
                        <a:t>STEP 5</a:t>
                      </a:r>
                      <a:endParaRPr lang="en-ZA" sz="900" b="1" i="0" u="none" strike="noStrike">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dirty="0">
                          <a:effectLst/>
                        </a:rPr>
                        <a:t>STEP 6</a:t>
                      </a:r>
                      <a:endParaRPr lang="en-ZA" sz="900" b="1" i="0" u="none" strike="noStrike" dirty="0">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dirty="0">
                          <a:effectLst/>
                        </a:rPr>
                        <a:t>STEP 7</a:t>
                      </a:r>
                      <a:endParaRPr lang="en-ZA" sz="900" b="1" i="0" u="none" strike="noStrike" dirty="0">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dirty="0">
                          <a:effectLst/>
                        </a:rPr>
                        <a:t>STEP 8</a:t>
                      </a:r>
                      <a:endParaRPr lang="en-ZA" sz="900" b="1" i="0" u="none" strike="noStrike" dirty="0">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ZA" sz="900" b="1" u="none" strike="noStrike" dirty="0">
                          <a:effectLst/>
                        </a:rPr>
                        <a:t>STEP 9</a:t>
                      </a:r>
                      <a:endParaRPr lang="en-ZA" sz="900" b="1" i="0" u="none" strike="noStrike" dirty="0">
                        <a:solidFill>
                          <a:srgbClr val="000000"/>
                        </a:solidFill>
                        <a:effectLst/>
                        <a:latin typeface="Segoe UI" panose="020B0502040204020203" pitchFamily="34" charset="0"/>
                      </a:endParaRPr>
                    </a:p>
                  </a:txBody>
                  <a:tcPr marL="6309" marR="6309" marT="63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703672"/>
                  </a:ext>
                </a:extLst>
              </a:tr>
              <a:tr h="379195">
                <a:tc>
                  <a:txBody>
                    <a:bodyPr/>
                    <a:lstStyle/>
                    <a:p>
                      <a:pPr algn="l" fontAlgn="ctr"/>
                      <a:r>
                        <a:rPr lang="en-ZA" sz="900" u="none" strike="noStrike" dirty="0">
                          <a:effectLst/>
                        </a:rPr>
                        <a:t>Description of Step</a:t>
                      </a:r>
                      <a:endParaRPr lang="en-ZA" sz="900" b="1"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Involved in Accident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dirty="0">
                          <a:effectLst/>
                        </a:rPr>
                        <a:t>Report Incident</a:t>
                      </a:r>
                      <a:endParaRPr lang="en-ZA"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dirty="0">
                          <a:effectLst/>
                        </a:rPr>
                        <a:t>Wait for Courtesy Vehicle</a:t>
                      </a:r>
                      <a:endParaRPr lang="en-ZA"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dirty="0">
                          <a:effectLst/>
                        </a:rPr>
                        <a:t>Searching for Service Providers</a:t>
                      </a:r>
                      <a:endParaRPr lang="en-ZA"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dirty="0">
                          <a:effectLst/>
                        </a:rPr>
                        <a:t>Send Documents</a:t>
                      </a:r>
                      <a:endParaRPr lang="en-ZA"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Follow-Up Call for Claim Status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Second Follow-Up</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Notification of Paperwork Receipt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dirty="0">
                          <a:effectLst/>
                        </a:rPr>
                        <a:t>Receive Payment</a:t>
                      </a:r>
                      <a:endParaRPr lang="en-ZA"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1050453"/>
                  </a:ext>
                </a:extLst>
              </a:tr>
              <a:tr h="748666">
                <a:tc>
                  <a:txBody>
                    <a:bodyPr/>
                    <a:lstStyle/>
                    <a:p>
                      <a:pPr algn="l" fontAlgn="ctr"/>
                      <a:r>
                        <a:rPr lang="en-ZA" sz="900" u="none" strike="noStrike">
                          <a:effectLst/>
                        </a:rPr>
                        <a:t>Customer Expectation</a:t>
                      </a:r>
                      <a:endParaRPr lang="en-ZA" sz="900" b="1"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Immediate support and assurance from insurance</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Efficient, quick claim initiation process</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Timely support and logistics services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Assistance in managing post-accident necessities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Seamless document handling and processing</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Regular updates and clear communication</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Issue resolution and managerial intervention</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Confirmation of process continuation</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Accurate and timely financial settlement</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5119356"/>
                  </a:ext>
                </a:extLst>
              </a:tr>
              <a:tr h="563931">
                <a:tc>
                  <a:txBody>
                    <a:bodyPr/>
                    <a:lstStyle/>
                    <a:p>
                      <a:pPr algn="l" fontAlgn="ctr"/>
                      <a:r>
                        <a:rPr lang="en-ZA" sz="900" u="none" strike="noStrike">
                          <a:effectLst/>
                        </a:rPr>
                        <a:t>Moments of Pain</a:t>
                      </a:r>
                      <a:endParaRPr lang="en-ZA" sz="900" b="1"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Stress from incident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Repeating information multiple times</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Delay in courtesy vehicle arrival</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Burden of sourcing service providers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Documents lost, needing resubmission</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Lack of updates, having to follow up</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Needing managerial intervention without resolution</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Delay in processing notification</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Incorrect amount, delayed payment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221306"/>
                  </a:ext>
                </a:extLst>
              </a:tr>
              <a:tr h="563931">
                <a:tc>
                  <a:txBody>
                    <a:bodyPr/>
                    <a:lstStyle/>
                    <a:p>
                      <a:pPr algn="l" fontAlgn="ctr"/>
                      <a:r>
                        <a:rPr lang="en-ZA" sz="900" u="none" strike="noStrike">
                          <a:effectLst/>
                        </a:rPr>
                        <a:t>Moments of Magic</a:t>
                      </a:r>
                      <a:endParaRPr lang="en-ZA" sz="900" b="1"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Initial relief from having insurance</a:t>
                      </a:r>
                      <a:endParaRPr lang="en-US"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 </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Quick vehicle arrangement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 </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Prompt acknowledgment of documents</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Timely and informative feedback</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Direct manager involvement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Confirmation of process progression</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dirty="0">
                          <a:effectLst/>
                        </a:rPr>
                        <a:t>Payment </a:t>
                      </a:r>
                      <a:r>
                        <a:rPr lang="en-ZA" sz="900" u="none" strike="noStrike" dirty="0" err="1">
                          <a:effectLst/>
                        </a:rPr>
                        <a:t>Recieved</a:t>
                      </a:r>
                      <a:endParaRPr lang="en-ZA"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617202"/>
                  </a:ext>
                </a:extLst>
              </a:tr>
              <a:tr h="563931">
                <a:tc>
                  <a:txBody>
                    <a:bodyPr/>
                    <a:lstStyle/>
                    <a:p>
                      <a:pPr algn="l" fontAlgn="ctr"/>
                      <a:r>
                        <a:rPr lang="en-ZA" sz="900" u="none" strike="noStrike">
                          <a:effectLst/>
                        </a:rPr>
                        <a:t>Customer Emotions Evoked</a:t>
                      </a:r>
                      <a:endParaRPr lang="en-ZA" sz="900" b="1"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Initial relief, followed by stress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Frustration, annoyance</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Anxiety, inconvenience</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Stress, exhaustion</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Annoyance, fear of mismanagement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Frustration, helplessness</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Anger, need for action</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Disappointment, diminished trust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ZA" sz="900" u="none" strike="noStrike">
                          <a:effectLst/>
                        </a:rPr>
                        <a:t>Exhaustion, disappointment</a:t>
                      </a:r>
                      <a:endParaRPr lang="en-ZA"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088565"/>
                  </a:ext>
                </a:extLst>
              </a:tr>
              <a:tr h="1118137">
                <a:tc>
                  <a:txBody>
                    <a:bodyPr/>
                    <a:lstStyle/>
                    <a:p>
                      <a:pPr algn="l" fontAlgn="ctr"/>
                      <a:r>
                        <a:rPr lang="en-ZA" sz="900" u="none" strike="noStrike">
                          <a:effectLst/>
                        </a:rPr>
                        <a:t>Recommended Actions</a:t>
                      </a:r>
                      <a:endParaRPr lang="en-ZA" sz="900" b="1"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Enhance initial contact procedures to ensure faster support</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Streamline information collection, integrate data systems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Implement a real-time tracking and faster dispatch system</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Provide a network of approved service providers to speed up the process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900" u="none" strike="noStrike">
                          <a:effectLst/>
                        </a:rPr>
                        <a:t>Improve document management systems, ensure digital submissions</a:t>
                      </a:r>
                      <a:endParaRPr lang="fr-FR"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Establish proactive communication protocols, automated status updates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Train staff for higher accountability, empower immediate resolutions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a:effectLst/>
                        </a:rPr>
                        <a:t>Enhance internal tracking and customer notification systems</a:t>
                      </a:r>
                      <a:endParaRPr lang="en-US" sz="900" b="0" i="0" u="none" strike="noStrike">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Audit and revise payment procedures to ensure accuracy and timeline</a:t>
                      </a:r>
                      <a:endParaRPr lang="en-US" sz="900" b="0" i="0" u="none" strike="noStrike" dirty="0">
                        <a:solidFill>
                          <a:srgbClr val="000000"/>
                        </a:solidFill>
                        <a:effectLst/>
                        <a:latin typeface="Segoe UI" panose="020B0502040204020203" pitchFamily="34" charset="0"/>
                      </a:endParaRPr>
                    </a:p>
                  </a:txBody>
                  <a:tcPr marL="6309" marR="6309" marT="63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0427236"/>
                  </a:ext>
                </a:extLst>
              </a:tr>
            </a:tbl>
          </a:graphicData>
        </a:graphic>
      </p:graphicFrame>
      <p:sp>
        <p:nvSpPr>
          <p:cNvPr id="8" name="Rectangle 3">
            <a:extLst>
              <a:ext uri="{FF2B5EF4-FFF2-40B4-BE49-F238E27FC236}">
                <a16:creationId xmlns:a16="http://schemas.microsoft.com/office/drawing/2014/main" id="{E81D7FBA-0D91-877F-519D-2FD3025A1B22}"/>
              </a:ext>
            </a:extLst>
          </p:cNvPr>
          <p:cNvSpPr>
            <a:spLocks noChangeArrowheads="1"/>
          </p:cNvSpPr>
          <p:nvPr/>
        </p:nvSpPr>
        <p:spPr bwMode="auto">
          <a:xfrm flipH="1">
            <a:off x="132047" y="5051769"/>
            <a:ext cx="887990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lang="en-US" altLang="en-US" sz="12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The customer moments map highlights key issues in the claims process, including repetitive information requests, delays in communication, lost documents, and an incorrect payment. These inefficiencies cause frustration, stress, and disappointment for customers, demonstrating the need for better management of touchpoints to enhance their overall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8FEBEBED-CEE2-1898-81E8-0EC6FFA95921}"/>
              </a:ext>
            </a:extLst>
          </p:cNvPr>
          <p:cNvSpPr>
            <a:spLocks noChangeArrowheads="1"/>
          </p:cNvSpPr>
          <p:nvPr/>
        </p:nvSpPr>
        <p:spPr bwMode="auto">
          <a:xfrm>
            <a:off x="251520" y="1340768"/>
            <a:ext cx="3076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088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CE276-655E-1E38-3262-C3C419FC05A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71E2E78-8098-1C8D-C8FA-E93E7DB74759}"/>
              </a:ext>
            </a:extLst>
          </p:cNvPr>
          <p:cNvSpPr txBox="1"/>
          <p:nvPr/>
        </p:nvSpPr>
        <p:spPr>
          <a:xfrm>
            <a:off x="1115616" y="188640"/>
            <a:ext cx="8028384" cy="461665"/>
          </a:xfrm>
          <a:prstGeom prst="rect">
            <a:avLst/>
          </a:prstGeom>
          <a:noFill/>
        </p:spPr>
        <p:txBody>
          <a:bodyPr wrap="square" rtlCol="0">
            <a:spAutoFit/>
          </a:bodyPr>
          <a:lstStyle/>
          <a:p>
            <a:pPr algn="r"/>
            <a:r>
              <a:rPr lang="en-ZA" sz="2400" dirty="0">
                <a:latin typeface="Arial" pitchFamily="34" charset="0"/>
                <a:cs typeface="Arial" pitchFamily="34" charset="0"/>
              </a:rPr>
              <a:t>PROCESS CONTROL DOCUMENT CONTINUED</a:t>
            </a:r>
          </a:p>
        </p:txBody>
      </p:sp>
      <p:graphicFrame>
        <p:nvGraphicFramePr>
          <p:cNvPr id="4" name="Table 3">
            <a:extLst>
              <a:ext uri="{FF2B5EF4-FFF2-40B4-BE49-F238E27FC236}">
                <a16:creationId xmlns:a16="http://schemas.microsoft.com/office/drawing/2014/main" id="{7CA649F2-E971-9E84-6775-AF4A47CDDEA5}"/>
              </a:ext>
            </a:extLst>
          </p:cNvPr>
          <p:cNvGraphicFramePr>
            <a:graphicFrameLocks noGrp="1"/>
          </p:cNvGraphicFramePr>
          <p:nvPr>
            <p:extLst>
              <p:ext uri="{D42A27DB-BD31-4B8C-83A1-F6EECF244321}">
                <p14:modId xmlns:p14="http://schemas.microsoft.com/office/powerpoint/2010/main" val="418468894"/>
              </p:ext>
            </p:extLst>
          </p:nvPr>
        </p:nvGraphicFramePr>
        <p:xfrm>
          <a:off x="228601" y="693135"/>
          <a:ext cx="8686798" cy="5301024"/>
        </p:xfrm>
        <a:graphic>
          <a:graphicData uri="http://schemas.openxmlformats.org/drawingml/2006/table">
            <a:tbl>
              <a:tblPr/>
              <a:tblGrid>
                <a:gridCol w="378098">
                  <a:extLst>
                    <a:ext uri="{9D8B030D-6E8A-4147-A177-3AD203B41FA5}">
                      <a16:colId xmlns:a16="http://schemas.microsoft.com/office/drawing/2014/main" val="20000"/>
                    </a:ext>
                  </a:extLst>
                </a:gridCol>
                <a:gridCol w="326110">
                  <a:extLst>
                    <a:ext uri="{9D8B030D-6E8A-4147-A177-3AD203B41FA5}">
                      <a16:colId xmlns:a16="http://schemas.microsoft.com/office/drawing/2014/main" val="20001"/>
                    </a:ext>
                  </a:extLst>
                </a:gridCol>
                <a:gridCol w="954697">
                  <a:extLst>
                    <a:ext uri="{9D8B030D-6E8A-4147-A177-3AD203B41FA5}">
                      <a16:colId xmlns:a16="http://schemas.microsoft.com/office/drawing/2014/main" val="20002"/>
                    </a:ext>
                  </a:extLst>
                </a:gridCol>
                <a:gridCol w="949971">
                  <a:extLst>
                    <a:ext uri="{9D8B030D-6E8A-4147-A177-3AD203B41FA5}">
                      <a16:colId xmlns:a16="http://schemas.microsoft.com/office/drawing/2014/main" val="20003"/>
                    </a:ext>
                  </a:extLst>
                </a:gridCol>
                <a:gridCol w="912160">
                  <a:extLst>
                    <a:ext uri="{9D8B030D-6E8A-4147-A177-3AD203B41FA5}">
                      <a16:colId xmlns:a16="http://schemas.microsoft.com/office/drawing/2014/main" val="20004"/>
                    </a:ext>
                  </a:extLst>
                </a:gridCol>
                <a:gridCol w="940517">
                  <a:extLst>
                    <a:ext uri="{9D8B030D-6E8A-4147-A177-3AD203B41FA5}">
                      <a16:colId xmlns:a16="http://schemas.microsoft.com/office/drawing/2014/main" val="20005"/>
                    </a:ext>
                  </a:extLst>
                </a:gridCol>
                <a:gridCol w="633314">
                  <a:extLst>
                    <a:ext uri="{9D8B030D-6E8A-4147-A177-3AD203B41FA5}">
                      <a16:colId xmlns:a16="http://schemas.microsoft.com/office/drawing/2014/main" val="20006"/>
                    </a:ext>
                  </a:extLst>
                </a:gridCol>
                <a:gridCol w="638040">
                  <a:extLst>
                    <a:ext uri="{9D8B030D-6E8A-4147-A177-3AD203B41FA5}">
                      <a16:colId xmlns:a16="http://schemas.microsoft.com/office/drawing/2014/main" val="20007"/>
                    </a:ext>
                  </a:extLst>
                </a:gridCol>
                <a:gridCol w="548241">
                  <a:extLst>
                    <a:ext uri="{9D8B030D-6E8A-4147-A177-3AD203B41FA5}">
                      <a16:colId xmlns:a16="http://schemas.microsoft.com/office/drawing/2014/main" val="20008"/>
                    </a:ext>
                  </a:extLst>
                </a:gridCol>
                <a:gridCol w="505706">
                  <a:extLst>
                    <a:ext uri="{9D8B030D-6E8A-4147-A177-3AD203B41FA5}">
                      <a16:colId xmlns:a16="http://schemas.microsoft.com/office/drawing/2014/main" val="20009"/>
                    </a:ext>
                  </a:extLst>
                </a:gridCol>
                <a:gridCol w="524611">
                  <a:extLst>
                    <a:ext uri="{9D8B030D-6E8A-4147-A177-3AD203B41FA5}">
                      <a16:colId xmlns:a16="http://schemas.microsoft.com/office/drawing/2014/main" val="20010"/>
                    </a:ext>
                  </a:extLst>
                </a:gridCol>
                <a:gridCol w="902710">
                  <a:extLst>
                    <a:ext uri="{9D8B030D-6E8A-4147-A177-3AD203B41FA5}">
                      <a16:colId xmlns:a16="http://schemas.microsoft.com/office/drawing/2014/main" val="20011"/>
                    </a:ext>
                  </a:extLst>
                </a:gridCol>
                <a:gridCol w="472623">
                  <a:extLst>
                    <a:ext uri="{9D8B030D-6E8A-4147-A177-3AD203B41FA5}">
                      <a16:colId xmlns:a16="http://schemas.microsoft.com/office/drawing/2014/main" val="20012"/>
                    </a:ext>
                  </a:extLst>
                </a:gridCol>
              </a:tblGrid>
              <a:tr h="230518">
                <a:tc gridSpan="13">
                  <a:txBody>
                    <a:bodyPr/>
                    <a:lstStyle/>
                    <a:p>
                      <a:pPr algn="ctr" fontAlgn="b"/>
                      <a:r>
                        <a:rPr lang="en-ZA" sz="1400" b="1" i="0" u="none" strike="noStrike" dirty="0">
                          <a:solidFill>
                            <a:srgbClr val="000000"/>
                          </a:solidFill>
                          <a:latin typeface="Calibri"/>
                        </a:rPr>
                        <a:t>Process Control Document</a:t>
                      </a:r>
                    </a:p>
                  </a:txBody>
                  <a:tcPr marL="3315" marR="3315" marT="331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0"/>
                  </a:ext>
                </a:extLst>
              </a:tr>
              <a:tr h="355604">
                <a:tc gridSpan="4">
                  <a:txBody>
                    <a:bodyPr/>
                    <a:lstStyle/>
                    <a:p>
                      <a:pPr algn="l" fontAlgn="t"/>
                      <a:r>
                        <a:rPr lang="en-ZA" sz="900" b="0" i="0" u="none" strike="noStrike" dirty="0">
                          <a:solidFill>
                            <a:srgbClr val="000000"/>
                          </a:solidFill>
                          <a:latin typeface="Calibri"/>
                        </a:rPr>
                        <a:t>Process Description</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gridSpan="2">
                  <a:txBody>
                    <a:bodyPr/>
                    <a:lstStyle/>
                    <a:p>
                      <a:pPr algn="l" fontAlgn="t"/>
                      <a:r>
                        <a:rPr lang="en-ZA" sz="900" b="0" i="0" u="none" strike="noStrike" dirty="0">
                          <a:solidFill>
                            <a:srgbClr val="000000"/>
                          </a:solidFill>
                          <a:latin typeface="Calibri"/>
                        </a:rPr>
                        <a:t>Process Customer</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gridSpan="2">
                  <a:txBody>
                    <a:bodyPr/>
                    <a:lstStyle/>
                    <a:p>
                      <a:pPr algn="l" fontAlgn="t"/>
                      <a:r>
                        <a:rPr lang="en-ZA" sz="900" b="0" i="0" u="none" strike="noStrike" dirty="0">
                          <a:solidFill>
                            <a:srgbClr val="000000"/>
                          </a:solidFill>
                          <a:latin typeface="Calibri"/>
                        </a:rPr>
                        <a:t>Customer Requirements</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gridSpan="5">
                  <a:txBody>
                    <a:bodyPr/>
                    <a:lstStyle/>
                    <a:p>
                      <a:pPr algn="l" fontAlgn="t"/>
                      <a:r>
                        <a:rPr lang="en-ZA" sz="900" b="0" i="0" u="none" strike="noStrike" dirty="0">
                          <a:solidFill>
                            <a:srgbClr val="000000"/>
                          </a:solidFill>
                          <a:latin typeface="Calibri"/>
                        </a:rPr>
                        <a:t>Quality Indicators </a:t>
                      </a:r>
                    </a:p>
                  </a:txBody>
                  <a:tcPr marL="3315" marR="3315" marT="3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1"/>
                  </a:ext>
                </a:extLst>
              </a:tr>
              <a:tr h="344014">
                <a:tc gridSpan="6">
                  <a:txBody>
                    <a:bodyPr/>
                    <a:lstStyle/>
                    <a:p>
                      <a:pPr algn="ctr" fontAlgn="b"/>
                      <a:r>
                        <a:rPr lang="en-ZA" sz="1200" b="0" i="0" u="none" strike="noStrike" dirty="0">
                          <a:solidFill>
                            <a:srgbClr val="000000"/>
                          </a:solidFill>
                          <a:latin typeface="Calibri"/>
                        </a:rPr>
                        <a:t>Process Flow chart</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gridSpan="2">
                  <a:txBody>
                    <a:bodyPr/>
                    <a:lstStyle/>
                    <a:p>
                      <a:pPr algn="ctr" fontAlgn="b"/>
                      <a:r>
                        <a:rPr lang="en-ZA" sz="1000" b="0" i="0" u="none" strike="noStrike" dirty="0">
                          <a:solidFill>
                            <a:srgbClr val="000000"/>
                          </a:solidFill>
                          <a:latin typeface="Calibri"/>
                        </a:rPr>
                        <a:t>Process Quality Indicators</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gridSpan="4">
                  <a:txBody>
                    <a:bodyPr/>
                    <a:lstStyle/>
                    <a:p>
                      <a:pPr algn="ctr" fontAlgn="b"/>
                      <a:r>
                        <a:rPr lang="en-ZA" sz="1050" b="0" i="0" u="none" strike="noStrike" dirty="0">
                          <a:solidFill>
                            <a:srgbClr val="000000"/>
                          </a:solidFill>
                          <a:latin typeface="Calibri"/>
                        </a:rPr>
                        <a:t>Checking</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a:txBody>
                    <a:bodyPr/>
                    <a:lstStyle/>
                    <a:p>
                      <a:pPr algn="l" fontAlgn="b"/>
                      <a:r>
                        <a:rPr lang="en-ZA" sz="1050" b="0" i="0" u="none" strike="noStrike" dirty="0">
                          <a:solidFill>
                            <a:srgbClr val="000000"/>
                          </a:solidFill>
                          <a:latin typeface="Calibri"/>
                        </a:rPr>
                        <a:t>Misc. info</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372">
                <a:tc>
                  <a:txBody>
                    <a:bodyPr/>
                    <a:lstStyle/>
                    <a:p>
                      <a:pPr algn="l" fontAlgn="b"/>
                      <a:r>
                        <a:rPr lang="en-ZA" sz="900" b="0" i="0" u="none" strike="noStrike" dirty="0">
                          <a:solidFill>
                            <a:srgbClr val="000000"/>
                          </a:solidFill>
                          <a:latin typeface="Calibri"/>
                        </a:rPr>
                        <a:t>Step</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Time</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Client</a:t>
                      </a:r>
                    </a:p>
                    <a:p>
                      <a:pPr algn="l" fontAlgn="b"/>
                      <a:r>
                        <a:rPr lang="en-ZA" sz="900" b="0" i="0" u="none" strike="noStrike" dirty="0">
                          <a:solidFill>
                            <a:srgbClr val="000000"/>
                          </a:solidFill>
                          <a:latin typeface="+mn-lt"/>
                        </a:rPr>
                        <a:t>Service Department</a:t>
                      </a:r>
                    </a:p>
                    <a:p>
                      <a:pPr algn="l" fontAlgn="b"/>
                      <a:r>
                        <a:rPr lang="en-ZA" sz="900" b="0" i="0" u="none" strike="noStrike" dirty="0">
                          <a:solidFill>
                            <a:srgbClr val="000000"/>
                          </a:solidFill>
                          <a:latin typeface="+mn-lt"/>
                        </a:rPr>
                        <a:t>(Semi-Automated</a:t>
                      </a:r>
                      <a:endParaRPr lang="en-ZA" sz="900" b="0" i="0" u="none" strike="noStrike" dirty="0">
                        <a:solidFill>
                          <a:srgbClr val="000000"/>
                        </a:solidFill>
                        <a:latin typeface="Calibri"/>
                      </a:endParaRP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Claims </a:t>
                      </a:r>
                    </a:p>
                    <a:p>
                      <a:pPr algn="l" fontAlgn="b"/>
                      <a:r>
                        <a:rPr lang="en-ZA" sz="900" b="0" i="0" u="none" strike="noStrike" dirty="0">
                          <a:solidFill>
                            <a:srgbClr val="000000"/>
                          </a:solidFill>
                          <a:latin typeface="+mn-lt"/>
                        </a:rPr>
                        <a:t>Team</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Cross Functional Team</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mn-lt"/>
                        </a:rPr>
                        <a:t>Settlement Department</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Process Indicator</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Spec limits</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What to check</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When to check</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Who to check</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Action required for exception</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5293">
                <a:tc>
                  <a:txBody>
                    <a:bodyPr/>
                    <a:lstStyle/>
                    <a:p>
                      <a:pPr algn="ctr" fontAlgn="b"/>
                      <a:r>
                        <a:rPr lang="en-US" sz="900" b="0" i="0" u="none" strike="noStrike" dirty="0">
                          <a:solidFill>
                            <a:srgbClr val="000000"/>
                          </a:solidFill>
                          <a:latin typeface="Calibri"/>
                        </a:rPr>
                        <a:t>6</a:t>
                      </a:r>
                      <a:endParaRPr lang="en-ZA" sz="900" b="0" i="0" u="none" strike="noStrike" dirty="0">
                        <a:solidFill>
                          <a:srgbClr val="000000"/>
                        </a:solidFill>
                        <a:latin typeface="Calibri"/>
                      </a:endParaRP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1 hour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Immediate Approval 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100% 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Verify claim approval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Continuous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Claims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Escalate if delayed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ZA" sz="1100" b="0" i="0" u="none" strike="noStrike">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740841">
                <a:tc>
                  <a:txBody>
                    <a:bodyPr/>
                    <a:lstStyle/>
                    <a:p>
                      <a:pPr algn="ctr" fontAlgn="b"/>
                      <a:r>
                        <a:rPr lang="en-ZA" sz="900" b="0" i="0" u="none" strike="noStrike" dirty="0">
                          <a:solidFill>
                            <a:srgbClr val="000000"/>
                          </a:solidFill>
                          <a:latin typeface="Calibri"/>
                        </a:rPr>
                        <a:t> </a:t>
                      </a:r>
                      <a:r>
                        <a:rPr lang="en-ZA" sz="900" b="0" i="0" u="none" strike="noStrike" dirty="0">
                          <a:solidFill>
                            <a:srgbClr val="000000"/>
                          </a:solidFill>
                          <a:latin typeface="+mn-lt"/>
                        </a:rPr>
                        <a:t>7</a:t>
                      </a:r>
                      <a:endParaRPr lang="en-ZA" sz="900" b="0" i="0" u="none" strike="noStrike" dirty="0">
                        <a:solidFill>
                          <a:srgbClr val="000000"/>
                        </a:solidFill>
                        <a:latin typeface="Calibri"/>
                      </a:endParaRP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3 hours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Detailed Review Completed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 95%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Verify review details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As Needed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Cross Functional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Aptos Narrow" panose="020B0004020202020204" pitchFamily="34" charset="0"/>
                        </a:rPr>
                        <a:t>Reassign to Cross Functional Team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829741">
                <a:tc>
                  <a:txBody>
                    <a:bodyPr/>
                    <a:lstStyle/>
                    <a:p>
                      <a:pPr algn="ctr" fontAlgn="b"/>
                      <a:r>
                        <a:rPr lang="en-ZA" sz="900" b="0" i="0" u="none" strike="noStrike" dirty="0">
                          <a:solidFill>
                            <a:srgbClr val="000000"/>
                          </a:solidFill>
                          <a:latin typeface="Calibri"/>
                        </a:rPr>
                        <a:t> 8</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45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Decision Completeness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100% Complete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Verify decision 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Continuous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Supervisor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Escalate for non-compliance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726026">
                <a:tc>
                  <a:txBody>
                    <a:bodyPr/>
                    <a:lstStyle/>
                    <a:p>
                      <a:pPr algn="ctr" fontAlgn="b"/>
                      <a:r>
                        <a:rPr lang="en-US" sz="900" b="0" i="0" u="none" strike="noStrike" dirty="0">
                          <a:solidFill>
                            <a:srgbClr val="000000"/>
                          </a:solidFill>
                          <a:latin typeface="Calibri"/>
                        </a:rPr>
                        <a:t>9</a:t>
                      </a:r>
                      <a:endParaRPr lang="en-ZA" sz="900" b="0" i="0" u="none" strike="noStrike" dirty="0">
                        <a:solidFill>
                          <a:srgbClr val="000000"/>
                        </a:solidFill>
                        <a:latin typeface="Calibri"/>
                      </a:endParaRP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1 hour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a:noFill/>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Payment Verification 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 24 Hours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Verify payment 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Daily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Settlement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Aptos Narrow" panose="020B0004020202020204" pitchFamily="34" charset="0"/>
                        </a:rPr>
                        <a:t>Escalate to Finance for delays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ZA" sz="1100" b="0" i="0" u="none" strike="noStrike">
                          <a:solidFill>
                            <a:srgbClr val="000000"/>
                          </a:solidFill>
                          <a:effectLst/>
                          <a:latin typeface="Aptos Narrow" panose="020B0004020202020204" pitchFamily="34" charset="0"/>
                        </a:rPr>
                        <a:t>Confidential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775414">
                <a:tc>
                  <a:txBody>
                    <a:bodyPr/>
                    <a:lstStyle/>
                    <a:p>
                      <a:pPr algn="ctr" fontAlgn="b"/>
                      <a:r>
                        <a:rPr lang="en-ZA" sz="900" b="0" i="0" u="none" strike="noStrike" dirty="0">
                          <a:solidFill>
                            <a:srgbClr val="000000"/>
                          </a:solidFill>
                          <a:latin typeface="Calibri"/>
                        </a:rPr>
                        <a:t>105 </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dirty="0">
                          <a:solidFill>
                            <a:srgbClr val="000000"/>
                          </a:solidFill>
                          <a:effectLst/>
                          <a:latin typeface="Aptos Narrow" panose="020B0004020202020204" pitchFamily="34" charset="0"/>
                        </a:rPr>
                        <a:t>30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6350" cap="flat" cmpd="sng" algn="ctr">
                      <a:solidFill>
                        <a:srgbClr val="000000"/>
                      </a:solidFill>
                      <a:prstDash val="solid"/>
                      <a:round/>
                      <a:headEnd type="none" w="med" len="med"/>
                      <a:tailEnd type="none" w="med" len="med"/>
                    </a:lnL>
                    <a:lnR w="12700" cap="flat" cmpd="sng" algn="ctr">
                      <a:solidFill>
                        <a:srgbClr val="000000"/>
                      </a:solidFill>
                      <a:prstDash val="dash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900" b="0" i="0" u="none" strike="noStrike" dirty="0">
                          <a:solidFill>
                            <a:srgbClr val="000000"/>
                          </a:solidFill>
                          <a:latin typeface="Calibri"/>
                        </a:rPr>
                        <a:t> </a:t>
                      </a:r>
                    </a:p>
                  </a:txBody>
                  <a:tcPr marL="3315" marR="3315" marT="3315" marB="0" anchor="b">
                    <a:lnL w="12700" cap="flat" cmpd="sng" algn="ctr">
                      <a:solidFill>
                        <a:srgbClr val="000000"/>
                      </a:solidFill>
                      <a:prstDash val="dashDot"/>
                      <a:round/>
                      <a:headEnd type="none" w="med" len="med"/>
                      <a:tailEnd type="none" w="med" len="med"/>
                    </a:lnL>
                    <a:lnR w="12700" cap="flat" cmpd="sng" algn="ctr">
                      <a:solidFill>
                        <a:srgbClr val="000000"/>
                      </a:solidFill>
                      <a:prstDash val="dashDot"/>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ZA" sz="900" b="0" i="0" u="none" strike="noStrike" dirty="0">
                        <a:solidFill>
                          <a:srgbClr val="000000"/>
                        </a:solidFill>
                        <a:latin typeface="Calibri"/>
                      </a:endParaRPr>
                    </a:p>
                  </a:txBody>
                  <a:tcPr marL="3315" marR="3315" marT="3315" marB="0" anchor="b">
                    <a:lnL w="12700" cap="flat" cmpd="sng" algn="ctr">
                      <a:solidFill>
                        <a:srgbClr val="000000"/>
                      </a:solidFill>
                      <a:prstDash val="dashDot"/>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Payment Process Duration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 30 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ptos Narrow" panose="020B0004020202020204" pitchFamily="34" charset="0"/>
                        </a:rPr>
                        <a:t>Confirm payment has been made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Upon Completion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a:solidFill>
                            <a:srgbClr val="000000"/>
                          </a:solidFill>
                          <a:effectLst/>
                          <a:latin typeface="Aptos Narrow" panose="020B0004020202020204" pitchFamily="34" charset="0"/>
                        </a:rPr>
                        <a:t>Settlement Team Lead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Aptos Narrow" panose="020B0004020202020204" pitchFamily="34" charset="0"/>
                        </a:rPr>
                        <a:t>Re-initiate payment process if failed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ZA" sz="1100" b="0" i="0" u="none" strike="noStrike" dirty="0">
                          <a:solidFill>
                            <a:srgbClr val="000000"/>
                          </a:solidFill>
                          <a:effectLst/>
                          <a:latin typeface="Aptos Narrow" panose="020B0004020202020204" pitchFamily="34" charset="0"/>
                        </a:rPr>
                        <a:t>Confidential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98778">
                <a:tc gridSpan="6">
                  <a:txBody>
                    <a:bodyPr/>
                    <a:lstStyle/>
                    <a:p>
                      <a:pPr algn="ctr" fontAlgn="b"/>
                      <a:r>
                        <a:rPr lang="en-ZA" sz="400" b="0" i="0" u="none" strike="noStrike" dirty="0">
                          <a:solidFill>
                            <a:srgbClr val="000000"/>
                          </a:solidFill>
                          <a:latin typeface="Calibri"/>
                        </a:rPr>
                        <a:t>Approved:</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gridSpan="7">
                  <a:txBody>
                    <a:bodyPr/>
                    <a:lstStyle/>
                    <a:p>
                      <a:pPr algn="ctr" fontAlgn="b"/>
                      <a:r>
                        <a:rPr lang="en-ZA" sz="400" b="0" i="0" u="none" strike="noStrike" dirty="0">
                          <a:solidFill>
                            <a:srgbClr val="000000"/>
                          </a:solidFill>
                          <a:latin typeface="Calibri"/>
                        </a:rPr>
                        <a:t>Date:</a:t>
                      </a:r>
                    </a:p>
                  </a:txBody>
                  <a:tcPr marL="3315" marR="3315" marT="3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0009"/>
                  </a:ext>
                </a:extLst>
              </a:tr>
            </a:tbl>
          </a:graphicData>
        </a:graphic>
      </p:graphicFrame>
      <p:sp>
        <p:nvSpPr>
          <p:cNvPr id="7" name="AutoShape 16">
            <a:extLst>
              <a:ext uri="{FF2B5EF4-FFF2-40B4-BE49-F238E27FC236}">
                <a16:creationId xmlns:a16="http://schemas.microsoft.com/office/drawing/2014/main" id="{CD3B5DDF-A3B8-3961-A85A-B2B7DCFD4377}"/>
              </a:ext>
            </a:extLst>
          </p:cNvPr>
          <p:cNvSpPr>
            <a:spLocks noChangeArrowheads="1"/>
          </p:cNvSpPr>
          <p:nvPr/>
        </p:nvSpPr>
        <p:spPr bwMode="auto">
          <a:xfrm>
            <a:off x="1979712" y="2132856"/>
            <a:ext cx="792088" cy="57606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US" sz="900" kern="0" dirty="0">
                <a:solidFill>
                  <a:srgbClr val="000000"/>
                </a:solidFill>
                <a:latin typeface="Arial" charset="0"/>
                <a:cs typeface="Arial" charset="0"/>
              </a:rPr>
              <a:t>Immediate</a:t>
            </a:r>
          </a:p>
          <a:p>
            <a:pPr lvl="0" algn="ctr" fontAlgn="base">
              <a:spcBef>
                <a:spcPct val="0"/>
              </a:spcBef>
              <a:spcAft>
                <a:spcPct val="0"/>
              </a:spcAft>
              <a:defRPr/>
            </a:pPr>
            <a:r>
              <a:rPr lang="en-US" sz="900" kern="0" dirty="0">
                <a:solidFill>
                  <a:srgbClr val="000000"/>
                </a:solidFill>
                <a:latin typeface="Arial" charset="0"/>
                <a:cs typeface="Arial" charset="0"/>
              </a:rPr>
              <a:t>Approval</a:t>
            </a:r>
            <a:endParaRPr lang="en-ZA" sz="900" kern="0" dirty="0">
              <a:solidFill>
                <a:srgbClr val="000000"/>
              </a:solidFill>
              <a:latin typeface="Arial" charset="0"/>
              <a:cs typeface="Arial" charset="0"/>
            </a:endParaRPr>
          </a:p>
        </p:txBody>
      </p:sp>
      <p:sp>
        <p:nvSpPr>
          <p:cNvPr id="8" name="AutoShape 16">
            <a:extLst>
              <a:ext uri="{FF2B5EF4-FFF2-40B4-BE49-F238E27FC236}">
                <a16:creationId xmlns:a16="http://schemas.microsoft.com/office/drawing/2014/main" id="{5C0D14AB-D7B8-8C18-87B7-30A1E776AF64}"/>
              </a:ext>
            </a:extLst>
          </p:cNvPr>
          <p:cNvSpPr>
            <a:spLocks noChangeArrowheads="1"/>
          </p:cNvSpPr>
          <p:nvPr/>
        </p:nvSpPr>
        <p:spPr bwMode="auto">
          <a:xfrm>
            <a:off x="2915816" y="2958747"/>
            <a:ext cx="792088" cy="57606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800" kern="0" dirty="0">
                <a:solidFill>
                  <a:srgbClr val="000000"/>
                </a:solidFill>
                <a:latin typeface="Arial" charset="0"/>
                <a:cs typeface="Arial" charset="0"/>
              </a:rPr>
              <a:t>Research</a:t>
            </a:r>
          </a:p>
          <a:p>
            <a:pPr lvl="0" algn="ctr" fontAlgn="base">
              <a:spcBef>
                <a:spcPct val="0"/>
              </a:spcBef>
              <a:spcAft>
                <a:spcPct val="0"/>
              </a:spcAft>
              <a:defRPr/>
            </a:pPr>
            <a:r>
              <a:rPr lang="en-ZA" sz="800" kern="0" dirty="0">
                <a:solidFill>
                  <a:srgbClr val="000000"/>
                </a:solidFill>
                <a:latin typeface="Arial" charset="0"/>
                <a:cs typeface="Arial" charset="0"/>
              </a:rPr>
              <a:t>Claims</a:t>
            </a:r>
          </a:p>
        </p:txBody>
      </p:sp>
      <p:sp>
        <p:nvSpPr>
          <p:cNvPr id="13" name="AutoShape 16">
            <a:extLst>
              <a:ext uri="{FF2B5EF4-FFF2-40B4-BE49-F238E27FC236}">
                <a16:creationId xmlns:a16="http://schemas.microsoft.com/office/drawing/2014/main" id="{D8717C59-E770-1110-B75E-1C4B0B64528B}"/>
              </a:ext>
            </a:extLst>
          </p:cNvPr>
          <p:cNvSpPr>
            <a:spLocks noChangeArrowheads="1"/>
          </p:cNvSpPr>
          <p:nvPr/>
        </p:nvSpPr>
        <p:spPr bwMode="auto">
          <a:xfrm>
            <a:off x="2915816" y="3717032"/>
            <a:ext cx="792088" cy="57606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800" kern="0" dirty="0">
                <a:solidFill>
                  <a:srgbClr val="000000"/>
                </a:solidFill>
                <a:latin typeface="Arial" charset="0"/>
                <a:cs typeface="Arial" charset="0"/>
              </a:rPr>
              <a:t>Apply decision</a:t>
            </a:r>
          </a:p>
          <a:p>
            <a:pPr lvl="0" algn="ctr" fontAlgn="base">
              <a:spcBef>
                <a:spcPct val="0"/>
              </a:spcBef>
              <a:spcAft>
                <a:spcPct val="0"/>
              </a:spcAft>
              <a:defRPr/>
            </a:pPr>
            <a:r>
              <a:rPr lang="en-ZA" sz="800" kern="0" dirty="0">
                <a:solidFill>
                  <a:srgbClr val="000000"/>
                </a:solidFill>
                <a:latin typeface="Arial" charset="0"/>
                <a:cs typeface="Arial" charset="0"/>
              </a:rPr>
              <a:t> making framework</a:t>
            </a:r>
          </a:p>
        </p:txBody>
      </p:sp>
      <p:sp>
        <p:nvSpPr>
          <p:cNvPr id="14" name="AutoShape 16">
            <a:extLst>
              <a:ext uri="{FF2B5EF4-FFF2-40B4-BE49-F238E27FC236}">
                <a16:creationId xmlns:a16="http://schemas.microsoft.com/office/drawing/2014/main" id="{1DDFC5CE-B972-A514-C608-D1267B4BA1F3}"/>
              </a:ext>
            </a:extLst>
          </p:cNvPr>
          <p:cNvSpPr>
            <a:spLocks noChangeArrowheads="1"/>
          </p:cNvSpPr>
          <p:nvPr/>
        </p:nvSpPr>
        <p:spPr bwMode="auto">
          <a:xfrm>
            <a:off x="3779912" y="4496349"/>
            <a:ext cx="857933" cy="576064"/>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1000" kern="0" dirty="0">
                <a:solidFill>
                  <a:srgbClr val="000000"/>
                </a:solidFill>
                <a:latin typeface="Arial" charset="0"/>
                <a:cs typeface="Arial" charset="0"/>
              </a:rPr>
              <a:t>Review </a:t>
            </a:r>
          </a:p>
          <a:p>
            <a:pPr lvl="0" algn="ctr" fontAlgn="base">
              <a:spcBef>
                <a:spcPct val="0"/>
              </a:spcBef>
              <a:spcAft>
                <a:spcPct val="0"/>
              </a:spcAft>
              <a:defRPr/>
            </a:pPr>
            <a:r>
              <a:rPr lang="en-ZA" sz="1000" kern="0" dirty="0">
                <a:solidFill>
                  <a:srgbClr val="000000"/>
                </a:solidFill>
                <a:latin typeface="Arial" charset="0"/>
                <a:cs typeface="Arial" charset="0"/>
              </a:rPr>
              <a:t>Payment </a:t>
            </a:r>
          </a:p>
          <a:p>
            <a:pPr lvl="0" algn="ctr" fontAlgn="base">
              <a:spcBef>
                <a:spcPct val="0"/>
              </a:spcBef>
              <a:spcAft>
                <a:spcPct val="0"/>
              </a:spcAft>
              <a:defRPr/>
            </a:pPr>
            <a:r>
              <a:rPr lang="en-ZA" sz="1000" kern="0" dirty="0">
                <a:solidFill>
                  <a:srgbClr val="000000"/>
                </a:solidFill>
                <a:latin typeface="Arial" charset="0"/>
                <a:cs typeface="Arial" charset="0"/>
              </a:rPr>
              <a:t>Amount</a:t>
            </a:r>
          </a:p>
        </p:txBody>
      </p:sp>
      <p:sp>
        <p:nvSpPr>
          <p:cNvPr id="15" name="AutoShape 16">
            <a:extLst>
              <a:ext uri="{FF2B5EF4-FFF2-40B4-BE49-F238E27FC236}">
                <a16:creationId xmlns:a16="http://schemas.microsoft.com/office/drawing/2014/main" id="{1AA1196E-8B6F-12CA-8DC1-CF24C26E82DA}"/>
              </a:ext>
            </a:extLst>
          </p:cNvPr>
          <p:cNvSpPr>
            <a:spLocks noChangeArrowheads="1"/>
          </p:cNvSpPr>
          <p:nvPr/>
        </p:nvSpPr>
        <p:spPr bwMode="auto">
          <a:xfrm>
            <a:off x="3779912" y="5226524"/>
            <a:ext cx="857933" cy="576065"/>
          </a:xfrm>
          <a:prstGeom prst="flowChartProcess">
            <a:avLst/>
          </a:prstGeom>
          <a:noFill/>
          <a:ln w="9525">
            <a:solidFill>
              <a:srgbClr val="000000"/>
            </a:solidFill>
            <a:miter lim="800000"/>
            <a:headEnd/>
            <a:tailEnd/>
          </a:ln>
        </p:spPr>
        <p:txBody>
          <a:bodyPr wrap="none" anchor="ctr"/>
          <a:lstStyle/>
          <a:p>
            <a:pPr lvl="0" algn="ctr" fontAlgn="base">
              <a:spcBef>
                <a:spcPct val="0"/>
              </a:spcBef>
              <a:spcAft>
                <a:spcPct val="0"/>
              </a:spcAft>
              <a:defRPr/>
            </a:pPr>
            <a:r>
              <a:rPr lang="en-ZA" sz="800" kern="0" dirty="0">
                <a:solidFill>
                  <a:srgbClr val="000000"/>
                </a:solidFill>
                <a:latin typeface="Arial" charset="0"/>
                <a:cs typeface="Arial" charset="0"/>
              </a:rPr>
              <a:t>Make</a:t>
            </a:r>
          </a:p>
          <a:p>
            <a:pPr lvl="0" algn="ctr" fontAlgn="base">
              <a:spcBef>
                <a:spcPct val="0"/>
              </a:spcBef>
              <a:spcAft>
                <a:spcPct val="0"/>
              </a:spcAft>
              <a:defRPr/>
            </a:pPr>
            <a:r>
              <a:rPr lang="en-ZA" sz="800" kern="0" dirty="0">
                <a:solidFill>
                  <a:srgbClr val="000000"/>
                </a:solidFill>
                <a:latin typeface="Arial" charset="0"/>
                <a:cs typeface="Arial" charset="0"/>
              </a:rPr>
              <a:t>Payment</a:t>
            </a:r>
          </a:p>
        </p:txBody>
      </p:sp>
      <p:cxnSp>
        <p:nvCxnSpPr>
          <p:cNvPr id="16" name="AutoShape 72">
            <a:extLst>
              <a:ext uri="{FF2B5EF4-FFF2-40B4-BE49-F238E27FC236}">
                <a16:creationId xmlns:a16="http://schemas.microsoft.com/office/drawing/2014/main" id="{2049ACB6-80B0-E2B8-B9C1-F3FDE58B4770}"/>
              </a:ext>
            </a:extLst>
          </p:cNvPr>
          <p:cNvCxnSpPr>
            <a:cxnSpLocks noChangeShapeType="1"/>
          </p:cNvCxnSpPr>
          <p:nvPr/>
        </p:nvCxnSpPr>
        <p:spPr bwMode="auto">
          <a:xfrm>
            <a:off x="2771800" y="2420888"/>
            <a:ext cx="540059" cy="537858"/>
          </a:xfrm>
          <a:prstGeom prst="bentConnector3">
            <a:avLst>
              <a:gd name="adj1" fmla="val 100434"/>
            </a:avLst>
          </a:prstGeom>
          <a:noFill/>
          <a:ln w="9525">
            <a:solidFill>
              <a:srgbClr val="000000"/>
            </a:solidFill>
            <a:miter lim="800000"/>
            <a:headEnd/>
            <a:tailEnd type="triangle" w="med" len="med"/>
          </a:ln>
        </p:spPr>
      </p:cxnSp>
      <p:cxnSp>
        <p:nvCxnSpPr>
          <p:cNvPr id="21" name="Straight Arrow Connector 20">
            <a:extLst>
              <a:ext uri="{FF2B5EF4-FFF2-40B4-BE49-F238E27FC236}">
                <a16:creationId xmlns:a16="http://schemas.microsoft.com/office/drawing/2014/main" id="{50CB3798-3BD8-1067-85B4-1DCF67484D83}"/>
              </a:ext>
            </a:extLst>
          </p:cNvPr>
          <p:cNvCxnSpPr>
            <a:cxnSpLocks/>
          </p:cNvCxnSpPr>
          <p:nvPr/>
        </p:nvCxnSpPr>
        <p:spPr>
          <a:xfrm flipH="1">
            <a:off x="3311859" y="3534811"/>
            <a:ext cx="22321" cy="182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AutoShape 72">
            <a:extLst>
              <a:ext uri="{FF2B5EF4-FFF2-40B4-BE49-F238E27FC236}">
                <a16:creationId xmlns:a16="http://schemas.microsoft.com/office/drawing/2014/main" id="{3682F295-E8BA-B948-54EC-C13169E44B2D}"/>
              </a:ext>
            </a:extLst>
          </p:cNvPr>
          <p:cNvCxnSpPr>
            <a:cxnSpLocks noChangeShapeType="1"/>
            <a:endCxn id="14" idx="0"/>
          </p:cNvCxnSpPr>
          <p:nvPr/>
        </p:nvCxnSpPr>
        <p:spPr bwMode="auto">
          <a:xfrm>
            <a:off x="3707904" y="4005064"/>
            <a:ext cx="500975" cy="491285"/>
          </a:xfrm>
          <a:prstGeom prst="bentConnector2">
            <a:avLst/>
          </a:prstGeom>
          <a:noFill/>
          <a:ln w="9525">
            <a:solidFill>
              <a:srgbClr val="000000"/>
            </a:solidFill>
            <a:miter lim="800000"/>
            <a:headEnd/>
            <a:tailEnd type="triangle" w="med" len="med"/>
          </a:ln>
        </p:spPr>
      </p:cxnSp>
      <p:cxnSp>
        <p:nvCxnSpPr>
          <p:cNvPr id="25" name="Straight Arrow Connector 24">
            <a:extLst>
              <a:ext uri="{FF2B5EF4-FFF2-40B4-BE49-F238E27FC236}">
                <a16:creationId xmlns:a16="http://schemas.microsoft.com/office/drawing/2014/main" id="{7AD847BB-0867-610A-F0CB-A013D57383D7}"/>
              </a:ext>
            </a:extLst>
          </p:cNvPr>
          <p:cNvCxnSpPr>
            <a:cxnSpLocks/>
          </p:cNvCxnSpPr>
          <p:nvPr/>
        </p:nvCxnSpPr>
        <p:spPr>
          <a:xfrm>
            <a:off x="4200363" y="5064471"/>
            <a:ext cx="8515" cy="162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080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8640"/>
            <a:ext cx="9144000" cy="461665"/>
          </a:xfrm>
          <a:prstGeom prst="rect">
            <a:avLst/>
          </a:prstGeom>
          <a:noFill/>
        </p:spPr>
        <p:txBody>
          <a:bodyPr wrap="square" rtlCol="0">
            <a:spAutoFit/>
          </a:bodyPr>
          <a:lstStyle/>
          <a:p>
            <a:pPr algn="r"/>
            <a:r>
              <a:rPr lang="en-ZA" sz="2400" dirty="0">
                <a:latin typeface="Arial" pitchFamily="34" charset="0"/>
                <a:cs typeface="Arial" pitchFamily="34" charset="0"/>
              </a:rPr>
              <a:t>PROCESS IMPROVEMENT CONFIRMATION: STABIBILITY</a:t>
            </a:r>
          </a:p>
        </p:txBody>
      </p:sp>
      <p:pic>
        <p:nvPicPr>
          <p:cNvPr id="21" name="Picture 20">
            <a:extLst>
              <a:ext uri="{FF2B5EF4-FFF2-40B4-BE49-F238E27FC236}">
                <a16:creationId xmlns:a16="http://schemas.microsoft.com/office/drawing/2014/main" id="{178F59DE-F25B-AC30-026D-F11E38829248}"/>
              </a:ext>
            </a:extLst>
          </p:cNvPr>
          <p:cNvPicPr>
            <a:picLocks noChangeAspect="1"/>
          </p:cNvPicPr>
          <p:nvPr/>
        </p:nvPicPr>
        <p:blipFill>
          <a:blip r:embed="rId3"/>
          <a:stretch>
            <a:fillRect/>
          </a:stretch>
        </p:blipFill>
        <p:spPr>
          <a:xfrm>
            <a:off x="327100" y="680203"/>
            <a:ext cx="8421364" cy="561424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62C47-0268-DAB9-D005-9E1ABD8655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9BA661-7B73-1C5A-6125-3E13AD09F334}"/>
              </a:ext>
            </a:extLst>
          </p:cNvPr>
          <p:cNvSpPr txBox="1"/>
          <p:nvPr/>
        </p:nvSpPr>
        <p:spPr>
          <a:xfrm>
            <a:off x="0" y="188640"/>
            <a:ext cx="9144000" cy="461665"/>
          </a:xfrm>
          <a:prstGeom prst="rect">
            <a:avLst/>
          </a:prstGeom>
          <a:noFill/>
        </p:spPr>
        <p:txBody>
          <a:bodyPr wrap="square" rtlCol="0">
            <a:spAutoFit/>
          </a:bodyPr>
          <a:lstStyle/>
          <a:p>
            <a:pPr algn="r"/>
            <a:r>
              <a:rPr lang="en-ZA" sz="2400" dirty="0">
                <a:latin typeface="Arial" pitchFamily="34" charset="0"/>
                <a:cs typeface="Arial" pitchFamily="34" charset="0"/>
              </a:rPr>
              <a:t>PROCESS IMPROVEMENT CONFIRMATION: CAPABIBILITY</a:t>
            </a:r>
          </a:p>
        </p:txBody>
      </p:sp>
      <p:pic>
        <p:nvPicPr>
          <p:cNvPr id="17" name="Picture 16">
            <a:extLst>
              <a:ext uri="{FF2B5EF4-FFF2-40B4-BE49-F238E27FC236}">
                <a16:creationId xmlns:a16="http://schemas.microsoft.com/office/drawing/2014/main" id="{0463C8A4-47C1-5D90-E997-5854DA95A29D}"/>
              </a:ext>
            </a:extLst>
          </p:cNvPr>
          <p:cNvPicPr>
            <a:picLocks noChangeAspect="1"/>
          </p:cNvPicPr>
          <p:nvPr/>
        </p:nvPicPr>
        <p:blipFill>
          <a:blip r:embed="rId3"/>
          <a:stretch>
            <a:fillRect/>
          </a:stretch>
        </p:blipFill>
        <p:spPr>
          <a:xfrm>
            <a:off x="3326860" y="836712"/>
            <a:ext cx="5724636" cy="4291946"/>
          </a:xfrm>
          <a:prstGeom prst="rect">
            <a:avLst/>
          </a:prstGeom>
          <a:ln>
            <a:solidFill>
              <a:schemeClr val="tx1"/>
            </a:solidFill>
          </a:ln>
        </p:spPr>
      </p:pic>
      <p:pic>
        <p:nvPicPr>
          <p:cNvPr id="19" name="Picture 18">
            <a:extLst>
              <a:ext uri="{FF2B5EF4-FFF2-40B4-BE49-F238E27FC236}">
                <a16:creationId xmlns:a16="http://schemas.microsoft.com/office/drawing/2014/main" id="{E66F7FB6-C3AA-21C6-0B21-4E29CB0ED29E}"/>
              </a:ext>
            </a:extLst>
          </p:cNvPr>
          <p:cNvPicPr>
            <a:picLocks noChangeAspect="1"/>
          </p:cNvPicPr>
          <p:nvPr/>
        </p:nvPicPr>
        <p:blipFill>
          <a:blip r:embed="rId4"/>
          <a:stretch>
            <a:fillRect/>
          </a:stretch>
        </p:blipFill>
        <p:spPr>
          <a:xfrm>
            <a:off x="92504" y="3526792"/>
            <a:ext cx="3111343" cy="1045997"/>
          </a:xfrm>
          <a:prstGeom prst="rect">
            <a:avLst/>
          </a:prstGeom>
          <a:ln>
            <a:solidFill>
              <a:schemeClr val="tx1"/>
            </a:solidFill>
          </a:ln>
        </p:spPr>
      </p:pic>
      <p:sp>
        <p:nvSpPr>
          <p:cNvPr id="2" name="Rectangle 1">
            <a:extLst>
              <a:ext uri="{FF2B5EF4-FFF2-40B4-BE49-F238E27FC236}">
                <a16:creationId xmlns:a16="http://schemas.microsoft.com/office/drawing/2014/main" id="{0DE722B6-0248-B311-374E-82E129EAE39B}"/>
              </a:ext>
            </a:extLst>
          </p:cNvPr>
          <p:cNvSpPr>
            <a:spLocks noChangeArrowheads="1"/>
          </p:cNvSpPr>
          <p:nvPr/>
        </p:nvSpPr>
        <p:spPr bwMode="auto">
          <a:xfrm>
            <a:off x="539552" y="5236380"/>
            <a:ext cx="828092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process improvement has shown a significant reduction in lead time, as evident from both the boxplot and process capability charts. Lead time has dramatically decreased from an average of around 25 days to less than 5 days. This improvement reflects enhanced efficiency in our workflow, moving from a poorly performing state (</a:t>
            </a:r>
            <a:r>
              <a:rPr kumimoji="0" lang="en-US" altLang="en-US" sz="1400" b="0" i="0" u="none" strike="noStrike" cap="none" normalizeH="0" baseline="0" dirty="0" err="1">
                <a:ln>
                  <a:noFill/>
                </a:ln>
                <a:solidFill>
                  <a:schemeClr val="tx1"/>
                </a:solidFill>
                <a:effectLst/>
                <a:latin typeface="Arial" panose="020B0604020202020204" pitchFamily="34" charset="0"/>
              </a:rPr>
              <a:t>Cpk</a:t>
            </a:r>
            <a:r>
              <a:rPr kumimoji="0" lang="en-US" altLang="en-US" sz="1400" b="0" i="0" u="none" strike="noStrike" cap="none" normalizeH="0" baseline="0" dirty="0">
                <a:ln>
                  <a:noFill/>
                </a:ln>
                <a:solidFill>
                  <a:schemeClr val="tx1"/>
                </a:solidFill>
                <a:effectLst/>
                <a:latin typeface="Arial" panose="020B0604020202020204" pitchFamily="34" charset="0"/>
              </a:rPr>
              <a:t> = -2.417) to a capable process (</a:t>
            </a:r>
            <a:r>
              <a:rPr kumimoji="0" lang="en-US" altLang="en-US" sz="1400" b="0" i="0" u="none" strike="noStrike" cap="none" normalizeH="0" baseline="0" dirty="0" err="1">
                <a:ln>
                  <a:noFill/>
                </a:ln>
                <a:solidFill>
                  <a:schemeClr val="tx1"/>
                </a:solidFill>
                <a:effectLst/>
                <a:latin typeface="Arial" panose="020B0604020202020204" pitchFamily="34" charset="0"/>
              </a:rPr>
              <a:t>Cpk</a:t>
            </a:r>
            <a:r>
              <a:rPr kumimoji="0" lang="en-US" altLang="en-US" sz="1400" b="0" i="0" u="none" strike="noStrike" cap="none" normalizeH="0" baseline="0" dirty="0">
                <a:ln>
                  <a:noFill/>
                </a:ln>
                <a:solidFill>
                  <a:schemeClr val="tx1"/>
                </a:solidFill>
                <a:effectLst/>
                <a:latin typeface="Arial" panose="020B0604020202020204" pitchFamily="34" charset="0"/>
              </a:rPr>
              <a:t> = 0.925). The successful reduction of lead time confirms the effectiveness of implemented measures, positioning the process well within acceptable limits and boosting overall customer satisfaction and operational performance. </a:t>
            </a:r>
          </a:p>
        </p:txBody>
      </p:sp>
      <p:pic>
        <p:nvPicPr>
          <p:cNvPr id="5" name="Picture 4">
            <a:extLst>
              <a:ext uri="{FF2B5EF4-FFF2-40B4-BE49-F238E27FC236}">
                <a16:creationId xmlns:a16="http://schemas.microsoft.com/office/drawing/2014/main" id="{0DCB5268-2807-21C8-AF3C-5443E71F276F}"/>
              </a:ext>
            </a:extLst>
          </p:cNvPr>
          <p:cNvPicPr>
            <a:picLocks noChangeAspect="1"/>
          </p:cNvPicPr>
          <p:nvPr/>
        </p:nvPicPr>
        <p:blipFill>
          <a:blip r:embed="rId5"/>
          <a:stretch>
            <a:fillRect/>
          </a:stretch>
        </p:blipFill>
        <p:spPr>
          <a:xfrm>
            <a:off x="50282" y="1032481"/>
            <a:ext cx="3195785" cy="2130524"/>
          </a:xfrm>
          <a:prstGeom prst="rect">
            <a:avLst/>
          </a:prstGeom>
          <a:ln>
            <a:solidFill>
              <a:schemeClr val="tx1"/>
            </a:solidFill>
          </a:ln>
        </p:spPr>
      </p:pic>
    </p:spTree>
    <p:extLst>
      <p:ext uri="{BB962C8B-B14F-4D97-AF65-F5344CB8AC3E}">
        <p14:creationId xmlns:p14="http://schemas.microsoft.com/office/powerpoint/2010/main" val="23432635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7784" y="188640"/>
            <a:ext cx="6516216" cy="461665"/>
          </a:xfrm>
          <a:prstGeom prst="rect">
            <a:avLst/>
          </a:prstGeom>
          <a:noFill/>
        </p:spPr>
        <p:txBody>
          <a:bodyPr wrap="square" rtlCol="0">
            <a:spAutoFit/>
          </a:bodyPr>
          <a:lstStyle/>
          <a:p>
            <a:pPr algn="r"/>
            <a:r>
              <a:rPr lang="en-ZA" sz="2400" dirty="0">
                <a:latin typeface="Arial" pitchFamily="34" charset="0"/>
                <a:cs typeface="Arial" pitchFamily="34" charset="0"/>
              </a:rPr>
              <a:t>CONTROL PROJECT REVIEW CHECKLIST</a:t>
            </a:r>
          </a:p>
        </p:txBody>
      </p:sp>
      <p:graphicFrame>
        <p:nvGraphicFramePr>
          <p:cNvPr id="5" name="Table 4">
            <a:extLst>
              <a:ext uri="{FF2B5EF4-FFF2-40B4-BE49-F238E27FC236}">
                <a16:creationId xmlns:a16="http://schemas.microsoft.com/office/drawing/2014/main" id="{329D8C43-4B68-4701-B00A-7D5C826320C0}"/>
              </a:ext>
            </a:extLst>
          </p:cNvPr>
          <p:cNvGraphicFramePr>
            <a:graphicFrameLocks noGrp="1"/>
          </p:cNvGraphicFramePr>
          <p:nvPr>
            <p:extLst>
              <p:ext uri="{D42A27DB-BD31-4B8C-83A1-F6EECF244321}">
                <p14:modId xmlns:p14="http://schemas.microsoft.com/office/powerpoint/2010/main" val="3237476470"/>
              </p:ext>
            </p:extLst>
          </p:nvPr>
        </p:nvGraphicFramePr>
        <p:xfrm>
          <a:off x="683568" y="1223550"/>
          <a:ext cx="7776864" cy="3750554"/>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504058">
                <a:tc>
                  <a:txBody>
                    <a:bodyPr/>
                    <a:lstStyle/>
                    <a:p>
                      <a:r>
                        <a:rPr lang="en-ZA" dirty="0">
                          <a:latin typeface="Arial" pitchFamily="34" charset="0"/>
                          <a:cs typeface="Arial" pitchFamily="34" charset="0"/>
                        </a:rPr>
                        <a:t>Complete Defining</a:t>
                      </a:r>
                      <a:r>
                        <a:rPr lang="en-ZA" baseline="0" dirty="0">
                          <a:latin typeface="Arial" pitchFamily="34" charset="0"/>
                          <a:cs typeface="Arial" pitchFamily="34" charset="0"/>
                        </a:rPr>
                        <a:t> the Problem</a:t>
                      </a:r>
                      <a:endParaRPr lang="en-ZA" dirty="0">
                        <a:latin typeface="Arial" pitchFamily="34" charset="0"/>
                        <a:cs typeface="Arial" pitchFamily="34" charset="0"/>
                      </a:endParaRPr>
                    </a:p>
                  </a:txBody>
                  <a:tcPr/>
                </a:tc>
                <a:tc>
                  <a:txBody>
                    <a:bodyPr/>
                    <a:lstStyle/>
                    <a:p>
                      <a:r>
                        <a:rPr lang="en-ZA" dirty="0">
                          <a:latin typeface="Arial" pitchFamily="34" charset="0"/>
                          <a:cs typeface="Arial" pitchFamily="34" charset="0"/>
                        </a:rPr>
                        <a:t>Complete </a:t>
                      </a:r>
                    </a:p>
                  </a:txBody>
                  <a:tcPr/>
                </a:tc>
                <a:extLst>
                  <a:ext uri="{0D108BD9-81ED-4DB2-BD59-A6C34878D82A}">
                    <a16:rowId xmlns:a16="http://schemas.microsoft.com/office/drawing/2014/main" val="10000"/>
                  </a:ext>
                </a:extLst>
              </a:tr>
              <a:tr h="405812">
                <a:tc>
                  <a:txBody>
                    <a:bodyPr/>
                    <a:lstStyle/>
                    <a:p>
                      <a:r>
                        <a:rPr lang="en-ZA" dirty="0">
                          <a:latin typeface="Arial" pitchFamily="34" charset="0"/>
                          <a:cs typeface="Arial" pitchFamily="34" charset="0"/>
                        </a:rPr>
                        <a:t>Customer Experience re-evaluated?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b="1" dirty="0">
                          <a:latin typeface="Arial" pitchFamily="34" charset="0"/>
                          <a:cs typeface="Arial" pitchFamily="34" charset="0"/>
                        </a:rPr>
                        <a:t>Yes</a:t>
                      </a:r>
                      <a:r>
                        <a:rPr lang="en-ZA" baseline="0" dirty="0">
                          <a:latin typeface="Arial" pitchFamily="34" charset="0"/>
                          <a:cs typeface="Arial" pitchFamily="34" charset="0"/>
                        </a:rPr>
                        <a:t> / No</a:t>
                      </a:r>
                      <a:endParaRPr lang="en-ZA" dirty="0">
                        <a:latin typeface="Arial" pitchFamily="34" charset="0"/>
                        <a:cs typeface="Arial" pitchFamily="34" charset="0"/>
                      </a:endParaRPr>
                    </a:p>
                  </a:txBody>
                  <a:tcPr/>
                </a:tc>
                <a:extLst>
                  <a:ext uri="{0D108BD9-81ED-4DB2-BD59-A6C34878D82A}">
                    <a16:rowId xmlns:a16="http://schemas.microsoft.com/office/drawing/2014/main" val="10001"/>
                  </a:ext>
                </a:extLst>
              </a:tr>
              <a:tr h="405812">
                <a:tc>
                  <a:txBody>
                    <a:bodyPr/>
                    <a:lstStyle/>
                    <a:p>
                      <a:r>
                        <a:rPr lang="en-ZA" dirty="0">
                          <a:latin typeface="Arial" pitchFamily="34" charset="0"/>
                          <a:cs typeface="Arial" pitchFamily="34" charset="0"/>
                        </a:rPr>
                        <a:t>Control measures in place?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2"/>
                  </a:ext>
                </a:extLst>
              </a:tr>
              <a:tr h="405812">
                <a:tc>
                  <a:txBody>
                    <a:bodyPr/>
                    <a:lstStyle/>
                    <a:p>
                      <a:r>
                        <a:rPr lang="en-ZA" dirty="0">
                          <a:latin typeface="Arial" pitchFamily="34" charset="0"/>
                          <a:cs typeface="Arial" pitchFamily="34" charset="0"/>
                        </a:rPr>
                        <a:t>Control charts implemented?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3"/>
                  </a:ext>
                </a:extLst>
              </a:tr>
              <a:tr h="405812">
                <a:tc>
                  <a:txBody>
                    <a:bodyPr/>
                    <a:lstStyle/>
                    <a:p>
                      <a:r>
                        <a:rPr lang="en-ZA" dirty="0">
                          <a:latin typeface="Arial" pitchFamily="34" charset="0"/>
                          <a:cs typeface="Arial" pitchFamily="34" charset="0"/>
                        </a:rPr>
                        <a:t>Process Control Documented completed?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4"/>
                  </a:ext>
                </a:extLst>
              </a:tr>
              <a:tr h="405812">
                <a:tc>
                  <a:txBody>
                    <a:bodyPr/>
                    <a:lstStyle/>
                    <a:p>
                      <a:r>
                        <a:rPr lang="en-ZA" dirty="0">
                          <a:latin typeface="Arial" pitchFamily="34" charset="0"/>
                          <a:cs typeface="Arial" pitchFamily="34" charset="0"/>
                        </a:rPr>
                        <a:t>Results validated graphically and statistically?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5"/>
                  </a:ext>
                </a:extLst>
              </a:tr>
              <a:tr h="405812">
                <a:tc>
                  <a:txBody>
                    <a:bodyPr/>
                    <a:lstStyle/>
                    <a:p>
                      <a:r>
                        <a:rPr lang="en-ZA" dirty="0">
                          <a:latin typeface="Arial" pitchFamily="34" charset="0"/>
                          <a:cs typeface="Arial" pitchFamily="34" charset="0"/>
                        </a:rPr>
                        <a:t>Handover</a:t>
                      </a:r>
                      <a:r>
                        <a:rPr lang="en-ZA" baseline="0" dirty="0">
                          <a:latin typeface="Arial" pitchFamily="34" charset="0"/>
                          <a:cs typeface="Arial" pitchFamily="34" charset="0"/>
                        </a:rPr>
                        <a:t> signed off?</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6"/>
                  </a:ext>
                </a:extLst>
              </a:tr>
              <a:tr h="405812">
                <a:tc>
                  <a:txBody>
                    <a:bodyPr/>
                    <a:lstStyle/>
                    <a:p>
                      <a:r>
                        <a:rPr lang="en-ZA" dirty="0">
                          <a:latin typeface="Arial" pitchFamily="34" charset="0"/>
                          <a:cs typeface="Arial" pitchFamily="34" charset="0"/>
                        </a:rPr>
                        <a:t>Financial</a:t>
                      </a:r>
                      <a:r>
                        <a:rPr lang="en-ZA" baseline="0" dirty="0">
                          <a:latin typeface="Arial" pitchFamily="34" charset="0"/>
                          <a:cs typeface="Arial" pitchFamily="34" charset="0"/>
                        </a:rPr>
                        <a:t> benefits tracked?</a:t>
                      </a:r>
                      <a:endParaRPr lang="en-ZA"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a:ln>
                            <a:noFill/>
                          </a:ln>
                          <a:solidFill>
                            <a:prstClr val="black"/>
                          </a:solidFill>
                          <a:effectLst/>
                          <a:uLnTx/>
                          <a:uFillTx/>
                          <a:latin typeface="Arial" pitchFamily="34" charset="0"/>
                          <a:ea typeface="+mn-ea"/>
                          <a:cs typeface="Arial" pitchFamily="34" charset="0"/>
                        </a:rPr>
                        <a:t> / No</a:t>
                      </a:r>
                      <a:endPar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txBody>
                  <a:tcPr/>
                </a:tc>
                <a:extLst>
                  <a:ext uri="{0D108BD9-81ED-4DB2-BD59-A6C34878D82A}">
                    <a16:rowId xmlns:a16="http://schemas.microsoft.com/office/drawing/2014/main" val="10007"/>
                  </a:ext>
                </a:extLst>
              </a:tr>
              <a:tr h="405812">
                <a:tc>
                  <a:txBody>
                    <a:bodyPr/>
                    <a:lstStyle/>
                    <a:p>
                      <a:r>
                        <a:rPr lang="en-ZA" dirty="0">
                          <a:latin typeface="Arial" pitchFamily="34" charset="0"/>
                          <a:cs typeface="Arial" pitchFamily="34" charset="0"/>
                        </a:rPr>
                        <a:t>Celebrated success?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Yes</a:t>
                      </a:r>
                      <a:r>
                        <a:rPr kumimoji="0" lang="en-ZA"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 No</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17053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C2296F-114E-F77D-EB0D-51D9E94063DE}"/>
              </a:ext>
            </a:extLst>
          </p:cNvPr>
          <p:cNvSpPr>
            <a:spLocks noGrp="1"/>
          </p:cNvSpPr>
          <p:nvPr>
            <p:ph idx="1"/>
          </p:nvPr>
        </p:nvSpPr>
        <p:spPr>
          <a:xfrm>
            <a:off x="457200" y="908720"/>
            <a:ext cx="8229600" cy="5217443"/>
          </a:xfrm>
        </p:spPr>
        <p:txBody>
          <a:bodyPr/>
          <a:lstStyle/>
          <a:p>
            <a:pPr marL="0" indent="0">
              <a:buNone/>
            </a:pPr>
            <a:r>
              <a:rPr lang="en-US" sz="1600" b="1" dirty="0">
                <a:latin typeface="Arial" panose="020B0604020202020204" pitchFamily="34" charset="0"/>
                <a:cs typeface="Arial" panose="020B0604020202020204" pitchFamily="34" charset="0"/>
              </a:rPr>
              <a:t>Forecasts Associated with States of Nature </a:t>
            </a: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State of Nature 1: No Change in Process</a:t>
            </a: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Lead time continues to rise above 26 days.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Cost per claim increases beyond $8.</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Churn rate escalates past 12% annually.</a:t>
            </a: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State of Nature 2: Partial Implementation</a:t>
            </a: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Digitization only in mailroom and clerical steps.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Lead time reduces to ~15 days.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Accuracy improves marginally to 70%.</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Cost per claim drops to ~$6.50.</a:t>
            </a: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State of Nature 3: Full Implementation of Selected Alternatives</a:t>
            </a: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TO-BE process fully digitized and optimized.</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Lead time reduces to &lt; 6 days (industry benchmark).</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Accuracy improves to &gt; 85%.</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Cost per claim stabilizes at $5 or lower.</a:t>
            </a:r>
          </a:p>
        </p:txBody>
      </p:sp>
    </p:spTree>
    <p:extLst>
      <p:ext uri="{BB962C8B-B14F-4D97-AF65-F5344CB8AC3E}">
        <p14:creationId xmlns:p14="http://schemas.microsoft.com/office/powerpoint/2010/main" val="1488302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3B7E22-6376-AAF5-22DF-22CFA139F41C}"/>
              </a:ext>
            </a:extLst>
          </p:cNvPr>
          <p:cNvSpPr>
            <a:spLocks noGrp="1"/>
          </p:cNvSpPr>
          <p:nvPr>
            <p:ph idx="1"/>
          </p:nvPr>
        </p:nvSpPr>
        <p:spPr>
          <a:xfrm>
            <a:off x="457200" y="836712"/>
            <a:ext cx="8229600" cy="5289451"/>
          </a:xfrm>
        </p:spPr>
        <p:txBody>
          <a:bodyPr/>
          <a:lstStyle/>
          <a:p>
            <a:pPr marL="0" indent="0" algn="just">
              <a:lnSpc>
                <a:spcPct val="150000"/>
              </a:lnSpc>
              <a:buNone/>
            </a:pPr>
            <a:r>
              <a:rPr lang="en-US" sz="1800" b="1" dirty="0">
                <a:latin typeface="Arial" panose="020B0604020202020204" pitchFamily="34" charset="0"/>
                <a:cs typeface="Arial" panose="020B0604020202020204" pitchFamily="34" charset="0"/>
              </a:rPr>
              <a:t>Conclusion</a:t>
            </a:r>
          </a:p>
          <a:p>
            <a:pPr marL="0" indent="0" algn="just">
              <a:lnSpc>
                <a:spcPct val="150000"/>
              </a:lnSpc>
              <a:buNone/>
            </a:pPr>
            <a:r>
              <a:rPr lang="en-US" sz="1800" dirty="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Prosim</a:t>
            </a:r>
            <a:r>
              <a:rPr lang="en-US" sz="1800" dirty="0">
                <a:latin typeface="Arial" panose="020B0604020202020204" pitchFamily="34" charset="0"/>
                <a:cs typeface="Arial" panose="020B0604020202020204" pitchFamily="34" charset="0"/>
              </a:rPr>
              <a:t> case demonstrates the application of structured decision analysis and Lean Six Sigma methodologies to solve a complex engineering problem involving process inefficiencies. By defining the problem using data, analyzing root causes, evaluating alternatives with decision-making tools, and optimizing the solution for business and customer outcomes, the project meets both academic and real-world problem-solving criteria.</a:t>
            </a:r>
          </a:p>
          <a:p>
            <a:pPr marL="0" indent="0" algn="just">
              <a:lnSpc>
                <a:spcPct val="150000"/>
              </a:lnSpc>
              <a:buNone/>
            </a:pPr>
            <a:r>
              <a:rPr lang="en-US" sz="1800" dirty="0">
                <a:latin typeface="Arial" panose="020B0604020202020204" pitchFamily="34" charset="0"/>
                <a:cs typeface="Arial" panose="020B0604020202020204" pitchFamily="34" charset="0"/>
              </a:rPr>
              <a:t>This assignment highlights the importance of integrating engineering principles, stakeholder needs, and data analysis in addressing ill-defined problems. Through the chosen solutions, </a:t>
            </a:r>
            <a:r>
              <a:rPr lang="en-US" sz="1800" dirty="0" err="1">
                <a:latin typeface="Arial" panose="020B0604020202020204" pitchFamily="34" charset="0"/>
                <a:cs typeface="Arial" panose="020B0604020202020204" pitchFamily="34" charset="0"/>
              </a:rPr>
              <a:t>Prosim</a:t>
            </a:r>
            <a:r>
              <a:rPr lang="en-US" sz="1800" dirty="0">
                <a:latin typeface="Arial" panose="020B0604020202020204" pitchFamily="34" charset="0"/>
                <a:cs typeface="Arial" panose="020B0604020202020204" pitchFamily="34" charset="0"/>
              </a:rPr>
              <a:t> Insurance is on track to recover its market position and deliver superior service.</a:t>
            </a: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698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5D5B-4BB2-61D5-0872-C59B95D0B007}"/>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366677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VOC TO CTQ</a:t>
            </a:r>
          </a:p>
        </p:txBody>
      </p:sp>
      <p:graphicFrame>
        <p:nvGraphicFramePr>
          <p:cNvPr id="10" name="Table 9">
            <a:extLst>
              <a:ext uri="{FF2B5EF4-FFF2-40B4-BE49-F238E27FC236}">
                <a16:creationId xmlns:a16="http://schemas.microsoft.com/office/drawing/2014/main" id="{D47016B6-FBEF-49B7-8A82-EEF72C3512BF}"/>
              </a:ext>
            </a:extLst>
          </p:cNvPr>
          <p:cNvGraphicFramePr>
            <a:graphicFrameLocks noGrp="1"/>
          </p:cNvGraphicFramePr>
          <p:nvPr>
            <p:extLst>
              <p:ext uri="{D42A27DB-BD31-4B8C-83A1-F6EECF244321}">
                <p14:modId xmlns:p14="http://schemas.microsoft.com/office/powerpoint/2010/main" val="2274158954"/>
              </p:ext>
            </p:extLst>
          </p:nvPr>
        </p:nvGraphicFramePr>
        <p:xfrm>
          <a:off x="467545" y="832311"/>
          <a:ext cx="7992889" cy="4653541"/>
        </p:xfrm>
        <a:graphic>
          <a:graphicData uri="http://schemas.openxmlformats.org/drawingml/2006/table">
            <a:tbl>
              <a:tblPr firstRow="1" bandRow="1">
                <a:tableStyleId>{BC89EF96-8CEA-46FF-86C4-4CE0E7609802}</a:tableStyleId>
              </a:tblPr>
              <a:tblGrid>
                <a:gridCol w="450247">
                  <a:extLst>
                    <a:ext uri="{9D8B030D-6E8A-4147-A177-3AD203B41FA5}">
                      <a16:colId xmlns:a16="http://schemas.microsoft.com/office/drawing/2014/main" val="20000"/>
                    </a:ext>
                  </a:extLst>
                </a:gridCol>
                <a:gridCol w="1723258">
                  <a:extLst>
                    <a:ext uri="{9D8B030D-6E8A-4147-A177-3AD203B41FA5}">
                      <a16:colId xmlns:a16="http://schemas.microsoft.com/office/drawing/2014/main" val="20001"/>
                    </a:ext>
                  </a:extLst>
                </a:gridCol>
                <a:gridCol w="1963166">
                  <a:extLst>
                    <a:ext uri="{9D8B030D-6E8A-4147-A177-3AD203B41FA5}">
                      <a16:colId xmlns:a16="http://schemas.microsoft.com/office/drawing/2014/main" val="20002"/>
                    </a:ext>
                  </a:extLst>
                </a:gridCol>
                <a:gridCol w="1963166">
                  <a:extLst>
                    <a:ext uri="{9D8B030D-6E8A-4147-A177-3AD203B41FA5}">
                      <a16:colId xmlns:a16="http://schemas.microsoft.com/office/drawing/2014/main" val="20003"/>
                    </a:ext>
                  </a:extLst>
                </a:gridCol>
                <a:gridCol w="1893052">
                  <a:extLst>
                    <a:ext uri="{9D8B030D-6E8A-4147-A177-3AD203B41FA5}">
                      <a16:colId xmlns:a16="http://schemas.microsoft.com/office/drawing/2014/main" val="20004"/>
                    </a:ext>
                  </a:extLst>
                </a:gridCol>
              </a:tblGrid>
              <a:tr h="426484">
                <a:tc>
                  <a:txBody>
                    <a:bodyPr/>
                    <a:lstStyle/>
                    <a:p>
                      <a:endParaRPr lang="en-ZA" sz="1200" dirty="0">
                        <a:latin typeface="Arial" panose="020B0604020202020204" pitchFamily="34" charset="0"/>
                        <a:cs typeface="Arial" panose="020B0604020202020204" pitchFamily="34" charset="0"/>
                      </a:endParaRPr>
                    </a:p>
                  </a:txBody>
                  <a:tcPr/>
                </a:tc>
                <a:tc>
                  <a:txBody>
                    <a:bodyPr/>
                    <a:lstStyle/>
                    <a:p>
                      <a:pPr algn="ctr"/>
                      <a:r>
                        <a:rPr lang="en-ZA" sz="1200" baseline="0" dirty="0">
                          <a:latin typeface="Arial" panose="020B0604020202020204" pitchFamily="34" charset="0"/>
                          <a:cs typeface="Arial" panose="020B0604020202020204" pitchFamily="34" charset="0"/>
                        </a:rPr>
                        <a:t>Voice of the Customer</a:t>
                      </a:r>
                      <a:endParaRPr lang="en-ZA" sz="1200" dirty="0">
                        <a:latin typeface="Arial" panose="020B0604020202020204" pitchFamily="34" charset="0"/>
                        <a:cs typeface="Arial" panose="020B0604020202020204" pitchFamily="34" charset="0"/>
                      </a:endParaRPr>
                    </a:p>
                  </a:txBody>
                  <a:tcPr anchor="ctr"/>
                </a:tc>
                <a:tc>
                  <a:txBody>
                    <a:bodyPr/>
                    <a:lstStyle/>
                    <a:p>
                      <a:pPr algn="ctr"/>
                      <a:r>
                        <a:rPr lang="en-ZA" sz="1200" dirty="0">
                          <a:latin typeface="Arial" panose="020B0604020202020204" pitchFamily="34" charset="0"/>
                          <a:cs typeface="Arial" panose="020B0604020202020204" pitchFamily="34" charset="0"/>
                        </a:rPr>
                        <a:t>VOC</a:t>
                      </a:r>
                      <a:endParaRPr lang="en-ZA" sz="1200" baseline="0" dirty="0">
                        <a:latin typeface="Arial" panose="020B0604020202020204" pitchFamily="34" charset="0"/>
                        <a:cs typeface="Arial" panose="020B0604020202020204" pitchFamily="34" charset="0"/>
                      </a:endParaRPr>
                    </a:p>
                  </a:txBody>
                  <a:tcPr anchor="ctr"/>
                </a:tc>
                <a:tc>
                  <a:txBody>
                    <a:bodyPr/>
                    <a:lstStyle/>
                    <a:p>
                      <a:pPr algn="ctr"/>
                      <a:r>
                        <a:rPr lang="en-ZA" sz="1200" dirty="0">
                          <a:latin typeface="Arial" panose="020B0604020202020204" pitchFamily="34" charset="0"/>
                          <a:cs typeface="Arial" panose="020B0604020202020204" pitchFamily="34" charset="0"/>
                        </a:rPr>
                        <a:t>Priority Rank</a:t>
                      </a:r>
                    </a:p>
                  </a:txBody>
                  <a:tcPr anchor="ctr"/>
                </a:tc>
                <a:tc>
                  <a:txBody>
                    <a:bodyPr/>
                    <a:lstStyle/>
                    <a:p>
                      <a:pPr algn="ctr"/>
                      <a:r>
                        <a:rPr lang="en-ZA" sz="1200" dirty="0">
                          <a:latin typeface="Arial" panose="020B0604020202020204" pitchFamily="34" charset="0"/>
                          <a:cs typeface="Arial" panose="020B0604020202020204" pitchFamily="34" charset="0"/>
                        </a:rPr>
                        <a:t>Critical to Quality (CTQ)</a:t>
                      </a:r>
                    </a:p>
                  </a:txBody>
                  <a:tcPr anchor="ctr"/>
                </a:tc>
                <a:extLst>
                  <a:ext uri="{0D108BD9-81ED-4DB2-BD59-A6C34878D82A}">
                    <a16:rowId xmlns:a16="http://schemas.microsoft.com/office/drawing/2014/main" val="10000"/>
                  </a:ext>
                </a:extLst>
              </a:tr>
              <a:tr h="444581">
                <a:tc>
                  <a:txBody>
                    <a:bodyPr/>
                    <a:lstStyle/>
                    <a:p>
                      <a:pPr marL="0" indent="0" algn="l" defTabSz="914400" rtl="0" eaLnBrk="1" latinLnBrk="0" hangingPunct="1">
                        <a:buFont typeface="Arial" pitchFamily="34" charset="0"/>
                        <a:buNone/>
                      </a:pPr>
                      <a:r>
                        <a:rPr lang="en-ZA" sz="1200" kern="1200" baseline="0" dirty="0">
                          <a:solidFill>
                            <a:schemeClr val="tx1"/>
                          </a:solidFill>
                          <a:latin typeface="Arial" panose="020B0604020202020204" pitchFamily="34" charset="0"/>
                          <a:ea typeface="+mn-ea"/>
                          <a:cs typeface="Arial" panose="020B0604020202020204" pitchFamily="34" charset="0"/>
                        </a:rPr>
                        <a:t>1</a:t>
                      </a:r>
                    </a:p>
                  </a:txBody>
                  <a:tcPr/>
                </a:tc>
                <a:tc>
                  <a:txBody>
                    <a:bodyPr/>
                    <a:lstStyle/>
                    <a:p>
                      <a:pPr algn="ctr" fontAlgn="b"/>
                      <a:r>
                        <a:rPr lang="en-US" sz="1200" b="0" i="0" u="none" strike="noStrike" dirty="0">
                          <a:solidFill>
                            <a:srgbClr val="000000"/>
                          </a:solidFill>
                          <a:effectLst/>
                          <a:latin typeface="Calibri" panose="020F0502020204030204" pitchFamily="34" charset="0"/>
                        </a:rPr>
                        <a:t>“How long is this going to take?”</a:t>
                      </a:r>
                    </a:p>
                  </a:txBody>
                  <a:tcPr marL="7620" marR="7620" marT="7620" marB="0" anchor="b"/>
                </a:tc>
                <a:tc>
                  <a:txBody>
                    <a:bodyPr/>
                    <a:lstStyle/>
                    <a:p>
                      <a:pPr algn="ctr" fontAlgn="b"/>
                      <a:r>
                        <a:rPr lang="en-ZA" sz="1200" b="0" i="0" u="none" strike="noStrike" dirty="0">
                          <a:solidFill>
                            <a:srgbClr val="000000"/>
                          </a:solidFill>
                          <a:effectLst/>
                          <a:latin typeface="Calibri" panose="020F0502020204030204" pitchFamily="34" charset="0"/>
                        </a:rPr>
                        <a:t>Speed of processing claims</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Average claims lead time ≤ 6 days</a:t>
                      </a:r>
                    </a:p>
                  </a:txBody>
                  <a:tcPr marL="7620" marR="7620" marT="7620" marB="0" anchor="b"/>
                </a:tc>
                <a:extLst>
                  <a:ext uri="{0D108BD9-81ED-4DB2-BD59-A6C34878D82A}">
                    <a16:rowId xmlns:a16="http://schemas.microsoft.com/office/drawing/2014/main" val="10001"/>
                  </a:ext>
                </a:extLst>
              </a:tr>
              <a:tr h="459653">
                <a:tc>
                  <a:txBody>
                    <a:bodyPr/>
                    <a:lstStyle/>
                    <a:p>
                      <a:pPr marL="0" indent="0" algn="l" defTabSz="914400" rtl="0" eaLnBrk="1" latinLnBrk="0" hangingPunct="1">
                        <a:buFont typeface="Arial" pitchFamily="34" charset="0"/>
                        <a:buNone/>
                      </a:pPr>
                      <a:r>
                        <a:rPr lang="en-ZA" sz="1200" kern="1200" baseline="0" dirty="0">
                          <a:solidFill>
                            <a:schemeClr val="tx1"/>
                          </a:solidFill>
                          <a:latin typeface="Arial" panose="020B0604020202020204" pitchFamily="34" charset="0"/>
                          <a:ea typeface="+mn-ea"/>
                          <a:cs typeface="Arial" panose="020B0604020202020204" pitchFamily="34" charset="0"/>
                        </a:rPr>
                        <a:t>2</a:t>
                      </a:r>
                    </a:p>
                  </a:txBody>
                  <a:tcPr/>
                </a:tc>
                <a:tc>
                  <a:txBody>
                    <a:bodyPr/>
                    <a:lstStyle/>
                    <a:p>
                      <a:pPr algn="ctr" fontAlgn="b"/>
                      <a:r>
                        <a:rPr lang="en-US" sz="1200" b="0" i="0" u="none" strike="noStrike" dirty="0">
                          <a:solidFill>
                            <a:srgbClr val="000000"/>
                          </a:solidFill>
                          <a:effectLst/>
                          <a:latin typeface="Calibri" panose="020F0502020204030204" pitchFamily="34" charset="0"/>
                        </a:rPr>
                        <a:t>“I want the same speedy response that </a:t>
                      </a:r>
                      <a:r>
                        <a:rPr lang="en-US" sz="1200" b="0" i="0" u="none" strike="noStrike" dirty="0" err="1">
                          <a:solidFill>
                            <a:srgbClr val="000000"/>
                          </a:solidFill>
                          <a:effectLst/>
                          <a:latin typeface="Calibri" panose="020F0502020204030204" pitchFamily="34" charset="0"/>
                        </a:rPr>
                        <a:t>Prosim</a:t>
                      </a:r>
                      <a:r>
                        <a:rPr lang="en-US" sz="1200" b="0" i="0" u="none" strike="noStrike" dirty="0">
                          <a:solidFill>
                            <a:srgbClr val="000000"/>
                          </a:solidFill>
                          <a:effectLst/>
                          <a:latin typeface="Calibri" panose="020F0502020204030204" pitchFamily="34" charset="0"/>
                        </a:rPr>
                        <a:t> gets when I receive my bill.”</a:t>
                      </a:r>
                    </a:p>
                  </a:txBody>
                  <a:tcPr marL="7620" marR="7620" marT="7620" marB="0" anchor="b"/>
                </a:tc>
                <a:tc>
                  <a:txBody>
                    <a:bodyPr/>
                    <a:lstStyle/>
                    <a:p>
                      <a:pPr algn="ctr" fontAlgn="b"/>
                      <a:r>
                        <a:rPr lang="en-ZA" sz="1200" b="0" i="0" u="none" strike="noStrike" dirty="0">
                          <a:solidFill>
                            <a:srgbClr val="000000"/>
                          </a:solidFill>
                          <a:effectLst/>
                          <a:latin typeface="Calibri" panose="020F0502020204030204" pitchFamily="34" charset="0"/>
                        </a:rPr>
                        <a:t>Timely and consistent communication</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Real-time updates throughout the claims process</a:t>
                      </a:r>
                    </a:p>
                  </a:txBody>
                  <a:tcPr marL="7620" marR="7620" marT="7620" marB="0" anchor="b"/>
                </a:tc>
                <a:extLst>
                  <a:ext uri="{0D108BD9-81ED-4DB2-BD59-A6C34878D82A}">
                    <a16:rowId xmlns:a16="http://schemas.microsoft.com/office/drawing/2014/main" val="10002"/>
                  </a:ext>
                </a:extLst>
              </a:tr>
              <a:tr h="475025">
                <a:tc>
                  <a:txBody>
                    <a:bodyPr/>
                    <a:lstStyle/>
                    <a:p>
                      <a:pPr marL="0" indent="0" algn="l" defTabSz="914400" rtl="0" eaLnBrk="1" latinLnBrk="0" hangingPunct="1">
                        <a:buFont typeface="Arial" pitchFamily="34" charset="0"/>
                        <a:buNone/>
                      </a:pPr>
                      <a:r>
                        <a:rPr lang="en-ZA" sz="1200" kern="1200" baseline="0" dirty="0">
                          <a:solidFill>
                            <a:schemeClr val="tx1"/>
                          </a:solidFill>
                          <a:latin typeface="Arial" panose="020B0604020202020204" pitchFamily="34" charset="0"/>
                          <a:ea typeface="+mn-ea"/>
                          <a:cs typeface="Arial" panose="020B0604020202020204" pitchFamily="34" charset="0"/>
                        </a:rPr>
                        <a:t>3</a:t>
                      </a:r>
                    </a:p>
                  </a:txBody>
                  <a:tcPr/>
                </a:tc>
                <a:tc>
                  <a:txBody>
                    <a:bodyPr/>
                    <a:lstStyle/>
                    <a:p>
                      <a:pPr algn="ctr" fontAlgn="b"/>
                      <a:r>
                        <a:rPr lang="en-US" sz="1200" b="0" i="0" u="none" strike="noStrike">
                          <a:solidFill>
                            <a:srgbClr val="000000"/>
                          </a:solidFill>
                          <a:effectLst/>
                          <a:latin typeface="Calibri" panose="020F0502020204030204" pitchFamily="34" charset="0"/>
                        </a:rPr>
                        <a:t>“I expect the correct payout with no sneaky surprises or hidden clauses.”</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Accuracy and transparency in claims</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Claims accuracy ≥ 80%</a:t>
                      </a:r>
                    </a:p>
                  </a:txBody>
                  <a:tcPr marL="7620" marR="7620" marT="7620" marB="0" anchor="b"/>
                </a:tc>
                <a:extLst>
                  <a:ext uri="{0D108BD9-81ED-4DB2-BD59-A6C34878D82A}">
                    <a16:rowId xmlns:a16="http://schemas.microsoft.com/office/drawing/2014/main" val="10003"/>
                  </a:ext>
                </a:extLst>
              </a:tr>
              <a:tr h="475025">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sz="1200" kern="1200" baseline="0" dirty="0">
                          <a:solidFill>
                            <a:schemeClr val="tx1"/>
                          </a:solidFill>
                          <a:latin typeface="Arial" panose="020B0604020202020204" pitchFamily="34" charset="0"/>
                          <a:ea typeface="+mn-ea"/>
                          <a:cs typeface="Arial" panose="020B0604020202020204" pitchFamily="34" charset="0"/>
                        </a:rPr>
                        <a:t>4</a:t>
                      </a:r>
                    </a:p>
                  </a:txBody>
                  <a:tcPr/>
                </a:tc>
                <a:tc>
                  <a:txBody>
                    <a:bodyPr/>
                    <a:lstStyle/>
                    <a:p>
                      <a:pPr algn="ctr" fontAlgn="b"/>
                      <a:r>
                        <a:rPr lang="en-US" sz="1200" b="0" i="0" u="none" strike="noStrike">
                          <a:solidFill>
                            <a:srgbClr val="000000"/>
                          </a:solidFill>
                          <a:effectLst/>
                          <a:latin typeface="Calibri" panose="020F0502020204030204" pitchFamily="34" charset="0"/>
                        </a:rPr>
                        <a:t>“Friendly and professional call center agents!”</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Professionalism and quality of interaction</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Customer service quality ≥ 90% satisfaction</a:t>
                      </a:r>
                    </a:p>
                  </a:txBody>
                  <a:tcPr marL="7620" marR="7620" marT="7620" marB="0" anchor="b"/>
                </a:tc>
                <a:extLst>
                  <a:ext uri="{0D108BD9-81ED-4DB2-BD59-A6C34878D82A}">
                    <a16:rowId xmlns:a16="http://schemas.microsoft.com/office/drawing/2014/main" val="10004"/>
                  </a:ext>
                </a:extLst>
              </a:tr>
              <a:tr h="475025">
                <a:tc>
                  <a:txBody>
                    <a:bodyPr/>
                    <a:lstStyle/>
                    <a:p>
                      <a:pPr marL="0" indent="0" algn="l" defTabSz="914400" rtl="0" eaLnBrk="1" latinLnBrk="0" hangingPunct="1">
                        <a:buFont typeface="Arial" pitchFamily="34" charset="0"/>
                        <a:buNone/>
                      </a:pPr>
                      <a:r>
                        <a:rPr lang="en-ZA" sz="1200" kern="1200" baseline="0" dirty="0">
                          <a:solidFill>
                            <a:schemeClr val="tx1"/>
                          </a:solidFill>
                          <a:latin typeface="Arial" panose="020B0604020202020204" pitchFamily="34" charset="0"/>
                          <a:ea typeface="+mn-ea"/>
                          <a:cs typeface="Arial" panose="020B0604020202020204" pitchFamily="34" charset="0"/>
                        </a:rPr>
                        <a:t>5</a:t>
                      </a:r>
                    </a:p>
                  </a:txBody>
                  <a:tcPr/>
                </a:tc>
                <a:tc>
                  <a:txBody>
                    <a:bodyPr/>
                    <a:lstStyle/>
                    <a:p>
                      <a:pPr algn="ctr" fontAlgn="b"/>
                      <a:r>
                        <a:rPr lang="en-US" sz="1200" b="0" i="0" u="none" strike="noStrike">
                          <a:solidFill>
                            <a:srgbClr val="000000"/>
                          </a:solidFill>
                          <a:effectLst/>
                          <a:latin typeface="Calibri" panose="020F0502020204030204" pitchFamily="34" charset="0"/>
                        </a:rPr>
                        <a:t>“Give me my money now!”</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Faster claim resolution</a:t>
                      </a:r>
                    </a:p>
                  </a:txBody>
                  <a:tcPr marL="7620" marR="7620" marT="7620" marB="0" anchor="b"/>
                </a:tc>
                <a:tc>
                  <a:txBody>
                    <a:bodyPr/>
                    <a:lstStyle/>
                    <a:p>
                      <a:pPr algn="ctr" fontAlgn="b"/>
                      <a:r>
                        <a:rPr lang="en-ZA" sz="1200" b="0" i="0" u="none" strike="noStrike" dirty="0">
                          <a:solidFill>
                            <a:srgbClr val="000000"/>
                          </a:solidFill>
                          <a:effectLst/>
                          <a:latin typeface="Calibri" panose="020F0502020204030204" pitchFamily="34" charset="0"/>
                        </a:rPr>
                        <a:t>2</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Timely payouts within 6 days</a:t>
                      </a:r>
                    </a:p>
                  </a:txBody>
                  <a:tcPr marL="7620" marR="7620" marT="7620" marB="0" anchor="b"/>
                </a:tc>
                <a:extLst>
                  <a:ext uri="{0D108BD9-81ED-4DB2-BD59-A6C34878D82A}">
                    <a16:rowId xmlns:a16="http://schemas.microsoft.com/office/drawing/2014/main" val="10005"/>
                  </a:ext>
                </a:extLst>
              </a:tr>
              <a:tr h="475025">
                <a:tc>
                  <a:txBody>
                    <a:bodyPr/>
                    <a:lstStyle/>
                    <a:p>
                      <a:pPr marL="0" indent="0" algn="l" defTabSz="914400" rtl="0" eaLnBrk="1" latinLnBrk="0" hangingPunct="1">
                        <a:buFont typeface="Arial" pitchFamily="34" charset="0"/>
                        <a:buNone/>
                      </a:pPr>
                      <a:r>
                        <a:rPr lang="en-US" sz="1200" kern="1200" baseline="0" dirty="0">
                          <a:solidFill>
                            <a:schemeClr val="tx1"/>
                          </a:solidFill>
                          <a:latin typeface="Arial" panose="020B0604020202020204" pitchFamily="34" charset="0"/>
                          <a:ea typeface="+mn-ea"/>
                          <a:cs typeface="Arial" panose="020B0604020202020204" pitchFamily="34" charset="0"/>
                        </a:rPr>
                        <a:t>6</a:t>
                      </a:r>
                      <a:endParaRPr lang="en-ZA" sz="120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fontAlgn="b"/>
                      <a:r>
                        <a:rPr lang="en-US" sz="1200" b="0" i="0" u="none" strike="noStrike">
                          <a:solidFill>
                            <a:srgbClr val="000000"/>
                          </a:solidFill>
                          <a:effectLst/>
                          <a:latin typeface="Calibri" panose="020F0502020204030204" pitchFamily="34" charset="0"/>
                        </a:rPr>
                        <a:t>“I hate doing refunds because the service provider had a glitch.”</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Error-free claims processing</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Reduce rework by 50%</a:t>
                      </a:r>
                    </a:p>
                  </a:txBody>
                  <a:tcPr marL="7620" marR="7620" marT="7620" marB="0" anchor="b"/>
                </a:tc>
                <a:extLst>
                  <a:ext uri="{0D108BD9-81ED-4DB2-BD59-A6C34878D82A}">
                    <a16:rowId xmlns:a16="http://schemas.microsoft.com/office/drawing/2014/main" val="3356108083"/>
                  </a:ext>
                </a:extLst>
              </a:tr>
              <a:tr h="475025">
                <a:tc>
                  <a:txBody>
                    <a:bodyPr/>
                    <a:lstStyle/>
                    <a:p>
                      <a:pPr marL="0" indent="0" algn="l" defTabSz="914400" rtl="0" eaLnBrk="1" latinLnBrk="0" hangingPunct="1">
                        <a:buFont typeface="Arial" pitchFamily="34" charset="0"/>
                        <a:buNone/>
                      </a:pPr>
                      <a:r>
                        <a:rPr lang="en-US" sz="1200" kern="1200" baseline="0" dirty="0">
                          <a:solidFill>
                            <a:schemeClr val="tx1"/>
                          </a:solidFill>
                          <a:latin typeface="Arial" panose="020B0604020202020204" pitchFamily="34" charset="0"/>
                          <a:ea typeface="+mn-ea"/>
                          <a:cs typeface="Arial" panose="020B0604020202020204" pitchFamily="34" charset="0"/>
                        </a:rPr>
                        <a:t>7</a:t>
                      </a:r>
                      <a:endParaRPr lang="en-ZA" sz="120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fontAlgn="b"/>
                      <a:r>
                        <a:rPr lang="en-ZA" sz="1200" b="0" i="0" u="none" strike="noStrike">
                          <a:solidFill>
                            <a:srgbClr val="000000"/>
                          </a:solidFill>
                          <a:effectLst/>
                          <a:latin typeface="Calibri" panose="020F0502020204030204" pitchFamily="34" charset="0"/>
                        </a:rPr>
                        <a:t>“What is my cover?”</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Clarity and transparency in policy details</a:t>
                      </a:r>
                    </a:p>
                  </a:txBody>
                  <a:tcPr marL="7620" marR="7620" marT="7620" marB="0" anchor="b"/>
                </a:tc>
                <a:tc>
                  <a:txBody>
                    <a:bodyPr/>
                    <a:lstStyle/>
                    <a:p>
                      <a:pPr algn="ctr" fontAlgn="b"/>
                      <a:r>
                        <a:rPr lang="en-ZA" sz="12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100% policy clarity for customers</a:t>
                      </a:r>
                    </a:p>
                  </a:txBody>
                  <a:tcPr marL="7620" marR="7620" marT="7620" marB="0" anchor="b"/>
                </a:tc>
                <a:extLst>
                  <a:ext uri="{0D108BD9-81ED-4DB2-BD59-A6C34878D82A}">
                    <a16:rowId xmlns:a16="http://schemas.microsoft.com/office/drawing/2014/main" val="425282130"/>
                  </a:ext>
                </a:extLst>
              </a:tr>
              <a:tr h="475025">
                <a:tc>
                  <a:txBody>
                    <a:bodyPr/>
                    <a:lstStyle/>
                    <a:p>
                      <a:pPr marL="0" indent="0" algn="l" defTabSz="914400" rtl="0" eaLnBrk="1" latinLnBrk="0" hangingPunct="1">
                        <a:buFont typeface="Arial" pitchFamily="34" charset="0"/>
                        <a:buNone/>
                      </a:pPr>
                      <a:r>
                        <a:rPr lang="en-US" sz="1200" kern="1200" baseline="0" dirty="0">
                          <a:solidFill>
                            <a:schemeClr val="tx1"/>
                          </a:solidFill>
                          <a:latin typeface="Arial" panose="020B0604020202020204" pitchFamily="34" charset="0"/>
                          <a:ea typeface="+mn-ea"/>
                          <a:cs typeface="Arial" panose="020B0604020202020204" pitchFamily="34" charset="0"/>
                        </a:rPr>
                        <a:t>8</a:t>
                      </a:r>
                      <a:endParaRPr lang="en-ZA" sz="1200" kern="1200" baseline="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fontAlgn="b"/>
                      <a:r>
                        <a:rPr lang="en-ZA" sz="1200" b="0" i="0" u="none" strike="noStrike">
                          <a:solidFill>
                            <a:srgbClr val="000000"/>
                          </a:solidFill>
                          <a:effectLst/>
                          <a:latin typeface="Calibri" panose="020F0502020204030204" pitchFamily="34" charset="0"/>
                        </a:rPr>
                        <a:t>“Preserve interest income.”</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Maintain financial sustainability</a:t>
                      </a:r>
                    </a:p>
                  </a:txBody>
                  <a:tcPr marL="7620" marR="7620" marT="7620" marB="0" anchor="b"/>
                </a:tc>
                <a:tc>
                  <a:txBody>
                    <a:bodyPr/>
                    <a:lstStyle/>
                    <a:p>
                      <a:pPr algn="ctr" fontAlgn="b"/>
                      <a:r>
                        <a:rPr lang="en-ZA" sz="12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Average cost per claim ≤ $5</a:t>
                      </a:r>
                    </a:p>
                  </a:txBody>
                  <a:tcPr marL="7620" marR="7620" marT="7620" marB="0" anchor="b"/>
                </a:tc>
                <a:extLst>
                  <a:ext uri="{0D108BD9-81ED-4DB2-BD59-A6C34878D82A}">
                    <a16:rowId xmlns:a16="http://schemas.microsoft.com/office/drawing/2014/main" val="2701767876"/>
                  </a:ext>
                </a:extLst>
              </a:tr>
            </a:tbl>
          </a:graphicData>
        </a:graphic>
      </p:graphicFrame>
      <p:sp>
        <p:nvSpPr>
          <p:cNvPr id="7" name="TextBox 6">
            <a:extLst>
              <a:ext uri="{FF2B5EF4-FFF2-40B4-BE49-F238E27FC236}">
                <a16:creationId xmlns:a16="http://schemas.microsoft.com/office/drawing/2014/main" id="{EE8575F6-5E0A-2B06-F135-E9B9E3198E5D}"/>
              </a:ext>
            </a:extLst>
          </p:cNvPr>
          <p:cNvSpPr txBox="1"/>
          <p:nvPr/>
        </p:nvSpPr>
        <p:spPr>
          <a:xfrm>
            <a:off x="395536" y="5440913"/>
            <a:ext cx="8064897" cy="1169551"/>
          </a:xfrm>
          <a:prstGeom prst="rect">
            <a:avLst/>
          </a:prstGeom>
          <a:noFill/>
        </p:spPr>
        <p:txBody>
          <a:bodyPr wrap="square">
            <a:spAutoFit/>
          </a:bodyPr>
          <a:lstStyle/>
          <a:p>
            <a:pPr algn="ctr"/>
            <a:r>
              <a:rPr lang="en-US" sz="1400" b="0" i="0" dirty="0">
                <a:effectLst/>
                <a:latin typeface="ui-sans-serif"/>
              </a:rPr>
              <a:t>The </a:t>
            </a:r>
            <a:r>
              <a:rPr lang="en-US" sz="1400" b="1" i="0" dirty="0">
                <a:effectLst/>
                <a:latin typeface="ui-sans-serif"/>
              </a:rPr>
              <a:t>VOC to CTQ Table</a:t>
            </a:r>
            <a:r>
              <a:rPr lang="en-US" sz="1400" b="0" i="0" dirty="0">
                <a:effectLst/>
                <a:latin typeface="ui-sans-serif"/>
              </a:rPr>
              <a:t> clearly converts customer feedback into measurable quality goals. Each VOC, like "How long is this going to take?" or "Preserve interest income," is prioritized and linked to specific CTQs. The inclusion of "Cost per Claim" under financial sustainability ensures both customer and operational needs are addressed.</a:t>
            </a:r>
            <a:br>
              <a:rPr lang="en-US" sz="1400" dirty="0"/>
            </a:br>
            <a:endParaRPr lang="en-ZA" sz="1400" dirty="0"/>
          </a:p>
        </p:txBody>
      </p:sp>
    </p:spTree>
    <p:extLst>
      <p:ext uri="{BB962C8B-B14F-4D97-AF65-F5344CB8AC3E}">
        <p14:creationId xmlns:p14="http://schemas.microsoft.com/office/powerpoint/2010/main" val="337748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VOC TO CTQ</a:t>
            </a:r>
          </a:p>
        </p:txBody>
      </p:sp>
      <p:sp>
        <p:nvSpPr>
          <p:cNvPr id="8" name="TextBox 7">
            <a:extLst>
              <a:ext uri="{FF2B5EF4-FFF2-40B4-BE49-F238E27FC236}">
                <a16:creationId xmlns:a16="http://schemas.microsoft.com/office/drawing/2014/main" id="{EA75544F-4EC6-5510-B735-A151E12B3517}"/>
              </a:ext>
            </a:extLst>
          </p:cNvPr>
          <p:cNvSpPr txBox="1"/>
          <p:nvPr/>
        </p:nvSpPr>
        <p:spPr>
          <a:xfrm>
            <a:off x="937369" y="4149080"/>
            <a:ext cx="7269260" cy="1815882"/>
          </a:xfrm>
          <a:prstGeom prst="rect">
            <a:avLst/>
          </a:prstGeom>
          <a:noFill/>
        </p:spPr>
        <p:txBody>
          <a:bodyPr wrap="square">
            <a:spAutoFit/>
          </a:bodyPr>
          <a:lstStyle/>
          <a:p>
            <a:pPr algn="l"/>
            <a:r>
              <a:rPr lang="en-US" sz="1400" b="0" i="0" dirty="0">
                <a:effectLst/>
                <a:latin typeface="ui-sans-serif"/>
              </a:rPr>
              <a:t>The </a:t>
            </a:r>
            <a:r>
              <a:rPr lang="en-US" sz="1400" b="1" i="0" dirty="0">
                <a:effectLst/>
                <a:latin typeface="ui-sans-serif"/>
              </a:rPr>
              <a:t>Sorted CTQs into Metrics</a:t>
            </a:r>
            <a:r>
              <a:rPr lang="en-US" sz="1400" b="0" i="0" dirty="0">
                <a:effectLst/>
                <a:latin typeface="ui-sans-serif"/>
              </a:rPr>
              <a:t> section organizes CTQs effectively:</a:t>
            </a:r>
          </a:p>
          <a:p>
            <a:pPr algn="l">
              <a:buFont typeface="+mj-lt"/>
              <a:buAutoNum type="arabicPeriod"/>
            </a:pPr>
            <a:r>
              <a:rPr lang="en-US" sz="1400" b="1" i="0" dirty="0">
                <a:effectLst/>
                <a:latin typeface="ui-sans-serif"/>
              </a:rPr>
              <a:t>Primary Metrics</a:t>
            </a:r>
            <a:r>
              <a:rPr lang="en-US" sz="1400" b="0" i="0" dirty="0">
                <a:effectLst/>
                <a:latin typeface="ui-sans-serif"/>
              </a:rPr>
              <a:t>: Focus on key customer outcomes like lead time.</a:t>
            </a:r>
          </a:p>
          <a:p>
            <a:pPr algn="l">
              <a:buFont typeface="+mj-lt"/>
              <a:buAutoNum type="arabicPeriod"/>
            </a:pPr>
            <a:r>
              <a:rPr lang="en-US" sz="1400" b="1" i="0" dirty="0">
                <a:effectLst/>
                <a:latin typeface="ui-sans-serif"/>
              </a:rPr>
              <a:t>Secondary Metrics</a:t>
            </a:r>
            <a:r>
              <a:rPr lang="en-US" sz="1400" b="0" i="0" dirty="0">
                <a:effectLst/>
                <a:latin typeface="ui-sans-serif"/>
              </a:rPr>
              <a:t>: Address process improvements such as Accuracy.</a:t>
            </a:r>
          </a:p>
          <a:p>
            <a:pPr algn="l">
              <a:buFont typeface="+mj-lt"/>
              <a:buAutoNum type="arabicPeriod"/>
            </a:pPr>
            <a:r>
              <a:rPr lang="en-US" sz="1400" b="1" i="0" dirty="0">
                <a:effectLst/>
                <a:latin typeface="ui-sans-serif"/>
              </a:rPr>
              <a:t>Consequential Metrics</a:t>
            </a:r>
            <a:r>
              <a:rPr lang="en-US" sz="1400" b="0" i="0" dirty="0">
                <a:effectLst/>
                <a:latin typeface="ui-sans-serif"/>
              </a:rPr>
              <a:t>: Ensure financial and operational stability.</a:t>
            </a:r>
          </a:p>
          <a:p>
            <a:pPr algn="l">
              <a:buFont typeface="+mj-lt"/>
              <a:buAutoNum type="arabicPeriod"/>
            </a:pPr>
            <a:r>
              <a:rPr lang="en-US" sz="1400" b="1" i="0" dirty="0">
                <a:effectLst/>
                <a:latin typeface="ui-sans-serif"/>
              </a:rPr>
              <a:t>Customer Experience Metrics</a:t>
            </a:r>
            <a:r>
              <a:rPr lang="en-US" sz="1400" b="0" i="0" dirty="0">
                <a:effectLst/>
                <a:latin typeface="ui-sans-serif"/>
              </a:rPr>
              <a:t>: Focus on service quality and satisfaction.</a:t>
            </a:r>
          </a:p>
          <a:p>
            <a:pPr algn="l"/>
            <a:r>
              <a:rPr lang="en-US" sz="1400" b="0" i="0" dirty="0">
                <a:effectLst/>
                <a:latin typeface="ui-sans-serif"/>
              </a:rPr>
              <a:t>This grouping makes it easy to track progress and impact.</a:t>
            </a:r>
          </a:p>
          <a:p>
            <a:br>
              <a:rPr lang="en-US" sz="1400" dirty="0"/>
            </a:br>
            <a:endParaRPr lang="en-ZA" sz="1400" dirty="0"/>
          </a:p>
        </p:txBody>
      </p:sp>
      <p:pic>
        <p:nvPicPr>
          <p:cNvPr id="4" name="Picture 3">
            <a:extLst>
              <a:ext uri="{FF2B5EF4-FFF2-40B4-BE49-F238E27FC236}">
                <a16:creationId xmlns:a16="http://schemas.microsoft.com/office/drawing/2014/main" id="{48A7D9C8-AFB0-E849-6844-47AA2FCCFEDB}"/>
              </a:ext>
            </a:extLst>
          </p:cNvPr>
          <p:cNvPicPr>
            <a:picLocks noChangeAspect="1"/>
          </p:cNvPicPr>
          <p:nvPr/>
        </p:nvPicPr>
        <p:blipFill>
          <a:blip r:embed="rId3"/>
          <a:stretch>
            <a:fillRect/>
          </a:stretch>
        </p:blipFill>
        <p:spPr>
          <a:xfrm>
            <a:off x="707973" y="868486"/>
            <a:ext cx="7498656" cy="2968218"/>
          </a:xfrm>
          <a:prstGeom prst="rect">
            <a:avLst/>
          </a:prstGeom>
          <a:ln>
            <a:solidFill>
              <a:schemeClr val="tx1"/>
            </a:solidFill>
          </a:ln>
        </p:spPr>
      </p:pic>
    </p:spTree>
    <p:extLst>
      <p:ext uri="{BB962C8B-B14F-4D97-AF65-F5344CB8AC3E}">
        <p14:creationId xmlns:p14="http://schemas.microsoft.com/office/powerpoint/2010/main" val="383990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7984" y="188640"/>
            <a:ext cx="4716016" cy="461665"/>
          </a:xfrm>
          <a:prstGeom prst="rect">
            <a:avLst/>
          </a:prstGeom>
          <a:noFill/>
        </p:spPr>
        <p:txBody>
          <a:bodyPr wrap="square" rtlCol="0">
            <a:spAutoFit/>
          </a:bodyPr>
          <a:lstStyle/>
          <a:p>
            <a:pPr algn="r"/>
            <a:r>
              <a:rPr lang="en-ZA" sz="2400" dirty="0">
                <a:latin typeface="Arial" pitchFamily="34" charset="0"/>
                <a:cs typeface="Arial" pitchFamily="34" charset="0"/>
              </a:rPr>
              <a:t>PROJECT CHARTER</a:t>
            </a:r>
          </a:p>
        </p:txBody>
      </p:sp>
      <p:grpSp>
        <p:nvGrpSpPr>
          <p:cNvPr id="14" name="Group 13">
            <a:extLst>
              <a:ext uri="{FF2B5EF4-FFF2-40B4-BE49-F238E27FC236}">
                <a16:creationId xmlns:a16="http://schemas.microsoft.com/office/drawing/2014/main" id="{ADB28956-FA0B-4726-8AD5-EE292DD8BCCB}"/>
              </a:ext>
            </a:extLst>
          </p:cNvPr>
          <p:cNvGrpSpPr/>
          <p:nvPr/>
        </p:nvGrpSpPr>
        <p:grpSpPr>
          <a:xfrm>
            <a:off x="683568" y="1124744"/>
            <a:ext cx="7380820" cy="2588520"/>
            <a:chOff x="683568" y="1152040"/>
            <a:chExt cx="7380820" cy="2588520"/>
          </a:xfrm>
        </p:grpSpPr>
        <p:sp>
          <p:nvSpPr>
            <p:cNvPr id="15" name="Rectangle 14">
              <a:extLst>
                <a:ext uri="{FF2B5EF4-FFF2-40B4-BE49-F238E27FC236}">
                  <a16:creationId xmlns:a16="http://schemas.microsoft.com/office/drawing/2014/main" id="{FA9DBAB1-BC31-4E07-83C1-ABDF42B319DE}"/>
                </a:ext>
              </a:extLst>
            </p:cNvPr>
            <p:cNvSpPr/>
            <p:nvPr/>
          </p:nvSpPr>
          <p:spPr>
            <a:xfrm>
              <a:off x="1223628" y="1508312"/>
              <a:ext cx="6840760"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 current claim processing system results in significant delays, inconsistent communication, and high customer dissatisfaction. Streamlining the process is important now to improve customer experience, reduce operational costs, and maintain competitiveness. Addressing these inefficiencies immediately will help maintain customer loyalty, prevent further losses, and ensure we remain competitive in the industry. This project aligns with the overall business strategy of enhancing customer service quality, operational efficiency, and reducing costs through effective process management.</a:t>
              </a:r>
            </a:p>
          </p:txBody>
        </p:sp>
        <p:sp>
          <p:nvSpPr>
            <p:cNvPr id="16" name="TextBox 15">
              <a:extLst>
                <a:ext uri="{FF2B5EF4-FFF2-40B4-BE49-F238E27FC236}">
                  <a16:creationId xmlns:a16="http://schemas.microsoft.com/office/drawing/2014/main" id="{4C05A38A-D4B4-4029-B277-801F16A82419}"/>
                </a:ext>
              </a:extLst>
            </p:cNvPr>
            <p:cNvSpPr txBox="1"/>
            <p:nvPr/>
          </p:nvSpPr>
          <p:spPr>
            <a:xfrm>
              <a:off x="683568" y="1152040"/>
              <a:ext cx="2592288" cy="369332"/>
            </a:xfrm>
            <a:prstGeom prst="rect">
              <a:avLst/>
            </a:prstGeom>
            <a:noFill/>
          </p:spPr>
          <p:txBody>
            <a:bodyPr wrap="square" rtlCol="0">
              <a:spAutoFit/>
            </a:bodyPr>
            <a:lstStyle/>
            <a:p>
              <a:r>
                <a:rPr lang="en-ZA" b="1" i="1" dirty="0">
                  <a:latin typeface="Arial" pitchFamily="34" charset="0"/>
                  <a:cs typeface="Arial" pitchFamily="34" charset="0"/>
                </a:rPr>
                <a:t>Business Case </a:t>
              </a:r>
            </a:p>
          </p:txBody>
        </p:sp>
      </p:grpSp>
      <p:grpSp>
        <p:nvGrpSpPr>
          <p:cNvPr id="17" name="Group 16">
            <a:extLst>
              <a:ext uri="{FF2B5EF4-FFF2-40B4-BE49-F238E27FC236}">
                <a16:creationId xmlns:a16="http://schemas.microsoft.com/office/drawing/2014/main" id="{A42A5E12-C2DE-45E3-8E3E-AC85C2C7D30A}"/>
              </a:ext>
            </a:extLst>
          </p:cNvPr>
          <p:cNvGrpSpPr/>
          <p:nvPr/>
        </p:nvGrpSpPr>
        <p:grpSpPr>
          <a:xfrm>
            <a:off x="683568" y="3789040"/>
            <a:ext cx="7380820" cy="2520280"/>
            <a:chOff x="683568" y="3861048"/>
            <a:chExt cx="7380820" cy="2592288"/>
          </a:xfrm>
        </p:grpSpPr>
        <p:sp>
          <p:nvSpPr>
            <p:cNvPr id="18" name="Rectangle 17">
              <a:extLst>
                <a:ext uri="{FF2B5EF4-FFF2-40B4-BE49-F238E27FC236}">
                  <a16:creationId xmlns:a16="http://schemas.microsoft.com/office/drawing/2014/main" id="{35B82006-B2D2-416E-8BDD-2DCA1EF6F3BD}"/>
                </a:ext>
              </a:extLst>
            </p:cNvPr>
            <p:cNvSpPr/>
            <p:nvPr/>
          </p:nvSpPr>
          <p:spPr>
            <a:xfrm>
              <a:off x="1223628" y="4221088"/>
              <a:ext cx="6840760"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 existing claims process is slow, lacks transparency, and leads to customer dissatisfaction. Customers frequently experience long waiting times and inconsistent communication, leading to a decline in overall customer retention and a negative impact on brand reputation. The problem is observed across the Claims Department and Customer Service teams, and it has been ongoing for the past 12 months, affecting around 60% of claims. The current lead time is 12 days, which needs to be reduced.</a:t>
              </a:r>
            </a:p>
          </p:txBody>
        </p:sp>
        <p:sp>
          <p:nvSpPr>
            <p:cNvPr id="19" name="TextBox 18">
              <a:extLst>
                <a:ext uri="{FF2B5EF4-FFF2-40B4-BE49-F238E27FC236}">
                  <a16:creationId xmlns:a16="http://schemas.microsoft.com/office/drawing/2014/main" id="{444305A4-6ECA-40EE-BD7C-3E9E3EEAFBD1}"/>
                </a:ext>
              </a:extLst>
            </p:cNvPr>
            <p:cNvSpPr txBox="1"/>
            <p:nvPr/>
          </p:nvSpPr>
          <p:spPr>
            <a:xfrm>
              <a:off x="683568" y="3861048"/>
              <a:ext cx="2592288" cy="369332"/>
            </a:xfrm>
            <a:prstGeom prst="rect">
              <a:avLst/>
            </a:prstGeom>
            <a:noFill/>
          </p:spPr>
          <p:txBody>
            <a:bodyPr wrap="square" rtlCol="0">
              <a:spAutoFit/>
            </a:bodyPr>
            <a:lstStyle/>
            <a:p>
              <a:r>
                <a:rPr lang="en-ZA" b="1" i="1" dirty="0">
                  <a:latin typeface="Arial" pitchFamily="34" charset="0"/>
                  <a:cs typeface="Arial" pitchFamily="34" charset="0"/>
                </a:rPr>
                <a:t>Problem Statement </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b4219ec782fde9de73f2ebf6479a13a60e7f7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3792</TotalTime>
  <Words>6519</Words>
  <Application>Microsoft Office PowerPoint</Application>
  <PresentationFormat>On-screen Show (4:3)</PresentationFormat>
  <Paragraphs>1634</Paragraphs>
  <Slides>66</Slides>
  <Notes>60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Aptos Narrow</vt:lpstr>
      <vt:lpstr>Arial</vt:lpstr>
      <vt:lpstr>Calibri</vt:lpstr>
      <vt:lpstr>Calibri (Body)</vt:lpstr>
      <vt:lpstr>Cambria Math</vt:lpstr>
      <vt:lpstr>Segoe UI</vt:lpstr>
      <vt:lpstr>Symbol</vt:lpstr>
      <vt:lpstr>ui-sans-serif</vt:lpstr>
      <vt:lpstr>Office Theme</vt:lpstr>
      <vt:lpstr>Improving Prosim Insurance's Claims Process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PROSIM TOLLGATE PRESENTATION</dc:title>
  <dc:creator>Maurice Kuhn</dc:creator>
  <cp:lastModifiedBy>Bonginkosi Emmanuel Ndaba</cp:lastModifiedBy>
  <cp:revision>33</cp:revision>
  <dcterms:created xsi:type="dcterms:W3CDTF">2019-05-29T10:44:59Z</dcterms:created>
  <dcterms:modified xsi:type="dcterms:W3CDTF">2025-05-09T16:40:10Z</dcterms:modified>
</cp:coreProperties>
</file>