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60" r:id="rId4"/>
    <p:sldId id="358" r:id="rId5"/>
    <p:sldId id="352" r:id="rId6"/>
    <p:sldId id="361" r:id="rId7"/>
    <p:sldId id="295" r:id="rId8"/>
    <p:sldId id="362" r:id="rId9"/>
    <p:sldId id="349" r:id="rId10"/>
    <p:sldId id="348" r:id="rId11"/>
    <p:sldId id="363" r:id="rId12"/>
    <p:sldId id="274" r:id="rId13"/>
    <p:sldId id="353" r:id="rId14"/>
    <p:sldId id="359" r:id="rId15"/>
    <p:sldId id="365" r:id="rId16"/>
    <p:sldId id="354" r:id="rId17"/>
    <p:sldId id="356" r:id="rId18"/>
    <p:sldId id="364" r:id="rId19"/>
    <p:sldId id="355" r:id="rId20"/>
    <p:sldId id="347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756B5F"/>
    <a:srgbClr val="232380"/>
    <a:srgbClr val="CDC1B6"/>
    <a:srgbClr val="5F5556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40" d="100"/>
          <a:sy n="140" d="100"/>
        </p:scale>
        <p:origin x="1152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3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di.g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t.molit.go.kr/" TargetMode="External"/><Relationship Id="rId4" Type="http://schemas.openxmlformats.org/officeDocument/2006/relationships/hyperlink" Target="https://stat.molit.go.k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82179" y="1858343"/>
            <a:ext cx="3607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서울특별시  중개사무소 현황 파악 및</a:t>
            </a:r>
            <a:endParaRPr lang="en-US" altLang="ko-KR" sz="2000" b="1" spc="-300" dirty="0" smtClean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아파트 </a:t>
            </a:r>
            <a:r>
              <a:rPr lang="ko-KR" altLang="en-US" sz="20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매매량</a:t>
            </a:r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예측 모델 생성</a:t>
            </a:r>
            <a:endParaRPr lang="en-US" altLang="ko-KR" sz="2000" b="1" spc="-300" dirty="0" smtClean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2021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02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C000"/>
                </a:solidFill>
              </a:rPr>
              <a:t>파이썬</a:t>
            </a:r>
            <a:r>
              <a:rPr lang="en-US" altLang="ko-KR" b="1" dirty="0" smtClean="0">
                <a:solidFill>
                  <a:srgbClr val="FFC000"/>
                </a:solidFill>
              </a:rPr>
              <a:t>, R</a:t>
            </a:r>
            <a:r>
              <a:rPr lang="ko-KR" altLang="en-US" b="1" dirty="0" smtClean="0">
                <a:solidFill>
                  <a:srgbClr val="FFC000"/>
                </a:solidFill>
              </a:rPr>
              <a:t>을 활용한 빅데이터 시각화 과정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봉준기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80505"/>
            <a:ext cx="69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</a:t>
            </a:r>
            <a:r>
              <a:rPr lang="ko-KR" altLang="en-US" b="1" dirty="0" smtClean="0">
                <a:solidFill>
                  <a:srgbClr val="756B5F"/>
                </a:solidFill>
              </a:rPr>
              <a:t>분기별 서울시 개업공인중개사 수의 변화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28570"/>
              </p:ext>
            </p:extLst>
          </p:nvPr>
        </p:nvGraphicFramePr>
        <p:xfrm>
          <a:off x="539552" y="449837"/>
          <a:ext cx="7776868" cy="1238854"/>
        </p:xfrm>
        <a:graphic>
          <a:graphicData uri="http://schemas.openxmlformats.org/drawingml/2006/table">
            <a:tbl>
              <a:tblPr/>
              <a:tblGrid>
                <a:gridCol w="353494">
                  <a:extLst>
                    <a:ext uri="{9D8B030D-6E8A-4147-A177-3AD203B41FA5}">
                      <a16:colId xmlns:a16="http://schemas.microsoft.com/office/drawing/2014/main" val="61836237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967028097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81887138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4063352867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193262063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2899943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653908653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543040701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09788334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54994083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19938473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324721828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00660561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63594146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4188052842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168986547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46902688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9044512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15628638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80335884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5349214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1186491195"/>
                    </a:ext>
                  </a:extLst>
                </a:gridCol>
              </a:tblGrid>
              <a:tr h="39847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분기</a:t>
                      </a:r>
                      <a:r>
                        <a:rPr lang="en-US" altLang="ko-KR" sz="700" b="1">
                          <a:effectLst/>
                        </a:rPr>
                        <a:t>(</a:t>
                      </a:r>
                      <a:r>
                        <a:rPr lang="en-US" sz="700" b="1">
                          <a:effectLst/>
                        </a:rPr>
                        <a:t>Quarterly)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2002/01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2002/02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dirty="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2021/01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2021/02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00014"/>
                  </a:ext>
                </a:extLst>
              </a:tr>
              <a:tr h="18751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계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15644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15815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15923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16170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16382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16646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16885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17267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18282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18751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24922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24992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25110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25191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25539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25702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26052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26056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28936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29982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681158"/>
                  </a:ext>
                </a:extLst>
              </a:tr>
              <a:tr h="22542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공인중개사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7164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7439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7613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7936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8276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8705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9095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9583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10622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11258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22970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23090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23220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23309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23654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23857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24189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26910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27891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90431"/>
                  </a:ext>
                </a:extLst>
              </a:tr>
              <a:tr h="15235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중개인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8312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8191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8117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7993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7880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7705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7567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7462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7275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1173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1098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1096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1077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1175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474189"/>
                  </a:ext>
                </a:extLst>
              </a:tr>
              <a:tr h="22542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중개법인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185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223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219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218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661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686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709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786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859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916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225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3968" y="4170049"/>
            <a:ext cx="4536504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2013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분기 법인 수 </a:t>
            </a:r>
            <a:r>
              <a:rPr lang="en-US" altLang="ko-KR" sz="1100" dirty="0" smtClean="0"/>
              <a:t>: 251                 2021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분기 법인 수 </a:t>
            </a:r>
            <a:r>
              <a:rPr lang="en-US" altLang="ko-KR" sz="1100" dirty="0" smtClean="0"/>
              <a:t>: 916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6264188" y="4247076"/>
            <a:ext cx="576064" cy="10755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68" y="1991363"/>
            <a:ext cx="1800000" cy="15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1" y="1991363"/>
            <a:ext cx="1800000" cy="15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6" y="1779662"/>
            <a:ext cx="3863786" cy="32198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59" y="1991363"/>
            <a:ext cx="1800000" cy="1500000"/>
          </a:xfrm>
          <a:prstGeom prst="rect">
            <a:avLst/>
          </a:prstGeom>
        </p:spPr>
      </p:pic>
      <p:cxnSp>
        <p:nvCxnSpPr>
          <p:cNvPr id="15" name="구부러진 연결선 14"/>
          <p:cNvCxnSpPr/>
          <p:nvPr/>
        </p:nvCxnSpPr>
        <p:spPr>
          <a:xfrm rot="5400000">
            <a:off x="3770945" y="3087905"/>
            <a:ext cx="1544749" cy="707821"/>
          </a:xfrm>
          <a:prstGeom prst="curvedConnector4">
            <a:avLst>
              <a:gd name="adj1" fmla="val 12635"/>
              <a:gd name="adj2" fmla="val 132296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779662"/>
            <a:ext cx="33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4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전처리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65" y="771550"/>
            <a:ext cx="3228148" cy="1453720"/>
          </a:xfrm>
          <a:prstGeom prst="rect">
            <a:avLst/>
          </a:prstGeom>
        </p:spPr>
      </p:pic>
      <p:sp>
        <p:nvSpPr>
          <p:cNvPr id="19" name="왼쪽으로 구부러진 화살표 18"/>
          <p:cNvSpPr/>
          <p:nvPr/>
        </p:nvSpPr>
        <p:spPr>
          <a:xfrm>
            <a:off x="4355976" y="1707654"/>
            <a:ext cx="288032" cy="91450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3880" y="1520927"/>
            <a:ext cx="3792576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1. 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해제사유가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발생한 행 제거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2. ‘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계약날짜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(ex.20060310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)’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와 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 ‘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구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(ex.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강남구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)’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기준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   그룹별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데이터 개수 집계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3.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합계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열 추가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>
            <a:off x="4355976" y="2981851"/>
            <a:ext cx="288032" cy="91450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3880" y="3207429"/>
            <a:ext cx="3792576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464646"/>
                </a:solidFill>
                <a:latin typeface="+mn-ea"/>
              </a:rPr>
              <a:t>4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rgbClr val="464646"/>
                </a:solidFill>
                <a:latin typeface="+mn-ea"/>
              </a:rPr>
              <a:t>데이터 </a:t>
            </a:r>
            <a:r>
              <a:rPr lang="ko-KR" altLang="en-US" sz="1100" b="1" dirty="0" smtClean="0">
                <a:solidFill>
                  <a:srgbClr val="464646"/>
                </a:solidFill>
                <a:latin typeface="+mn-ea"/>
              </a:rPr>
              <a:t>정규화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rgbClr val="464646"/>
                </a:solidFill>
                <a:latin typeface="+mn-ea"/>
              </a:rPr>
              <a:t>MinMaxScaler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)  </a:t>
            </a:r>
            <a:r>
              <a:rPr lang="en-US" altLang="ko-KR" sz="800" b="1" dirty="0" smtClean="0">
                <a:solidFill>
                  <a:srgbClr val="464646"/>
                </a:solidFill>
                <a:latin typeface="+mn-ea"/>
              </a:rPr>
              <a:t>※ </a:t>
            </a:r>
            <a:r>
              <a:rPr lang="ko-KR" altLang="en-US" sz="800" b="1" dirty="0" smtClean="0">
                <a:solidFill>
                  <a:srgbClr val="464646"/>
                </a:solidFill>
                <a:latin typeface="+mn-ea"/>
              </a:rPr>
              <a:t>합계 열 제외</a:t>
            </a:r>
            <a:endParaRPr lang="en-US" altLang="ko-KR" sz="800" b="1" dirty="0" smtClean="0">
              <a:solidFill>
                <a:srgbClr val="464646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66" y="3622086"/>
            <a:ext cx="3228148" cy="12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80" y="2293678"/>
            <a:ext cx="324783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데이터 구조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4" y="1197060"/>
            <a:ext cx="6153150" cy="29908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64706" y="1350646"/>
            <a:ext cx="146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X_data1(0~39)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21426" y="369047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Y_data1(40)</a:t>
            </a:r>
            <a:endParaRPr lang="ko-KR" altLang="en-US" sz="1200" b="1" dirty="0"/>
          </a:p>
        </p:txBody>
      </p:sp>
      <p:sp>
        <p:nvSpPr>
          <p:cNvPr id="22" name="오른쪽 대괄호 21"/>
          <p:cNvSpPr/>
          <p:nvPr/>
        </p:nvSpPr>
        <p:spPr>
          <a:xfrm>
            <a:off x="6589348" y="1594211"/>
            <a:ext cx="288032" cy="1653861"/>
          </a:xfrm>
          <a:prstGeom prst="rightBracket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대괄호 23"/>
          <p:cNvSpPr/>
          <p:nvPr/>
        </p:nvSpPr>
        <p:spPr>
          <a:xfrm>
            <a:off x="6571460" y="1815157"/>
            <a:ext cx="510290" cy="1687091"/>
          </a:xfrm>
          <a:prstGeom prst="rightBracket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/>
          <p:nvPr/>
        </p:nvCxnSpPr>
        <p:spPr>
          <a:xfrm rot="10800000" flipV="1">
            <a:off x="6826606" y="1506959"/>
            <a:ext cx="552549" cy="74519"/>
          </a:xfrm>
          <a:prstGeom prst="curvedConnector3">
            <a:avLst>
              <a:gd name="adj1" fmla="val 94459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45046" y="1443686"/>
            <a:ext cx="5826414" cy="19549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745046" y="3411210"/>
            <a:ext cx="5826414" cy="2683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31" name="구부러진 연결선 30"/>
          <p:cNvCxnSpPr>
            <a:stCxn id="20" idx="1"/>
          </p:cNvCxnSpPr>
          <p:nvPr/>
        </p:nvCxnSpPr>
        <p:spPr>
          <a:xfrm rot="10800000">
            <a:off x="6574002" y="3491018"/>
            <a:ext cx="747425" cy="337954"/>
          </a:xfrm>
          <a:prstGeom prst="curved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64706" y="1603336"/>
            <a:ext cx="124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X_data2(1~40)</a:t>
            </a:r>
            <a:endParaRPr lang="ko-KR" altLang="en-US" sz="1200" b="1" dirty="0"/>
          </a:p>
        </p:txBody>
      </p:sp>
      <p:cxnSp>
        <p:nvCxnSpPr>
          <p:cNvPr id="34" name="구부러진 연결선 33"/>
          <p:cNvCxnSpPr>
            <a:stCxn id="32" idx="1"/>
          </p:cNvCxnSpPr>
          <p:nvPr/>
        </p:nvCxnSpPr>
        <p:spPr>
          <a:xfrm rot="10800000" flipV="1">
            <a:off x="7076674" y="1741835"/>
            <a:ext cx="288032" cy="241267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20392" y="394837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Y_data2(41)</a:t>
            </a:r>
            <a:endParaRPr lang="ko-KR" altLang="en-US" sz="1200" b="1" dirty="0"/>
          </a:p>
        </p:txBody>
      </p:sp>
      <p:cxnSp>
        <p:nvCxnSpPr>
          <p:cNvPr id="36" name="구부러진 연결선 35"/>
          <p:cNvCxnSpPr/>
          <p:nvPr/>
        </p:nvCxnSpPr>
        <p:spPr>
          <a:xfrm rot="10800000">
            <a:off x="6608464" y="3788546"/>
            <a:ext cx="711928" cy="312113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7140" y="1894884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16307" y="4227934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2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훈련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검증 데이터 분리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508104" y="2812983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/>
              <a:t>Y.Train</a:t>
            </a:r>
            <a:r>
              <a:rPr lang="en-US" altLang="ko-KR" sz="2400" b="1" dirty="0" smtClean="0"/>
              <a:t> - </a:t>
            </a:r>
            <a:r>
              <a:rPr lang="ko-KR" altLang="en-US" sz="2400" b="1" dirty="0" smtClean="0"/>
              <a:t>훈련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(4643,25)</a:t>
            </a:r>
            <a:endParaRPr lang="en-US" altLang="ko-KR" sz="2400" b="1" dirty="0"/>
          </a:p>
        </p:txBody>
      </p:sp>
      <p:sp>
        <p:nvSpPr>
          <p:cNvPr id="21" name="타원 20"/>
          <p:cNvSpPr/>
          <p:nvPr/>
        </p:nvSpPr>
        <p:spPr>
          <a:xfrm>
            <a:off x="935596" y="3435846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/>
              <a:t>Y</a:t>
            </a:r>
          </a:p>
          <a:p>
            <a:pPr algn="ctr"/>
            <a:r>
              <a:rPr lang="en-US" altLang="ko-KR" sz="2400" b="1" dirty="0" smtClean="0"/>
              <a:t>(5643,25)</a:t>
            </a:r>
            <a:endParaRPr lang="en-US" altLang="ko-KR" sz="2400" b="1" dirty="0"/>
          </a:p>
        </p:txBody>
      </p:sp>
      <p:sp>
        <p:nvSpPr>
          <p:cNvPr id="23" name="타원 22"/>
          <p:cNvSpPr/>
          <p:nvPr/>
        </p:nvSpPr>
        <p:spPr>
          <a:xfrm>
            <a:off x="5508104" y="265171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/>
              <a:t>X.Train</a:t>
            </a:r>
            <a:r>
              <a:rPr lang="en-US" altLang="ko-KR" sz="2400" b="1" dirty="0" smtClean="0"/>
              <a:t> - </a:t>
            </a:r>
            <a:r>
              <a:rPr lang="ko-KR" altLang="en-US" sz="2400" b="1" dirty="0" smtClean="0"/>
              <a:t>훈련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(4643,40,25)</a:t>
            </a:r>
            <a:endParaRPr lang="en-US" altLang="ko-KR" sz="2400" b="1" dirty="0"/>
          </a:p>
        </p:txBody>
      </p:sp>
      <p:sp>
        <p:nvSpPr>
          <p:cNvPr id="25" name="타원 24"/>
          <p:cNvSpPr/>
          <p:nvPr/>
        </p:nvSpPr>
        <p:spPr>
          <a:xfrm>
            <a:off x="5508104" y="1615321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/>
              <a:t>X.Test</a:t>
            </a:r>
            <a:r>
              <a:rPr lang="en-US" altLang="ko-KR" sz="2400" b="1" dirty="0" smtClean="0"/>
              <a:t> - </a:t>
            </a:r>
            <a:r>
              <a:rPr lang="ko-KR" altLang="en-US" sz="2400" b="1" dirty="0" smtClean="0"/>
              <a:t>검증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(1000,40,25)</a:t>
            </a:r>
            <a:endParaRPr lang="en-US" altLang="ko-KR" sz="2400" b="1" dirty="0"/>
          </a:p>
        </p:txBody>
      </p:sp>
      <p:sp>
        <p:nvSpPr>
          <p:cNvPr id="28" name="타원 27"/>
          <p:cNvSpPr/>
          <p:nvPr/>
        </p:nvSpPr>
        <p:spPr>
          <a:xfrm>
            <a:off x="935596" y="1064734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/>
              <a:t>X</a:t>
            </a:r>
          </a:p>
          <a:p>
            <a:pPr algn="ctr"/>
            <a:r>
              <a:rPr lang="en-US" altLang="ko-KR" sz="2400" b="1" dirty="0" smtClean="0"/>
              <a:t>(5643,40,25)</a:t>
            </a:r>
            <a:endParaRPr lang="en-US" altLang="ko-KR" sz="2400" b="1" dirty="0"/>
          </a:p>
        </p:txBody>
      </p:sp>
      <p:sp>
        <p:nvSpPr>
          <p:cNvPr id="33" name="타원 32"/>
          <p:cNvSpPr/>
          <p:nvPr/>
        </p:nvSpPr>
        <p:spPr>
          <a:xfrm>
            <a:off x="5508104" y="3982690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/>
              <a:t>Y.Test</a:t>
            </a:r>
            <a:r>
              <a:rPr lang="en-US" altLang="ko-KR" sz="2400" b="1" dirty="0" smtClean="0"/>
              <a:t> - </a:t>
            </a:r>
            <a:r>
              <a:rPr lang="ko-KR" altLang="en-US" sz="2400" b="1" dirty="0" smtClean="0"/>
              <a:t>검증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(1000,25)</a:t>
            </a:r>
            <a:endParaRPr lang="en-US" altLang="ko-KR" sz="2400" b="1" dirty="0"/>
          </a:p>
        </p:txBody>
      </p:sp>
      <p:cxnSp>
        <p:nvCxnSpPr>
          <p:cNvPr id="6" name="직선 화살표 연결선 5"/>
          <p:cNvCxnSpPr>
            <a:stCxn id="28" idx="6"/>
            <a:endCxn id="23" idx="2"/>
          </p:cNvCxnSpPr>
          <p:nvPr/>
        </p:nvCxnSpPr>
        <p:spPr>
          <a:xfrm flipV="1">
            <a:off x="3887924" y="697219"/>
            <a:ext cx="1620180" cy="799563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8" idx="6"/>
            <a:endCxn id="25" idx="2"/>
          </p:cNvCxnSpPr>
          <p:nvPr/>
        </p:nvCxnSpPr>
        <p:spPr>
          <a:xfrm>
            <a:off x="3887924" y="1496782"/>
            <a:ext cx="1620180" cy="550587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1" idx="6"/>
            <a:endCxn id="2" idx="2"/>
          </p:cNvCxnSpPr>
          <p:nvPr/>
        </p:nvCxnSpPr>
        <p:spPr>
          <a:xfrm flipV="1">
            <a:off x="3887924" y="3245031"/>
            <a:ext cx="1620180" cy="622863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1" idx="6"/>
            <a:endCxn id="33" idx="2"/>
          </p:cNvCxnSpPr>
          <p:nvPr/>
        </p:nvCxnSpPr>
        <p:spPr>
          <a:xfrm>
            <a:off x="3887924" y="3867894"/>
            <a:ext cx="1620180" cy="546844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모델 생성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875693"/>
            <a:ext cx="3600000" cy="180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0" y="762765"/>
            <a:ext cx="36000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762765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예측 과정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39" y="904533"/>
            <a:ext cx="3550333" cy="1697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0" y="2878817"/>
            <a:ext cx="3550332" cy="40981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2303748" y="2594495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39" y="3667079"/>
            <a:ext cx="3550333" cy="360040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 rot="5400000">
            <a:off x="2312829" y="3300926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2312829" y="4048887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4" name="꺾인 연결선 43"/>
          <p:cNvCxnSpPr/>
          <p:nvPr/>
        </p:nvCxnSpPr>
        <p:spPr>
          <a:xfrm rot="10800000" flipV="1">
            <a:off x="2627784" y="1203598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0800000" flipV="1">
            <a:off x="2698873" y="1952672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10800000" flipV="1">
            <a:off x="2767622" y="2669968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636186" y="4323035"/>
            <a:ext cx="1569309" cy="3935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766254" y="4442841"/>
            <a:ext cx="136815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172.8943551890552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구부러진 연결선 51"/>
          <p:cNvCxnSpPr>
            <a:stCxn id="46" idx="6"/>
          </p:cNvCxnSpPr>
          <p:nvPr/>
        </p:nvCxnSpPr>
        <p:spPr>
          <a:xfrm flipV="1">
            <a:off x="3205495" y="4323035"/>
            <a:ext cx="2158593" cy="196750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35177" y="3667079"/>
            <a:ext cx="2881239" cy="8591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7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26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예측 거래량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: 173</a:t>
            </a: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7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26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실제 거래량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: 124</a:t>
            </a: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(※ 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8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31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기준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32616" y="1013819"/>
            <a:ext cx="1588354" cy="400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rgbClr val="333333"/>
                </a:solidFill>
              </a:rPr>
              <a:t>model.predict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b="1" dirty="0" smtClean="0">
              <a:solidFill>
                <a:srgbClr val="333333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22220" y="1765452"/>
            <a:ext cx="3312368" cy="400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rgbClr val="333333"/>
                </a:solidFill>
              </a:rPr>
              <a:t>MinMaxscaler.inverse_transform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dirty="0">
              <a:solidFill>
                <a:srgbClr val="333333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35164" y="2490197"/>
            <a:ext cx="642953" cy="400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</a:rPr>
              <a:t>sum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아파트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매매량</a:t>
            </a:r>
            <a:r>
              <a:rPr lang="ko-KR" altLang="en-US" b="1" dirty="0" smtClean="0">
                <a:solidFill>
                  <a:srgbClr val="756B5F"/>
                </a:solidFill>
              </a:rPr>
              <a:t> 예측 모델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908263" y="4216299"/>
            <a:ext cx="136815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172.8943551890552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621493" y="4587974"/>
            <a:ext cx="49685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rgbClr val="333333"/>
                </a:solidFill>
              </a:rPr>
              <a:t>검증 데이터</a:t>
            </a:r>
            <a:endParaRPr lang="en-US" altLang="ko-KR" sz="1000" b="1" dirty="0" smtClean="0">
              <a:solidFill>
                <a:srgbClr val="333333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(.test)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6616554" y="4587974"/>
            <a:ext cx="864096" cy="360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rgbClr val="333333"/>
                </a:solidFill>
              </a:rPr>
              <a:t>예측 데이터</a:t>
            </a:r>
            <a:endParaRPr lang="en-US" altLang="ko-KR" sz="1000" b="1" dirty="0" smtClean="0">
              <a:solidFill>
                <a:srgbClr val="333333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(.pre)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558730"/>
            <a:ext cx="7704856" cy="14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1864172"/>
            <a:ext cx="7704856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3169613"/>
            <a:ext cx="770485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779662"/>
            <a:ext cx="33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</a:rPr>
              <a:t>5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</a:t>
            </a:r>
            <a:r>
              <a:rPr lang="ko-KR" altLang="en-US" b="1" dirty="0" smtClean="0">
                <a:solidFill>
                  <a:srgbClr val="756B5F"/>
                </a:solidFill>
              </a:rPr>
              <a:t>결론</a:t>
            </a:r>
            <a:endParaRPr lang="ko-KR" altLang="en-US" sz="1100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089" y="1419622"/>
            <a:ext cx="8428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공인중개사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중개법인의 수가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2013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분기를 기준으로 뚜렷한 증가세를 보인다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또한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내의 공인중개사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중개법인의 수는 증가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중개인의 수는 감소할 것으로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예상된다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결과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수렴 또는 진동 형태의 모델 생성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추가적인 조치가 필요함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한계 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거래량 데이터를 제외한 가격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 등의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관련 데이터를 포함하여 분석하지 않음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거래량 데이터를 제외한 가격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 등의 관련 있는 데이터를 포함하여 분석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손실함수의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적용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알고리즘의 적용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89" y="98757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5.1)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중개사무소 현황 및 추세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89" y="213970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5.2)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아파트 </a:t>
            </a:r>
            <a:r>
              <a:rPr lang="ko-KR" altLang="en-US" sz="1200" b="1" dirty="0" err="1" smtClean="0">
                <a:solidFill>
                  <a:srgbClr val="756B5F"/>
                </a:solidFill>
              </a:rPr>
              <a:t>매매량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예측 모델 생성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9988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24944" y="995366"/>
            <a:ext cx="5796062" cy="3744416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주제 선정 배경 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데이터 수집 방법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중개사무소 현황 및 추세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아파트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매매량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예측 모델 생성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 5.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Python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2571750"/>
            <a:ext cx="7364409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2,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Pandas,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Numpy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Matplotlib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Seaborn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etc.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1379" y="1958677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IDE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Anaconda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jupyter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notebook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57659" y="12667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7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779662"/>
            <a:ext cx="33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</a:rPr>
              <a:t>1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 Gantt </a:t>
            </a:r>
            <a:r>
              <a:rPr lang="en-US" altLang="ko-KR" b="1" dirty="0">
                <a:solidFill>
                  <a:srgbClr val="756B5F"/>
                </a:solidFill>
              </a:rPr>
              <a:t>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44" y="1203598"/>
            <a:ext cx="8361670" cy="30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8050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</a:t>
            </a:r>
            <a:r>
              <a:rPr lang="ko-KR" altLang="en-US" b="1" dirty="0" smtClean="0">
                <a:solidFill>
                  <a:srgbClr val="756B5F"/>
                </a:solidFill>
              </a:rPr>
              <a:t>주제 </a:t>
            </a:r>
            <a:r>
              <a:rPr lang="ko-KR" altLang="en-US" b="1" dirty="0">
                <a:solidFill>
                  <a:srgbClr val="756B5F"/>
                </a:solidFill>
              </a:rPr>
              <a:t>선정 </a:t>
            </a:r>
            <a:r>
              <a:rPr lang="ko-KR" altLang="en-US" b="1" dirty="0" smtClean="0">
                <a:solidFill>
                  <a:srgbClr val="756B5F"/>
                </a:solidFill>
              </a:rPr>
              <a:t>배경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3159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3" y="627534"/>
            <a:ext cx="4397523" cy="3863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35131"/>
            <a:ext cx="4122023" cy="2153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3091510"/>
            <a:ext cx="4026155" cy="15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779662"/>
            <a:ext cx="33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2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</a:t>
            </a:r>
            <a:r>
              <a:rPr lang="en-US" altLang="ko-KR" b="1" dirty="0" smtClean="0">
                <a:solidFill>
                  <a:srgbClr val="756B5F"/>
                </a:solidFill>
              </a:rPr>
              <a:t>. </a:t>
            </a:r>
            <a:r>
              <a:rPr lang="ko-KR" altLang="en-US" b="1" dirty="0" smtClean="0">
                <a:solidFill>
                  <a:srgbClr val="756B5F"/>
                </a:solidFill>
              </a:rPr>
              <a:t>데이터 수집 방법 </a:t>
            </a:r>
            <a:r>
              <a:rPr lang="en-US" altLang="ko-KR" b="1" dirty="0" smtClean="0">
                <a:solidFill>
                  <a:srgbClr val="756B5F"/>
                </a:solidFill>
              </a:rPr>
              <a:t>- </a:t>
            </a:r>
            <a:r>
              <a:rPr lang="ko-KR" altLang="en-US" b="1" dirty="0" smtClean="0">
                <a:solidFill>
                  <a:srgbClr val="756B5F"/>
                </a:solidFill>
              </a:rPr>
              <a:t>출처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43558"/>
            <a:ext cx="8428759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중개사무소 현황 데이터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1) 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스크래핑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-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국가공간정보포털 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http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://www.nsdi.go.kr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/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2)  XLSV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가져오기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국토교통 </a:t>
            </a:r>
            <a:r>
              <a:rPr lang="ko-KR" altLang="en-US" sz="14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통계누리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https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://stat.molit.go.kr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/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아파트 일일 거래량 데이터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 startAt="2"/>
            </a:pP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1)  CSV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가져오기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국토교통부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실거래가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공개시스템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5"/>
              </a:rPr>
              <a:t>https://rt.molit.go.kr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5"/>
              </a:rPr>
              <a:t>/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sz="105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05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＊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현행 </a:t>
            </a:r>
            <a:r>
              <a:rPr lang="ko-KR" altLang="en-US" sz="1050" dirty="0" err="1">
                <a:solidFill>
                  <a:srgbClr val="464646"/>
                </a:solidFill>
                <a:latin typeface="+mn-ea"/>
              </a:rPr>
              <a:t>신고법의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 계약일로부터 </a:t>
            </a:r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일 이내 신고에 따라 신고일과 계약일 최대 </a:t>
            </a:r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일 차이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발생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    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그러므로 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일 이전 데이터까지 확보</a:t>
            </a:r>
            <a:endParaRPr lang="en-US" altLang="ko-KR" sz="105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779662"/>
            <a:ext cx="33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</a:rPr>
              <a:t>3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80505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</a:t>
            </a:r>
            <a:r>
              <a:rPr lang="ko-KR" altLang="en-US" b="1" dirty="0" smtClean="0">
                <a:solidFill>
                  <a:srgbClr val="756B5F"/>
                </a:solidFill>
              </a:rPr>
              <a:t>서울시 중개업 최근 현황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843558"/>
            <a:ext cx="6696744" cy="39081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37" y="1102338"/>
            <a:ext cx="1608358" cy="33905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95" y="1102338"/>
            <a:ext cx="1609200" cy="31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7529</TotalTime>
  <Words>645</Words>
  <Application>Microsoft Office PowerPoint</Application>
  <PresentationFormat>화면 슬라이드 쇼(16:9)</PresentationFormat>
  <Paragraphs>221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Arial Unicode MS</vt:lpstr>
      <vt:lpstr>HY헤드라인M</vt:lpstr>
      <vt:lpstr>가는안상수체</vt:lpstr>
      <vt:lpstr>맑은 고딕</vt:lpstr>
      <vt:lpstr>한컴 윤고딕 230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</cp:lastModifiedBy>
  <cp:revision>482</cp:revision>
  <dcterms:created xsi:type="dcterms:W3CDTF">2016-06-22T05:17:17Z</dcterms:created>
  <dcterms:modified xsi:type="dcterms:W3CDTF">2021-09-01T09:06:39Z</dcterms:modified>
</cp:coreProperties>
</file>