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3" r:id="rId3"/>
    <p:sldId id="366" r:id="rId4"/>
    <p:sldId id="358" r:id="rId5"/>
    <p:sldId id="352" r:id="rId6"/>
    <p:sldId id="361" r:id="rId7"/>
    <p:sldId id="295" r:id="rId8"/>
    <p:sldId id="367" r:id="rId9"/>
    <p:sldId id="349" r:id="rId10"/>
    <p:sldId id="348" r:id="rId11"/>
    <p:sldId id="368" r:id="rId12"/>
    <p:sldId id="274" r:id="rId13"/>
    <p:sldId id="353" r:id="rId14"/>
    <p:sldId id="359" r:id="rId15"/>
    <p:sldId id="365" r:id="rId16"/>
    <p:sldId id="354" r:id="rId17"/>
    <p:sldId id="356" r:id="rId18"/>
    <p:sldId id="369" r:id="rId19"/>
    <p:sldId id="355" r:id="rId20"/>
    <p:sldId id="347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7D54"/>
    <a:srgbClr val="987C4D"/>
    <a:srgbClr val="333333"/>
    <a:srgbClr val="756B5F"/>
    <a:srgbClr val="232380"/>
    <a:srgbClr val="CDC1B6"/>
    <a:srgbClr val="5F5556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14" autoAdjust="0"/>
    <p:restoredTop sz="92416" autoAdjust="0"/>
  </p:normalViewPr>
  <p:slideViewPr>
    <p:cSldViewPr>
      <p:cViewPr varScale="1">
        <p:scale>
          <a:sx n="104" d="100"/>
          <a:sy n="104" d="100"/>
        </p:scale>
        <p:origin x="108" y="10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04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730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82435" y="4882221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solidFill>
                  <a:srgbClr val="987C4D"/>
                </a:solidFill>
              </a:rPr>
              <a:t>프로젝트 명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8" y="4887019"/>
            <a:ext cx="205847" cy="20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sdi.go.k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rt.molit.go.kr/" TargetMode="External"/><Relationship Id="rId4" Type="http://schemas.openxmlformats.org/officeDocument/2006/relationships/hyperlink" Target="https://stat.molit.go.kr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6777752" y="1532884"/>
            <a:ext cx="1466656" cy="113598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682179" y="1858343"/>
            <a:ext cx="36070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300" dirty="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서울특별시  중개사무소 현황 파악 및</a:t>
            </a:r>
            <a:endParaRPr lang="en-US" altLang="ko-KR" sz="2000" b="1" spc="-300" dirty="0" smtClean="0"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algn="ctr"/>
            <a:r>
              <a:rPr lang="ko-KR" altLang="en-US" sz="2000" b="1" spc="-300" dirty="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아파트 </a:t>
            </a:r>
            <a:r>
              <a:rPr lang="ko-KR" altLang="en-US" sz="2000" b="1" spc="-300" dirty="0" err="1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매매량</a:t>
            </a:r>
            <a:r>
              <a:rPr lang="ko-KR" altLang="en-US" sz="2000" b="1" spc="-300" dirty="0" smtClean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예측 모델 생성</a:t>
            </a:r>
            <a:endParaRPr lang="en-US" altLang="ko-KR" sz="2000" b="1" spc="-300" dirty="0" smtClean="0"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1600392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2815527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091375"/>
            <a:ext cx="4170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가는안상수체" pitchFamily="2" charset="-127"/>
                <a:ea typeface="가는안상수체" pitchFamily="2" charset="-127"/>
              </a:rPr>
              <a:t>2021</a:t>
            </a:r>
            <a:r>
              <a:rPr lang="ko-KR" altLang="en-US" sz="1200" dirty="0" smtClean="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09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 dirty="0" smtClean="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 dirty="0" smtClean="0">
                <a:latin typeface="가는안상수체" pitchFamily="2" charset="-127"/>
                <a:ea typeface="가는안상수체" pitchFamily="2" charset="-127"/>
              </a:rPr>
              <a:t> 02</a:t>
            </a:r>
            <a:r>
              <a:rPr lang="ko-KR" altLang="en-US" sz="1200" spc="-150" dirty="0" smtClean="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66918" y="3001838"/>
            <a:ext cx="557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>
                <a:solidFill>
                  <a:srgbClr val="FFC000"/>
                </a:solidFill>
              </a:rPr>
              <a:t>파이썬</a:t>
            </a:r>
            <a:r>
              <a:rPr lang="en-US" altLang="ko-KR" b="1" dirty="0" smtClean="0">
                <a:solidFill>
                  <a:srgbClr val="FFC000"/>
                </a:solidFill>
              </a:rPr>
              <a:t>, R</a:t>
            </a:r>
            <a:r>
              <a:rPr lang="ko-KR" altLang="en-US" b="1" dirty="0" smtClean="0">
                <a:solidFill>
                  <a:srgbClr val="FFC000"/>
                </a:solidFill>
              </a:rPr>
              <a:t>을 활용한 빅데이터 시각화 과정 </a:t>
            </a:r>
            <a:r>
              <a:rPr lang="ko-KR" altLang="en-US" b="1" dirty="0" err="1" smtClean="0">
                <a:solidFill>
                  <a:srgbClr val="FFC000"/>
                </a:solidFill>
              </a:rPr>
              <a:t>봉준기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24669">
            <a:off x="6832676" y="3537505"/>
            <a:ext cx="2316113" cy="167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23528" y="80505"/>
            <a:ext cx="6976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</a:t>
            </a:r>
            <a:r>
              <a:rPr lang="ko-KR" altLang="en-US" b="1" dirty="0" smtClean="0">
                <a:solidFill>
                  <a:srgbClr val="756B5F"/>
                </a:solidFill>
              </a:rPr>
              <a:t>분기별 서울시 개업공인중개사 수의 변화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128570"/>
              </p:ext>
            </p:extLst>
          </p:nvPr>
        </p:nvGraphicFramePr>
        <p:xfrm>
          <a:off x="539552" y="449837"/>
          <a:ext cx="7776868" cy="1238854"/>
        </p:xfrm>
        <a:graphic>
          <a:graphicData uri="http://schemas.openxmlformats.org/drawingml/2006/table">
            <a:tbl>
              <a:tblPr/>
              <a:tblGrid>
                <a:gridCol w="353494">
                  <a:extLst>
                    <a:ext uri="{9D8B030D-6E8A-4147-A177-3AD203B41FA5}">
                      <a16:colId xmlns:a16="http://schemas.microsoft.com/office/drawing/2014/main" val="618362370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3967028097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3818871380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4063352867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3193262063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2028999435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653908653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2543040701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3097883346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2549940830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3199384735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3324721828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3006605610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635941466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4188052842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1689865476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346902688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90445120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2156286385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2080335884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205349214"/>
                    </a:ext>
                  </a:extLst>
                </a:gridCol>
                <a:gridCol w="353494">
                  <a:extLst>
                    <a:ext uri="{9D8B030D-6E8A-4147-A177-3AD203B41FA5}">
                      <a16:colId xmlns:a16="http://schemas.microsoft.com/office/drawing/2014/main" val="1186491195"/>
                    </a:ext>
                  </a:extLst>
                </a:gridCol>
              </a:tblGrid>
              <a:tr h="398475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1">
                          <a:effectLst/>
                        </a:rPr>
                        <a:t>분기</a:t>
                      </a:r>
                      <a:r>
                        <a:rPr lang="en-US" altLang="ko-KR" sz="700" b="1">
                          <a:effectLst/>
                        </a:rPr>
                        <a:t>(</a:t>
                      </a:r>
                      <a:r>
                        <a:rPr lang="en-US" sz="700" b="1">
                          <a:effectLst/>
                        </a:rPr>
                        <a:t>Quarterly)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2000/01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2000/02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2000/03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2000/04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2001/01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2001/02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2001/03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2001/04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2002/01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2002/02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 dirty="0">
                          <a:effectLst/>
                        </a:rPr>
                        <a:t>...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2019/01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2019/02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2019/03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2019/04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2020/01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2020/02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2020/03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2020/04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2021/01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1">
                          <a:effectLst/>
                        </a:rPr>
                        <a:t>2021/02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00014"/>
                  </a:ext>
                </a:extLst>
              </a:tr>
              <a:tr h="187517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1">
                          <a:effectLst/>
                        </a:rPr>
                        <a:t>계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15644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15815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15923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16170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16382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16646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16885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17267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dirty="0">
                          <a:effectLst/>
                        </a:rPr>
                        <a:t>18282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18751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...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24922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24992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25110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25191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25539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25702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26052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26056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28936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29982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681158"/>
                  </a:ext>
                </a:extLst>
              </a:tr>
              <a:tr h="225423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1">
                          <a:effectLst/>
                        </a:rPr>
                        <a:t>공인중개사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7164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7439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7613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7936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8276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8705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9095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9583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10622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11258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...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22970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23090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23220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23309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23654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23857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24189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24193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26910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27891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190431"/>
                  </a:ext>
                </a:extLst>
              </a:tr>
              <a:tr h="152358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1">
                          <a:effectLst/>
                        </a:rPr>
                        <a:t>중개인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8312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8191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8117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7993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7880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7705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7567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7462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7441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7275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...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1282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1241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1204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1173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1123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1098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1096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1077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1167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1175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474189"/>
                  </a:ext>
                </a:extLst>
              </a:tr>
              <a:tr h="225423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1">
                          <a:effectLst/>
                        </a:rPr>
                        <a:t>중개법인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168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185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193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241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226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236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dirty="0">
                          <a:effectLst/>
                        </a:rPr>
                        <a:t>223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222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219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218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...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670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661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686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709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762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747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767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>
                          <a:effectLst/>
                        </a:rPr>
                        <a:t>786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dirty="0">
                          <a:effectLst/>
                        </a:rPr>
                        <a:t>859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dirty="0">
                          <a:effectLst/>
                        </a:rPr>
                        <a:t>916</a:t>
                      </a:r>
                    </a:p>
                  </a:txBody>
                  <a:tcPr marL="36892" marR="36892" marT="18446" marB="18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32251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83968" y="4170049"/>
            <a:ext cx="4536504" cy="2616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2013</a:t>
            </a:r>
            <a:r>
              <a:rPr lang="ko-KR" altLang="en-US" sz="1100" dirty="0" smtClean="0"/>
              <a:t>년 </a:t>
            </a:r>
            <a:r>
              <a:rPr lang="en-US" altLang="ko-KR" sz="1100" dirty="0" smtClean="0"/>
              <a:t>4</a:t>
            </a:r>
            <a:r>
              <a:rPr lang="ko-KR" altLang="en-US" sz="1100" dirty="0" smtClean="0"/>
              <a:t>분기 법인 수 </a:t>
            </a:r>
            <a:r>
              <a:rPr lang="en-US" altLang="ko-KR" sz="1100" dirty="0" smtClean="0"/>
              <a:t>: 251                 2021</a:t>
            </a:r>
            <a:r>
              <a:rPr lang="ko-KR" altLang="en-US" sz="1100" dirty="0" smtClean="0"/>
              <a:t>년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분기 법인 수 </a:t>
            </a:r>
            <a:r>
              <a:rPr lang="en-US" altLang="ko-KR" sz="1100" dirty="0" smtClean="0"/>
              <a:t>: 916</a:t>
            </a:r>
            <a:endParaRPr lang="ko-KR" altLang="en-US" sz="1100" dirty="0"/>
          </a:p>
        </p:txBody>
      </p:sp>
      <p:sp>
        <p:nvSpPr>
          <p:cNvPr id="5" name="오른쪽 화살표 4"/>
          <p:cNvSpPr/>
          <p:nvPr/>
        </p:nvSpPr>
        <p:spPr>
          <a:xfrm>
            <a:off x="6264188" y="4247076"/>
            <a:ext cx="576064" cy="107556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968" y="1991363"/>
            <a:ext cx="1800000" cy="150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91" y="1991363"/>
            <a:ext cx="1800000" cy="150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16" y="1779662"/>
            <a:ext cx="3863786" cy="321982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659" y="1991363"/>
            <a:ext cx="1800000" cy="1500000"/>
          </a:xfrm>
          <a:prstGeom prst="rect">
            <a:avLst/>
          </a:prstGeom>
        </p:spPr>
      </p:pic>
      <p:cxnSp>
        <p:nvCxnSpPr>
          <p:cNvPr id="15" name="구부러진 연결선 14"/>
          <p:cNvCxnSpPr/>
          <p:nvPr/>
        </p:nvCxnSpPr>
        <p:spPr>
          <a:xfrm rot="5400000">
            <a:off x="3770945" y="3087905"/>
            <a:ext cx="1544749" cy="707821"/>
          </a:xfrm>
          <a:prstGeom prst="curvedConnector4">
            <a:avLst>
              <a:gd name="adj1" fmla="val 12635"/>
              <a:gd name="adj2" fmla="val 132296"/>
            </a:avLst>
          </a:prstGeom>
          <a:ln w="127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32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1851670"/>
            <a:ext cx="79928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80000"/>
              </a:lnSpc>
              <a:defRPr/>
            </a:pPr>
            <a:r>
              <a:rPr lang="en-US" altLang="ko-KR" sz="3600" b="1" dirty="0" smtClean="0">
                <a:latin typeface="+mn-ea"/>
              </a:rPr>
              <a:t>4. </a:t>
            </a:r>
            <a:r>
              <a:rPr lang="ko-KR" altLang="en-US" sz="3600" b="1" dirty="0" smtClean="0">
                <a:latin typeface="+mn-ea"/>
              </a:rPr>
              <a:t>아파트 </a:t>
            </a:r>
            <a:r>
              <a:rPr lang="ko-KR" altLang="en-US" sz="3600" b="1" dirty="0" err="1" smtClean="0">
                <a:latin typeface="+mn-ea"/>
              </a:rPr>
              <a:t>매매량</a:t>
            </a:r>
            <a:r>
              <a:rPr lang="ko-KR" altLang="en-US" sz="3600" b="1" dirty="0" smtClean="0">
                <a:latin typeface="+mn-ea"/>
              </a:rPr>
              <a:t> 예측 모델 생성</a:t>
            </a:r>
            <a:endParaRPr lang="en-US" altLang="ko-KR" sz="3600" b="1" dirty="0">
              <a:latin typeface="+mn-ea"/>
            </a:endParaRPr>
          </a:p>
          <a:p>
            <a:pPr>
              <a:lnSpc>
                <a:spcPct val="180000"/>
              </a:lnSpc>
              <a:defRPr/>
            </a:pPr>
            <a:endParaRPr lang="en-US" altLang="ko-KR" sz="5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418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23528" y="80505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</a:t>
            </a:r>
            <a:r>
              <a:rPr lang="en-US" altLang="ko-KR" b="1" dirty="0" smtClean="0">
                <a:solidFill>
                  <a:srgbClr val="756B5F"/>
                </a:solidFill>
              </a:rPr>
              <a:t>.  </a:t>
            </a:r>
            <a:r>
              <a:rPr lang="ko-KR" altLang="en-US" b="1" dirty="0" smtClean="0">
                <a:solidFill>
                  <a:srgbClr val="756B5F"/>
                </a:solidFill>
              </a:rPr>
              <a:t>전처리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65" y="771550"/>
            <a:ext cx="3228148" cy="1453720"/>
          </a:xfrm>
          <a:prstGeom prst="rect">
            <a:avLst/>
          </a:prstGeom>
        </p:spPr>
      </p:pic>
      <p:sp>
        <p:nvSpPr>
          <p:cNvPr id="19" name="왼쪽으로 구부러진 화살표 18"/>
          <p:cNvSpPr/>
          <p:nvPr/>
        </p:nvSpPr>
        <p:spPr>
          <a:xfrm>
            <a:off x="4355976" y="1707654"/>
            <a:ext cx="288032" cy="914508"/>
          </a:xfrm>
          <a:prstGeom prst="curvedLef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83880" y="1520927"/>
            <a:ext cx="3792576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464646"/>
                </a:solidFill>
                <a:latin typeface="+mn-ea"/>
              </a:rPr>
              <a:t>1. </a:t>
            </a:r>
            <a:r>
              <a:rPr lang="ko-KR" altLang="en-US" sz="1200" b="1" dirty="0" err="1" smtClean="0">
                <a:solidFill>
                  <a:srgbClr val="464646"/>
                </a:solidFill>
                <a:latin typeface="+mn-ea"/>
              </a:rPr>
              <a:t>해제사유가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 발생한 행 제거</a:t>
            </a:r>
            <a:endParaRPr lang="en-US" altLang="ko-KR" sz="1200" b="1" dirty="0" smtClean="0">
              <a:solidFill>
                <a:srgbClr val="46464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464646"/>
                </a:solidFill>
                <a:latin typeface="+mn-ea"/>
              </a:rPr>
              <a:t>2. ‘</a:t>
            </a:r>
            <a:r>
              <a:rPr lang="ko-KR" altLang="en-US" sz="1200" b="1" dirty="0" err="1" smtClean="0">
                <a:solidFill>
                  <a:srgbClr val="464646"/>
                </a:solidFill>
                <a:latin typeface="+mn-ea"/>
              </a:rPr>
              <a:t>계약날짜</a:t>
            </a:r>
            <a:r>
              <a:rPr lang="en-US" altLang="ko-KR" sz="1200" b="1" dirty="0" smtClean="0">
                <a:solidFill>
                  <a:srgbClr val="464646"/>
                </a:solidFill>
                <a:latin typeface="+mn-ea"/>
              </a:rPr>
              <a:t>(ex.20060310)’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와 </a:t>
            </a:r>
            <a:r>
              <a:rPr lang="en-US" altLang="ko-KR" sz="1200" b="1" dirty="0" smtClean="0">
                <a:solidFill>
                  <a:srgbClr val="464646"/>
                </a:solidFill>
                <a:latin typeface="+mn-ea"/>
              </a:rPr>
              <a:t> ‘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구</a:t>
            </a:r>
            <a:r>
              <a:rPr lang="en-US" altLang="ko-KR" sz="1200" b="1" dirty="0" smtClean="0">
                <a:solidFill>
                  <a:srgbClr val="464646"/>
                </a:solidFill>
                <a:latin typeface="+mn-ea"/>
              </a:rPr>
              <a:t>(ex.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강남구</a:t>
            </a:r>
            <a:r>
              <a:rPr lang="en-US" altLang="ko-KR" sz="1200" b="1" dirty="0" smtClean="0">
                <a:solidFill>
                  <a:srgbClr val="464646"/>
                </a:solidFill>
                <a:latin typeface="+mn-ea"/>
              </a:rPr>
              <a:t>)’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 기준</a:t>
            </a:r>
            <a:endParaRPr lang="en-US" altLang="ko-KR" sz="1200" b="1" dirty="0" smtClean="0">
              <a:solidFill>
                <a:srgbClr val="46464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    그룹별 데이터 개수 집계</a:t>
            </a:r>
            <a:endParaRPr lang="en-US" altLang="ko-KR" sz="1200" b="1" dirty="0" smtClean="0">
              <a:solidFill>
                <a:srgbClr val="464646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464646"/>
                </a:solidFill>
                <a:latin typeface="+mn-ea"/>
              </a:rPr>
              <a:t>3. </a:t>
            </a:r>
            <a:r>
              <a:rPr lang="ko-KR" altLang="en-US" sz="1200" b="1" dirty="0" smtClean="0">
                <a:solidFill>
                  <a:srgbClr val="464646"/>
                </a:solidFill>
                <a:latin typeface="+mn-ea"/>
              </a:rPr>
              <a:t>합계 열 추가</a:t>
            </a:r>
            <a:endParaRPr lang="en-US" altLang="ko-KR" sz="1200" b="1" dirty="0" smtClean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25" name="왼쪽으로 구부러진 화살표 24"/>
          <p:cNvSpPr/>
          <p:nvPr/>
        </p:nvSpPr>
        <p:spPr>
          <a:xfrm>
            <a:off x="4355976" y="2981851"/>
            <a:ext cx="288032" cy="914508"/>
          </a:xfrm>
          <a:prstGeom prst="curvedLef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83880" y="3207429"/>
            <a:ext cx="3792576" cy="31354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rgbClr val="464646"/>
                </a:solidFill>
                <a:latin typeface="+mn-ea"/>
              </a:rPr>
              <a:t>4</a:t>
            </a:r>
            <a:r>
              <a:rPr lang="en-US" altLang="ko-KR" sz="1100" b="1" dirty="0" smtClean="0">
                <a:solidFill>
                  <a:srgbClr val="464646"/>
                </a:solidFill>
                <a:latin typeface="+mn-ea"/>
              </a:rPr>
              <a:t>. </a:t>
            </a:r>
            <a:r>
              <a:rPr lang="ko-KR" altLang="en-US" sz="1100" b="1" dirty="0" smtClean="0">
                <a:solidFill>
                  <a:srgbClr val="464646"/>
                </a:solidFill>
                <a:latin typeface="+mn-ea"/>
              </a:rPr>
              <a:t>데이터 정규화</a:t>
            </a:r>
            <a:r>
              <a:rPr lang="en-US" altLang="ko-KR" sz="1100" b="1" dirty="0" smtClean="0">
                <a:solidFill>
                  <a:srgbClr val="464646"/>
                </a:solidFill>
                <a:latin typeface="+mn-ea"/>
              </a:rPr>
              <a:t>(</a:t>
            </a:r>
            <a:r>
              <a:rPr lang="en-US" altLang="ko-KR" sz="1100" b="1" dirty="0" err="1" smtClean="0">
                <a:solidFill>
                  <a:srgbClr val="464646"/>
                </a:solidFill>
                <a:latin typeface="+mn-ea"/>
              </a:rPr>
              <a:t>MinMaxScaler</a:t>
            </a:r>
            <a:r>
              <a:rPr lang="en-US" altLang="ko-KR" sz="1100" b="1" dirty="0" smtClean="0">
                <a:solidFill>
                  <a:srgbClr val="464646"/>
                </a:solidFill>
                <a:latin typeface="+mn-ea"/>
              </a:rPr>
              <a:t>)  </a:t>
            </a:r>
            <a:r>
              <a:rPr lang="en-US" altLang="ko-KR" sz="800" b="1" dirty="0" smtClean="0">
                <a:solidFill>
                  <a:srgbClr val="464646"/>
                </a:solidFill>
                <a:latin typeface="+mn-ea"/>
              </a:rPr>
              <a:t>※ </a:t>
            </a:r>
            <a:r>
              <a:rPr lang="ko-KR" altLang="en-US" sz="800" b="1" dirty="0" smtClean="0">
                <a:solidFill>
                  <a:srgbClr val="464646"/>
                </a:solidFill>
                <a:latin typeface="+mn-ea"/>
              </a:rPr>
              <a:t>합계 열 제외</a:t>
            </a:r>
            <a:endParaRPr lang="en-US" altLang="ko-KR" sz="800" b="1" dirty="0" smtClean="0">
              <a:solidFill>
                <a:srgbClr val="464646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266" y="3622086"/>
            <a:ext cx="3228148" cy="126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580" y="2293678"/>
            <a:ext cx="3247833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0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23528" y="80505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</a:t>
            </a:r>
            <a:r>
              <a:rPr lang="en-US" altLang="ko-KR" b="1" dirty="0" smtClean="0">
                <a:solidFill>
                  <a:srgbClr val="756B5F"/>
                </a:solidFill>
              </a:rPr>
              <a:t>.  </a:t>
            </a:r>
            <a:r>
              <a:rPr lang="ko-KR" altLang="en-US" b="1" dirty="0" smtClean="0">
                <a:solidFill>
                  <a:srgbClr val="756B5F"/>
                </a:solidFill>
              </a:rPr>
              <a:t>데이터 구조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14" y="1197060"/>
            <a:ext cx="6153150" cy="29908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364706" y="1350646"/>
            <a:ext cx="1461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X_data1(0~39)</a:t>
            </a:r>
            <a:endParaRPr lang="ko-KR" alt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321426" y="369047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Y_data1(40)</a:t>
            </a:r>
            <a:endParaRPr lang="ko-KR" altLang="en-US" sz="1200" b="1" dirty="0"/>
          </a:p>
        </p:txBody>
      </p:sp>
      <p:sp>
        <p:nvSpPr>
          <p:cNvPr id="22" name="오른쪽 대괄호 21"/>
          <p:cNvSpPr/>
          <p:nvPr/>
        </p:nvSpPr>
        <p:spPr>
          <a:xfrm>
            <a:off x="6589348" y="1594211"/>
            <a:ext cx="288032" cy="1653861"/>
          </a:xfrm>
          <a:prstGeom prst="rightBracket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대괄호 23"/>
          <p:cNvSpPr/>
          <p:nvPr/>
        </p:nvSpPr>
        <p:spPr>
          <a:xfrm>
            <a:off x="6571460" y="1815157"/>
            <a:ext cx="510290" cy="1687091"/>
          </a:xfrm>
          <a:prstGeom prst="rightBracket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구부러진 연결선 25"/>
          <p:cNvCxnSpPr/>
          <p:nvPr/>
        </p:nvCxnSpPr>
        <p:spPr>
          <a:xfrm rot="10800000" flipV="1">
            <a:off x="6826606" y="1506959"/>
            <a:ext cx="552549" cy="74519"/>
          </a:xfrm>
          <a:prstGeom prst="curvedConnector3">
            <a:avLst>
              <a:gd name="adj1" fmla="val 94459"/>
            </a:avLst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45046" y="1443686"/>
            <a:ext cx="5826414" cy="19549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745046" y="3411210"/>
            <a:ext cx="5826414" cy="2683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31" name="구부러진 연결선 30"/>
          <p:cNvCxnSpPr>
            <a:stCxn id="20" idx="1"/>
          </p:cNvCxnSpPr>
          <p:nvPr/>
        </p:nvCxnSpPr>
        <p:spPr>
          <a:xfrm rot="10800000">
            <a:off x="6574002" y="3491018"/>
            <a:ext cx="747425" cy="337954"/>
          </a:xfrm>
          <a:prstGeom prst="curvedConnector3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364706" y="1603336"/>
            <a:ext cx="124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X_data2(1~40)</a:t>
            </a:r>
            <a:endParaRPr lang="ko-KR" altLang="en-US" sz="1200" b="1" dirty="0"/>
          </a:p>
        </p:txBody>
      </p:sp>
      <p:cxnSp>
        <p:nvCxnSpPr>
          <p:cNvPr id="34" name="구부러진 연결선 33"/>
          <p:cNvCxnSpPr>
            <a:stCxn id="32" idx="1"/>
          </p:cNvCxnSpPr>
          <p:nvPr/>
        </p:nvCxnSpPr>
        <p:spPr>
          <a:xfrm rot="10800000" flipV="1">
            <a:off x="7076674" y="1741835"/>
            <a:ext cx="288032" cy="241267"/>
          </a:xfrm>
          <a:prstGeom prst="curvedConnector3">
            <a:avLst/>
          </a:prstGeom>
          <a:ln w="12700">
            <a:solidFill>
              <a:srgbClr val="756B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320392" y="394837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Y_data2(41)</a:t>
            </a:r>
            <a:endParaRPr lang="ko-KR" altLang="en-US" sz="1200" b="1" dirty="0"/>
          </a:p>
        </p:txBody>
      </p:sp>
      <p:cxnSp>
        <p:nvCxnSpPr>
          <p:cNvPr id="36" name="구부러진 연결선 35"/>
          <p:cNvCxnSpPr/>
          <p:nvPr/>
        </p:nvCxnSpPr>
        <p:spPr>
          <a:xfrm rot="10800000">
            <a:off x="6608464" y="3788546"/>
            <a:ext cx="711928" cy="312113"/>
          </a:xfrm>
          <a:prstGeom prst="curvedConnector3">
            <a:avLst/>
          </a:prstGeom>
          <a:ln w="12700">
            <a:solidFill>
              <a:srgbClr val="756B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847140" y="1894884"/>
            <a:ext cx="461665" cy="5040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616307" y="4227934"/>
            <a:ext cx="461665" cy="5040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427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23528" y="80505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</a:t>
            </a:r>
            <a:r>
              <a:rPr lang="en-US" altLang="ko-KR" b="1" dirty="0" smtClean="0">
                <a:solidFill>
                  <a:srgbClr val="756B5F"/>
                </a:solidFill>
              </a:rPr>
              <a:t>.  </a:t>
            </a:r>
            <a:r>
              <a:rPr lang="ko-KR" altLang="en-US" b="1" dirty="0" smtClean="0">
                <a:solidFill>
                  <a:srgbClr val="756B5F"/>
                </a:solidFill>
              </a:rPr>
              <a:t>훈련 </a:t>
            </a:r>
            <a:r>
              <a:rPr lang="en-US" altLang="ko-KR" b="1" dirty="0" smtClean="0">
                <a:solidFill>
                  <a:srgbClr val="756B5F"/>
                </a:solidFill>
              </a:rPr>
              <a:t>– </a:t>
            </a:r>
            <a:r>
              <a:rPr lang="ko-KR" altLang="en-US" b="1" dirty="0" smtClean="0">
                <a:solidFill>
                  <a:srgbClr val="756B5F"/>
                </a:solidFill>
              </a:rPr>
              <a:t>검증 데이터 분리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5508104" y="2812983"/>
            <a:ext cx="2952328" cy="8640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 err="1" smtClean="0">
                <a:solidFill>
                  <a:schemeClr val="tx1"/>
                </a:solidFill>
              </a:rPr>
              <a:t>Y_Train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-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훈련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(4643,25)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935596" y="3435846"/>
            <a:ext cx="2952328" cy="8640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Y</a:t>
            </a:r>
          </a:p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(5643,25)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5516628" y="417659"/>
            <a:ext cx="2952328" cy="8640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 err="1" smtClean="0">
                <a:solidFill>
                  <a:schemeClr val="tx1"/>
                </a:solidFill>
              </a:rPr>
              <a:t>X_Train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-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훈련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(4643,40,25)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508104" y="1615321"/>
            <a:ext cx="2952328" cy="8640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 err="1" smtClean="0">
                <a:solidFill>
                  <a:schemeClr val="tx1"/>
                </a:solidFill>
              </a:rPr>
              <a:t>X_Test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-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검증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(1000,40,25)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935596" y="1064734"/>
            <a:ext cx="2952328" cy="8640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(5643,40,25)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5508104" y="3982690"/>
            <a:ext cx="2952328" cy="8640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 err="1" smtClean="0">
                <a:solidFill>
                  <a:schemeClr val="tx1"/>
                </a:solidFill>
              </a:rPr>
              <a:t>Y_Test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 - </a:t>
            </a:r>
            <a:r>
              <a:rPr lang="ko-KR" altLang="en-US" sz="2400" b="1" dirty="0" smtClean="0">
                <a:solidFill>
                  <a:schemeClr val="tx1"/>
                </a:solidFill>
              </a:rPr>
              <a:t>검증</a:t>
            </a:r>
            <a:endParaRPr lang="en-US" altLang="ko-KR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(1000,25)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28" idx="6"/>
            <a:endCxn id="23" idx="2"/>
          </p:cNvCxnSpPr>
          <p:nvPr/>
        </p:nvCxnSpPr>
        <p:spPr>
          <a:xfrm flipV="1">
            <a:off x="3887924" y="849707"/>
            <a:ext cx="1628704" cy="647075"/>
          </a:xfrm>
          <a:prstGeom prst="straightConnector1">
            <a:avLst/>
          </a:prstGeom>
          <a:ln w="12700">
            <a:solidFill>
              <a:srgbClr val="756B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28" idx="6"/>
            <a:endCxn id="25" idx="2"/>
          </p:cNvCxnSpPr>
          <p:nvPr/>
        </p:nvCxnSpPr>
        <p:spPr>
          <a:xfrm>
            <a:off x="3887924" y="1496782"/>
            <a:ext cx="1620180" cy="550587"/>
          </a:xfrm>
          <a:prstGeom prst="straightConnector1">
            <a:avLst/>
          </a:prstGeom>
          <a:ln w="12700">
            <a:solidFill>
              <a:srgbClr val="756B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21" idx="6"/>
            <a:endCxn id="2" idx="2"/>
          </p:cNvCxnSpPr>
          <p:nvPr/>
        </p:nvCxnSpPr>
        <p:spPr>
          <a:xfrm flipV="1">
            <a:off x="3887924" y="3245031"/>
            <a:ext cx="1620180" cy="622863"/>
          </a:xfrm>
          <a:prstGeom prst="straightConnector1">
            <a:avLst/>
          </a:prstGeom>
          <a:ln w="12700">
            <a:solidFill>
              <a:srgbClr val="756B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21" idx="6"/>
            <a:endCxn id="33" idx="2"/>
          </p:cNvCxnSpPr>
          <p:nvPr/>
        </p:nvCxnSpPr>
        <p:spPr>
          <a:xfrm>
            <a:off x="3887924" y="3867894"/>
            <a:ext cx="1620180" cy="546844"/>
          </a:xfrm>
          <a:prstGeom prst="straightConnector1">
            <a:avLst/>
          </a:prstGeom>
          <a:ln w="12700">
            <a:solidFill>
              <a:srgbClr val="756B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22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23528" y="80505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</a:t>
            </a:r>
            <a:r>
              <a:rPr lang="en-US" altLang="ko-KR" b="1" dirty="0" smtClean="0">
                <a:solidFill>
                  <a:srgbClr val="756B5F"/>
                </a:solidFill>
              </a:rPr>
              <a:t>.  </a:t>
            </a:r>
            <a:r>
              <a:rPr lang="ko-KR" altLang="en-US" b="1" dirty="0" smtClean="0">
                <a:solidFill>
                  <a:srgbClr val="756B5F"/>
                </a:solidFill>
              </a:rPr>
              <a:t>모델 생성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3" name="그림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875693"/>
            <a:ext cx="3600000" cy="1800000"/>
          </a:xfrm>
          <a:prstGeom prst="rect">
            <a:avLst/>
          </a:prstGeom>
        </p:spPr>
      </p:pic>
      <p:pic>
        <p:nvPicPr>
          <p:cNvPr id="5" name="그림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11760" y="762765"/>
            <a:ext cx="3600000" cy="1800000"/>
          </a:xfrm>
          <a:prstGeom prst="rect">
            <a:avLst/>
          </a:prstGeom>
        </p:spPr>
      </p:pic>
      <p:pic>
        <p:nvPicPr>
          <p:cNvPr id="11" name="그림 10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762765"/>
            <a:ext cx="36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23528" y="80505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</a:t>
            </a:r>
            <a:r>
              <a:rPr lang="en-US" altLang="ko-KR" b="1" dirty="0" smtClean="0">
                <a:solidFill>
                  <a:srgbClr val="756B5F"/>
                </a:solidFill>
              </a:rPr>
              <a:t>.  </a:t>
            </a:r>
            <a:r>
              <a:rPr lang="ko-KR" altLang="en-US" b="1" dirty="0" smtClean="0">
                <a:solidFill>
                  <a:srgbClr val="756B5F"/>
                </a:solidFill>
              </a:rPr>
              <a:t>예측 과정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39" y="904533"/>
            <a:ext cx="3550333" cy="169728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40" y="2878817"/>
            <a:ext cx="3550332" cy="409819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 rot="5400000">
            <a:off x="2303748" y="2594495"/>
            <a:ext cx="216024" cy="25796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739" y="3667079"/>
            <a:ext cx="3550333" cy="360040"/>
          </a:xfrm>
          <a:prstGeom prst="rect">
            <a:avLst/>
          </a:prstGeom>
        </p:spPr>
      </p:pic>
      <p:sp>
        <p:nvSpPr>
          <p:cNvPr id="33" name="오른쪽 화살표 32"/>
          <p:cNvSpPr/>
          <p:nvPr/>
        </p:nvSpPr>
        <p:spPr>
          <a:xfrm rot="5400000">
            <a:off x="2312829" y="3300926"/>
            <a:ext cx="216024" cy="25796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37" name="오른쪽 화살표 36"/>
          <p:cNvSpPr/>
          <p:nvPr/>
        </p:nvSpPr>
        <p:spPr>
          <a:xfrm rot="5400000">
            <a:off x="2312829" y="4048887"/>
            <a:ext cx="216024" cy="25796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cxnSp>
        <p:nvCxnSpPr>
          <p:cNvPr id="44" name="꺾인 연결선 43"/>
          <p:cNvCxnSpPr/>
          <p:nvPr/>
        </p:nvCxnSpPr>
        <p:spPr>
          <a:xfrm rot="10800000" flipV="1">
            <a:off x="2627784" y="1203598"/>
            <a:ext cx="2736304" cy="1519878"/>
          </a:xfrm>
          <a:prstGeom prst="bentConnector3">
            <a:avLst>
              <a:gd name="adj1" fmla="val 28054"/>
            </a:avLst>
          </a:prstGeom>
          <a:ln w="12700">
            <a:solidFill>
              <a:srgbClr val="756B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/>
          <p:nvPr/>
        </p:nvCxnSpPr>
        <p:spPr>
          <a:xfrm rot="10800000" flipV="1">
            <a:off x="2698873" y="1952672"/>
            <a:ext cx="2736304" cy="1519878"/>
          </a:xfrm>
          <a:prstGeom prst="bentConnector3">
            <a:avLst>
              <a:gd name="adj1" fmla="val 28054"/>
            </a:avLst>
          </a:prstGeom>
          <a:ln w="12700">
            <a:solidFill>
              <a:srgbClr val="756B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/>
          <p:nvPr/>
        </p:nvCxnSpPr>
        <p:spPr>
          <a:xfrm rot="10800000" flipV="1">
            <a:off x="2767622" y="2669968"/>
            <a:ext cx="2736304" cy="1519878"/>
          </a:xfrm>
          <a:prstGeom prst="bentConnector3">
            <a:avLst>
              <a:gd name="adj1" fmla="val 28054"/>
            </a:avLst>
          </a:prstGeom>
          <a:ln w="12700">
            <a:solidFill>
              <a:srgbClr val="756B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1636186" y="4323035"/>
            <a:ext cx="1569309" cy="3935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 smtClean="0"/>
          </a:p>
        </p:txBody>
      </p:sp>
      <p:sp>
        <p:nvSpPr>
          <p:cNvPr id="50" name="Rectangle 2"/>
          <p:cNvSpPr>
            <a:spLocks noChangeArrowheads="1"/>
          </p:cNvSpPr>
          <p:nvPr/>
        </p:nvSpPr>
        <p:spPr bwMode="auto">
          <a:xfrm>
            <a:off x="1766254" y="4442841"/>
            <a:ext cx="1368152" cy="153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172.8943551890552</a:t>
            </a:r>
            <a:r>
              <a:rPr kumimoji="0" lang="ko-KR" altLang="ko-KR" sz="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2" name="구부러진 연결선 51"/>
          <p:cNvCxnSpPr>
            <a:stCxn id="46" idx="6"/>
          </p:cNvCxnSpPr>
          <p:nvPr/>
        </p:nvCxnSpPr>
        <p:spPr>
          <a:xfrm flipV="1">
            <a:off x="3205495" y="4323035"/>
            <a:ext cx="2158593" cy="196750"/>
          </a:xfrm>
          <a:prstGeom prst="curvedConnector3">
            <a:avLst/>
          </a:prstGeom>
          <a:ln w="12700">
            <a:solidFill>
              <a:srgbClr val="756B5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5435177" y="3667079"/>
            <a:ext cx="2881239" cy="8591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rgbClr val="333333"/>
                </a:solidFill>
              </a:rPr>
              <a:t>2021</a:t>
            </a:r>
            <a:r>
              <a:rPr lang="ko-KR" altLang="en-US" sz="1000" b="1" dirty="0" smtClean="0">
                <a:solidFill>
                  <a:srgbClr val="333333"/>
                </a:solidFill>
              </a:rPr>
              <a:t>년 </a:t>
            </a:r>
            <a:r>
              <a:rPr lang="en-US" altLang="ko-KR" sz="1000" b="1" dirty="0" smtClean="0">
                <a:solidFill>
                  <a:srgbClr val="333333"/>
                </a:solidFill>
              </a:rPr>
              <a:t>7</a:t>
            </a:r>
            <a:r>
              <a:rPr lang="ko-KR" altLang="en-US" sz="1000" b="1" dirty="0" smtClean="0">
                <a:solidFill>
                  <a:srgbClr val="333333"/>
                </a:solidFill>
              </a:rPr>
              <a:t>월 </a:t>
            </a:r>
            <a:r>
              <a:rPr lang="en-US" altLang="ko-KR" sz="1000" b="1" dirty="0" smtClean="0">
                <a:solidFill>
                  <a:srgbClr val="333333"/>
                </a:solidFill>
              </a:rPr>
              <a:t>26</a:t>
            </a:r>
            <a:r>
              <a:rPr lang="ko-KR" altLang="en-US" sz="1000" b="1" dirty="0" smtClean="0">
                <a:solidFill>
                  <a:srgbClr val="333333"/>
                </a:solidFill>
              </a:rPr>
              <a:t>일 예측 거래량 </a:t>
            </a:r>
            <a:r>
              <a:rPr lang="en-US" altLang="ko-KR" sz="1000" b="1" dirty="0" smtClean="0">
                <a:solidFill>
                  <a:srgbClr val="333333"/>
                </a:solidFill>
              </a:rPr>
              <a:t>: 173</a:t>
            </a:r>
          </a:p>
          <a:p>
            <a:pPr algn="ctr"/>
            <a:r>
              <a:rPr lang="en-US" altLang="ko-KR" sz="1000" b="1" dirty="0" smtClean="0">
                <a:solidFill>
                  <a:srgbClr val="333333"/>
                </a:solidFill>
              </a:rPr>
              <a:t>2021</a:t>
            </a:r>
            <a:r>
              <a:rPr lang="ko-KR" altLang="en-US" sz="1000" b="1" dirty="0" smtClean="0">
                <a:solidFill>
                  <a:srgbClr val="333333"/>
                </a:solidFill>
              </a:rPr>
              <a:t>년 </a:t>
            </a:r>
            <a:r>
              <a:rPr lang="en-US" altLang="ko-KR" sz="1000" b="1" dirty="0" smtClean="0">
                <a:solidFill>
                  <a:srgbClr val="333333"/>
                </a:solidFill>
              </a:rPr>
              <a:t>7</a:t>
            </a:r>
            <a:r>
              <a:rPr lang="ko-KR" altLang="en-US" sz="1000" b="1" dirty="0" smtClean="0">
                <a:solidFill>
                  <a:srgbClr val="333333"/>
                </a:solidFill>
              </a:rPr>
              <a:t>월 </a:t>
            </a:r>
            <a:r>
              <a:rPr lang="en-US" altLang="ko-KR" sz="1000" b="1" dirty="0" smtClean="0">
                <a:solidFill>
                  <a:srgbClr val="333333"/>
                </a:solidFill>
              </a:rPr>
              <a:t>26</a:t>
            </a:r>
            <a:r>
              <a:rPr lang="ko-KR" altLang="en-US" sz="1000" b="1" dirty="0" smtClean="0">
                <a:solidFill>
                  <a:srgbClr val="333333"/>
                </a:solidFill>
              </a:rPr>
              <a:t>일 실제 거래량 </a:t>
            </a:r>
            <a:r>
              <a:rPr lang="en-US" altLang="ko-KR" sz="1000" b="1" dirty="0" smtClean="0">
                <a:solidFill>
                  <a:srgbClr val="333333"/>
                </a:solidFill>
              </a:rPr>
              <a:t>: 124</a:t>
            </a:r>
          </a:p>
          <a:p>
            <a:pPr algn="ctr"/>
            <a:r>
              <a:rPr lang="en-US" altLang="ko-KR" sz="1000" b="1" dirty="0" smtClean="0">
                <a:solidFill>
                  <a:srgbClr val="333333"/>
                </a:solidFill>
              </a:rPr>
              <a:t>(※ 2021</a:t>
            </a:r>
            <a:r>
              <a:rPr lang="ko-KR" altLang="en-US" sz="1000" b="1" dirty="0" smtClean="0">
                <a:solidFill>
                  <a:srgbClr val="333333"/>
                </a:solidFill>
              </a:rPr>
              <a:t>년 </a:t>
            </a:r>
            <a:r>
              <a:rPr lang="en-US" altLang="ko-KR" sz="1000" b="1" dirty="0" smtClean="0">
                <a:solidFill>
                  <a:srgbClr val="333333"/>
                </a:solidFill>
              </a:rPr>
              <a:t>8</a:t>
            </a:r>
            <a:r>
              <a:rPr lang="ko-KR" altLang="en-US" sz="1000" b="1" dirty="0" smtClean="0">
                <a:solidFill>
                  <a:srgbClr val="333333"/>
                </a:solidFill>
              </a:rPr>
              <a:t>월 </a:t>
            </a:r>
            <a:r>
              <a:rPr lang="en-US" altLang="ko-KR" sz="1000" b="1" dirty="0" smtClean="0">
                <a:solidFill>
                  <a:srgbClr val="333333"/>
                </a:solidFill>
              </a:rPr>
              <a:t>31</a:t>
            </a:r>
            <a:r>
              <a:rPr lang="ko-KR" altLang="en-US" sz="1000" b="1" dirty="0" smtClean="0">
                <a:solidFill>
                  <a:srgbClr val="333333"/>
                </a:solidFill>
              </a:rPr>
              <a:t>일 기준</a:t>
            </a:r>
            <a:r>
              <a:rPr lang="en-US" altLang="ko-KR" sz="1000" b="1" dirty="0" smtClean="0">
                <a:solidFill>
                  <a:srgbClr val="333333"/>
                </a:solidFill>
              </a:rPr>
              <a:t>)</a:t>
            </a:r>
            <a:endParaRPr lang="ko-KR" altLang="en-US" sz="1000" b="1" dirty="0" smtClean="0">
              <a:solidFill>
                <a:srgbClr val="333333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532616" y="1013819"/>
            <a:ext cx="1588354" cy="4006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err="1">
                <a:solidFill>
                  <a:srgbClr val="333333"/>
                </a:solidFill>
              </a:rPr>
              <a:t>model.predict</a:t>
            </a:r>
            <a:r>
              <a:rPr lang="en-US" altLang="ko-KR" sz="1600" dirty="0">
                <a:solidFill>
                  <a:srgbClr val="333333"/>
                </a:solidFill>
              </a:rPr>
              <a:t>()</a:t>
            </a:r>
            <a:endParaRPr lang="ko-KR" altLang="en-US" sz="1600" b="1" dirty="0" smtClean="0">
              <a:solidFill>
                <a:srgbClr val="333333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522220" y="1765452"/>
            <a:ext cx="3312368" cy="4006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err="1">
                <a:solidFill>
                  <a:srgbClr val="333333"/>
                </a:solidFill>
              </a:rPr>
              <a:t>MinMaxscaler.inverse_transform</a:t>
            </a:r>
            <a:r>
              <a:rPr lang="en-US" altLang="ko-KR" sz="1600" dirty="0">
                <a:solidFill>
                  <a:srgbClr val="333333"/>
                </a:solidFill>
              </a:rPr>
              <a:t>()</a:t>
            </a:r>
            <a:endParaRPr lang="ko-KR" altLang="en-US" sz="1600" dirty="0">
              <a:solidFill>
                <a:srgbClr val="333333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535164" y="2490197"/>
            <a:ext cx="642953" cy="4006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solidFill>
                  <a:srgbClr val="333333"/>
                </a:solidFill>
              </a:rPr>
              <a:t>sum</a:t>
            </a:r>
            <a:r>
              <a:rPr lang="en-US" altLang="ko-KR" sz="1600" dirty="0">
                <a:solidFill>
                  <a:srgbClr val="333333"/>
                </a:solidFill>
              </a:rPr>
              <a:t>()</a:t>
            </a:r>
            <a:endParaRPr lang="ko-KR" altLang="en-US" sz="16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60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323528" y="80505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4</a:t>
            </a:r>
            <a:r>
              <a:rPr lang="en-US" altLang="ko-KR" b="1" dirty="0" smtClean="0">
                <a:solidFill>
                  <a:srgbClr val="756B5F"/>
                </a:solidFill>
              </a:rPr>
              <a:t>.  </a:t>
            </a:r>
            <a:r>
              <a:rPr lang="ko-KR" altLang="en-US" b="1" dirty="0" smtClean="0">
                <a:solidFill>
                  <a:srgbClr val="756B5F"/>
                </a:solidFill>
              </a:rPr>
              <a:t>아파트 </a:t>
            </a:r>
            <a:r>
              <a:rPr lang="ko-KR" altLang="en-US" b="1" dirty="0" err="1" smtClean="0">
                <a:solidFill>
                  <a:srgbClr val="756B5F"/>
                </a:solidFill>
              </a:rPr>
              <a:t>매매량</a:t>
            </a:r>
            <a:r>
              <a:rPr lang="ko-KR" altLang="en-US" b="1" dirty="0" smtClean="0">
                <a:solidFill>
                  <a:srgbClr val="756B5F"/>
                </a:solidFill>
              </a:rPr>
              <a:t> 예측 모델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50" name="Rectangle 2"/>
          <p:cNvSpPr>
            <a:spLocks noChangeArrowheads="1"/>
          </p:cNvSpPr>
          <p:nvPr/>
        </p:nvSpPr>
        <p:spPr bwMode="auto">
          <a:xfrm>
            <a:off x="1908263" y="4216299"/>
            <a:ext cx="1368152" cy="153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172.8943551890552</a:t>
            </a:r>
            <a:r>
              <a:rPr kumimoji="0" lang="ko-KR" altLang="ko-KR" sz="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1621493" y="4587974"/>
            <a:ext cx="4968552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rgbClr val="333333"/>
                </a:solidFill>
              </a:rPr>
              <a:t>검증 데이터</a:t>
            </a:r>
            <a:endParaRPr lang="en-US" altLang="ko-KR" sz="1000" b="1" dirty="0" smtClean="0">
              <a:solidFill>
                <a:srgbClr val="333333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rgbClr val="333333"/>
                </a:solidFill>
              </a:rPr>
              <a:t>(.test)</a:t>
            </a:r>
            <a:endParaRPr lang="ko-KR" altLang="en-US" sz="1000" b="1" dirty="0" smtClean="0">
              <a:solidFill>
                <a:srgbClr val="333333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rot="10800000" flipV="1">
            <a:off x="6616554" y="4587974"/>
            <a:ext cx="864096" cy="3600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rgbClr val="333333"/>
                </a:solidFill>
              </a:rPr>
              <a:t>예측 데이터</a:t>
            </a:r>
            <a:endParaRPr lang="en-US" altLang="ko-KR" sz="1000" b="1" dirty="0" smtClean="0">
              <a:solidFill>
                <a:srgbClr val="333333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rgbClr val="333333"/>
                </a:solidFill>
              </a:rPr>
              <a:t>(.pre)</a:t>
            </a:r>
            <a:endParaRPr lang="ko-KR" altLang="en-US" sz="1000" b="1" dirty="0" smtClean="0">
              <a:solidFill>
                <a:srgbClr val="333333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24" y="558730"/>
            <a:ext cx="7704856" cy="14400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24" y="1864172"/>
            <a:ext cx="7704856" cy="1440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24" y="3169613"/>
            <a:ext cx="7704856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1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39752" y="1707654"/>
            <a:ext cx="43924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80000"/>
              </a:lnSpc>
              <a:defRPr/>
            </a:pPr>
            <a:r>
              <a:rPr lang="en-US" altLang="ko-KR" sz="3600" b="1" dirty="0" smtClean="0">
                <a:latin typeface="+mn-ea"/>
              </a:rPr>
              <a:t>5. </a:t>
            </a:r>
            <a:r>
              <a:rPr lang="ko-KR" altLang="en-US" sz="3600" b="1" dirty="0" smtClean="0">
                <a:latin typeface="+mn-ea"/>
              </a:rPr>
              <a:t>결론</a:t>
            </a:r>
            <a:endParaRPr lang="en-US" altLang="ko-KR" sz="3600" b="1" dirty="0">
              <a:latin typeface="+mn-ea"/>
            </a:endParaRPr>
          </a:p>
          <a:p>
            <a:pPr>
              <a:lnSpc>
                <a:spcPct val="180000"/>
              </a:lnSpc>
              <a:defRPr/>
            </a:pPr>
            <a:endParaRPr lang="en-US" altLang="ko-KR" sz="5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754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0505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5. </a:t>
            </a:r>
            <a:r>
              <a:rPr lang="ko-KR" altLang="en-US" b="1" dirty="0" smtClean="0">
                <a:solidFill>
                  <a:srgbClr val="756B5F"/>
                </a:solidFill>
              </a:rPr>
              <a:t>결론</a:t>
            </a:r>
            <a:endParaRPr lang="ko-KR" altLang="en-US" sz="1100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4089" y="1419622"/>
            <a:ext cx="84287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공인중개사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중개법인의 수가 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2013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년 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4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분기를 기준으로 뚜렷한 증가세를 보인다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  <a:endParaRPr lang="en-US" altLang="ko-KR" sz="14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또한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서울시 내의 공인중개사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중개법인의 수는 증가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중개인의 수는 감소할 것으로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예상된다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14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</a:p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endParaRPr lang="en-US" altLang="ko-KR" sz="14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결과 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수렴 또는 진동 형태의 모델 생성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추가적인 조치가 필요함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</a:p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한계  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거래량 데이터를 제외한 가격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요일 등의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관련 데이터를 포함하여 분석하지 않음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 </a:t>
            </a:r>
          </a:p>
          <a:p>
            <a:endParaRPr lang="en-US" altLang="ko-KR" sz="14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향후 분석 방향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1 :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거래량 데이터를 제외한 가격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요일 등의 관련 있는 데이터를 포함하여 분석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향후 분석 방향 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 :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다른 </a:t>
            </a:r>
            <a:r>
              <a:rPr lang="ko-KR" altLang="en-US" sz="14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손실함수의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적용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향후 분석 방향 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 :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다른 알고리즘의 적용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endParaRPr lang="en-US" altLang="ko-KR" sz="14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4089" y="987574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5.1)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 중개사무소 현황 및 추세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4089" y="213970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756B5F"/>
                </a:solidFill>
              </a:rPr>
              <a:t>5.2)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 아파트 </a:t>
            </a:r>
            <a:r>
              <a:rPr lang="ko-KR" altLang="en-US" sz="1200" b="1" dirty="0" err="1" smtClean="0">
                <a:solidFill>
                  <a:srgbClr val="756B5F"/>
                </a:solidFill>
              </a:rPr>
              <a:t>매매량</a:t>
            </a:r>
            <a:r>
              <a:rPr lang="ko-KR" altLang="en-US" sz="1200" b="1" dirty="0" smtClean="0">
                <a:solidFill>
                  <a:srgbClr val="756B5F"/>
                </a:solidFill>
              </a:rPr>
              <a:t> 예측 모델 생성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78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91" y="205980"/>
            <a:ext cx="2530475" cy="583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39988" y="0"/>
            <a:ext cx="5904012" cy="5118939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80000"/>
              </a:lnSpc>
              <a:defRPr/>
            </a:pP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924944" y="995366"/>
            <a:ext cx="5796062" cy="3744416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주제 선정 배경 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80000"/>
              </a:lnSpc>
              <a:defRPr/>
            </a:pPr>
            <a:endParaRPr lang="en-US" altLang="ko-KR" sz="8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8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2. 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데이터 수집 방법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80000"/>
              </a:lnSpc>
              <a:defRPr/>
            </a:pPr>
            <a:endParaRPr lang="en-US" altLang="ko-KR" sz="800" b="1" dirty="0" smtClean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8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sz="1100" b="1" smtClean="0">
                <a:solidFill>
                  <a:schemeClr val="bg1"/>
                </a:solidFill>
                <a:latin typeface="+mn-ea"/>
              </a:rPr>
              <a:t>서울시 중개사무소 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현황 및 추세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80000"/>
              </a:lnSpc>
              <a:defRPr/>
            </a:pP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8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4. 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아파트 </a:t>
            </a:r>
            <a:r>
              <a:rPr lang="ko-KR" altLang="en-US" sz="1100" b="1" dirty="0" err="1" smtClean="0">
                <a:solidFill>
                  <a:schemeClr val="bg1"/>
                </a:solidFill>
                <a:latin typeface="+mn-ea"/>
              </a:rPr>
              <a:t>매매량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 예측 모델 생성</a:t>
            </a: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80000"/>
              </a:lnSpc>
              <a:defRPr/>
            </a:pPr>
            <a:endParaRPr lang="en-US" altLang="ko-KR" sz="1100" b="1" dirty="0" smtClean="0">
              <a:solidFill>
                <a:schemeClr val="bg1"/>
              </a:solidFill>
              <a:latin typeface="+mn-ea"/>
            </a:endParaRPr>
          </a:p>
          <a:p>
            <a:pPr marL="285750" indent="-228600">
              <a:lnSpc>
                <a:spcPct val="180000"/>
              </a:lnSpc>
              <a:defRPr/>
            </a:pPr>
            <a:r>
              <a:rPr lang="en-US" altLang="ko-KR" sz="1100" b="1" dirty="0" smtClean="0">
                <a:solidFill>
                  <a:schemeClr val="bg1"/>
                </a:solidFill>
                <a:latin typeface="+mn-ea"/>
              </a:rPr>
              <a:t> 5. </a:t>
            </a:r>
            <a:r>
              <a:rPr lang="ko-KR" altLang="en-US" sz="1100" b="1" dirty="0" smtClean="0">
                <a:solidFill>
                  <a:schemeClr val="bg1"/>
                </a:solidFill>
                <a:latin typeface="+mn-ea"/>
              </a:rPr>
              <a:t>결론</a:t>
            </a:r>
            <a:endParaRPr lang="en-US" altLang="ko-KR" sz="8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43559"/>
            <a:ext cx="7345363" cy="323851"/>
            <a:chOff x="841375" y="1056480"/>
            <a:chExt cx="7344730" cy="432001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0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Windows 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10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Pro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46138" y="1381424"/>
            <a:ext cx="734536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Python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7088" y="2571750"/>
            <a:ext cx="7364409" cy="430577"/>
            <a:chOff x="827088" y="5229201"/>
            <a:chExt cx="7364600" cy="345322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34532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 err="1" smtClean="0">
                  <a:solidFill>
                    <a:srgbClr val="3F3F48"/>
                  </a:solidFill>
                  <a:latin typeface="+mn-ea"/>
                </a:rPr>
                <a:t>Tensorflow</a:t>
              </a:r>
              <a:r>
                <a:rPr kumimoji="0" lang="en-US" altLang="ko-KR" sz="1200" dirty="0" smtClean="0">
                  <a:solidFill>
                    <a:srgbClr val="3F3F48"/>
                  </a:solidFill>
                  <a:latin typeface="+mn-ea"/>
                </a:rPr>
                <a:t> 2, 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Pandas, </a:t>
              </a:r>
              <a:r>
                <a:rPr lang="en-US" altLang="ko-KR" sz="1200" dirty="0" err="1" smtClean="0">
                  <a:solidFill>
                    <a:srgbClr val="3F3F48"/>
                  </a:solidFill>
                  <a:latin typeface="+mn-ea"/>
                </a:rPr>
                <a:t>Numpy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, </a:t>
              </a:r>
              <a:r>
                <a:rPr lang="en-US" altLang="ko-KR" sz="1200" dirty="0" err="1" smtClean="0">
                  <a:solidFill>
                    <a:srgbClr val="3F3F48"/>
                  </a:solidFill>
                  <a:latin typeface="+mn-ea"/>
                </a:rPr>
                <a:t>Matplotlib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, </a:t>
              </a:r>
              <a:r>
                <a:rPr lang="en-US" altLang="ko-KR" sz="1200" dirty="0" err="1" smtClean="0">
                  <a:solidFill>
                    <a:srgbClr val="3F3F48"/>
                  </a:solidFill>
                  <a:latin typeface="+mn-ea"/>
                </a:rPr>
                <a:t>Seaborn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, etc.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41379" y="1958677"/>
            <a:ext cx="7345362" cy="325041"/>
            <a:chOff x="827088" y="4800600"/>
            <a:chExt cx="7344730" cy="432000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 smtClean="0">
                  <a:solidFill>
                    <a:schemeClr val="bg1"/>
                  </a:solidFill>
                  <a:latin typeface="+mn-ea"/>
                </a:rPr>
                <a:t>IDE</a:t>
              </a:r>
              <a:endParaRPr kumimoji="0"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Anaconda </a:t>
              </a:r>
              <a:r>
                <a:rPr lang="en-US" altLang="ko-KR" sz="1200" dirty="0" err="1" smtClean="0">
                  <a:solidFill>
                    <a:srgbClr val="3F3F48"/>
                  </a:solidFill>
                  <a:latin typeface="+mn-ea"/>
                </a:rPr>
                <a:t>jupyter</a:t>
              </a:r>
              <a:r>
                <a:rPr lang="en-US" altLang="ko-KR" sz="1200" dirty="0" smtClean="0">
                  <a:solidFill>
                    <a:srgbClr val="3F3F48"/>
                  </a:solidFill>
                  <a:latin typeface="+mn-ea"/>
                </a:rPr>
                <a:t> notebook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457659" y="126671"/>
            <a:ext cx="21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756B5F"/>
                </a:solidFill>
              </a:rPr>
              <a:t>(Resources)</a:t>
            </a:r>
            <a:endParaRPr lang="ko-KR" altLang="en-US" sz="1200" b="1" dirty="0">
              <a:solidFill>
                <a:srgbClr val="756B5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 </a:t>
            </a:r>
            <a:r>
              <a:rPr lang="ko-KR" altLang="en-US" b="1" dirty="0">
                <a:solidFill>
                  <a:srgbClr val="756B5F"/>
                </a:solidFill>
              </a:rPr>
              <a:t>개발환경</a:t>
            </a:r>
          </a:p>
        </p:txBody>
      </p:sp>
    </p:spTree>
    <p:extLst>
      <p:ext uri="{BB962C8B-B14F-4D97-AF65-F5344CB8AC3E}">
        <p14:creationId xmlns:p14="http://schemas.microsoft.com/office/powerpoint/2010/main" val="360727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39752" y="1707654"/>
            <a:ext cx="4392488" cy="2362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80000"/>
              </a:lnSpc>
              <a:defRPr/>
            </a:pPr>
            <a:r>
              <a:rPr lang="en-US" altLang="ko-KR" sz="3600" b="1" dirty="0" smtClean="0">
                <a:latin typeface="+mn-ea"/>
              </a:rPr>
              <a:t>1. </a:t>
            </a:r>
            <a:r>
              <a:rPr lang="ko-KR" altLang="en-US" sz="3600" b="1" dirty="0" smtClean="0">
                <a:latin typeface="+mn-ea"/>
              </a:rPr>
              <a:t>주제 선정 배경</a:t>
            </a:r>
            <a:endParaRPr lang="en-US" altLang="ko-KR" sz="3600" b="1" dirty="0">
              <a:latin typeface="+mn-ea"/>
            </a:endParaRPr>
          </a:p>
          <a:p>
            <a:pPr>
              <a:lnSpc>
                <a:spcPct val="180000"/>
              </a:lnSpc>
              <a:defRPr/>
            </a:pPr>
            <a:endParaRPr lang="en-US" altLang="ko-KR" sz="5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990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9891" y="80505"/>
            <a:ext cx="845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 Gantt </a:t>
            </a:r>
            <a:r>
              <a:rPr lang="en-US" altLang="ko-KR" b="1" dirty="0">
                <a:solidFill>
                  <a:srgbClr val="756B5F"/>
                </a:solidFill>
              </a:rPr>
              <a:t>Chart</a:t>
            </a:r>
            <a:r>
              <a:rPr lang="ko-KR" altLang="en-US" b="1" dirty="0">
                <a:solidFill>
                  <a:srgbClr val="756B5F"/>
                </a:solidFill>
              </a:rPr>
              <a:t>를 이용한 일정관리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44" y="1203598"/>
            <a:ext cx="8361670" cy="301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2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80505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1. </a:t>
            </a:r>
            <a:r>
              <a:rPr lang="ko-KR" altLang="en-US" b="1" dirty="0" smtClean="0">
                <a:solidFill>
                  <a:srgbClr val="756B5F"/>
                </a:solidFill>
              </a:rPr>
              <a:t>주제 </a:t>
            </a:r>
            <a:r>
              <a:rPr lang="ko-KR" altLang="en-US" b="1" dirty="0">
                <a:solidFill>
                  <a:srgbClr val="756B5F"/>
                </a:solidFill>
              </a:rPr>
              <a:t>선정 </a:t>
            </a:r>
            <a:r>
              <a:rPr lang="ko-KR" altLang="en-US" b="1" dirty="0" smtClean="0">
                <a:solidFill>
                  <a:srgbClr val="756B5F"/>
                </a:solidFill>
              </a:rPr>
              <a:t>배경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113159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93" y="627534"/>
            <a:ext cx="4397523" cy="38635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635131"/>
            <a:ext cx="4122023" cy="215374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3" y="3091510"/>
            <a:ext cx="4026155" cy="156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9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39752" y="1707654"/>
            <a:ext cx="4392488" cy="2362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80000"/>
              </a:lnSpc>
              <a:defRPr/>
            </a:pPr>
            <a:r>
              <a:rPr lang="en-US" altLang="ko-KR" sz="3600" b="1" dirty="0">
                <a:latin typeface="+mn-ea"/>
              </a:rPr>
              <a:t>2. </a:t>
            </a:r>
            <a:r>
              <a:rPr lang="ko-KR" altLang="en-US" sz="3600" b="1" dirty="0">
                <a:latin typeface="+mn-ea"/>
              </a:rPr>
              <a:t>데이터 수집 방법</a:t>
            </a:r>
            <a:endParaRPr lang="en-US" altLang="ko-KR" sz="3600" b="1" dirty="0">
              <a:latin typeface="+mn-ea"/>
            </a:endParaRPr>
          </a:p>
          <a:p>
            <a:pPr>
              <a:lnSpc>
                <a:spcPct val="180000"/>
              </a:lnSpc>
              <a:defRPr/>
            </a:pPr>
            <a:endParaRPr lang="en-US" altLang="ko-KR" sz="5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208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80505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2</a:t>
            </a:r>
            <a:r>
              <a:rPr lang="en-US" altLang="ko-KR" b="1" dirty="0" smtClean="0">
                <a:solidFill>
                  <a:srgbClr val="756B5F"/>
                </a:solidFill>
              </a:rPr>
              <a:t>. </a:t>
            </a:r>
            <a:r>
              <a:rPr lang="ko-KR" altLang="en-US" b="1" dirty="0" smtClean="0">
                <a:solidFill>
                  <a:srgbClr val="756B5F"/>
                </a:solidFill>
              </a:rPr>
              <a:t>데이터 수집 방법 </a:t>
            </a:r>
            <a:r>
              <a:rPr lang="en-US" altLang="ko-KR" b="1" dirty="0" smtClean="0">
                <a:solidFill>
                  <a:srgbClr val="756B5F"/>
                </a:solidFill>
              </a:rPr>
              <a:t>- </a:t>
            </a:r>
            <a:r>
              <a:rPr lang="ko-KR" altLang="en-US" b="1" dirty="0" smtClean="0">
                <a:solidFill>
                  <a:srgbClr val="756B5F"/>
                </a:solidFill>
              </a:rPr>
              <a:t>출처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528" y="843558"/>
            <a:ext cx="8428759" cy="327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서울시 중개사무소 현황 데이터</a:t>
            </a:r>
            <a:endParaRPr lang="en-US" altLang="ko-KR" sz="14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1) 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웹 </a:t>
            </a:r>
            <a:r>
              <a:rPr lang="ko-KR" altLang="en-US" sz="14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스크래핑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-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국가공간정보포털  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hlinkClick r:id="rId3"/>
              </a:rPr>
              <a:t>http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hlinkClick r:id="rId3"/>
              </a:rPr>
              <a:t>://www.nsdi.go.kr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hlinkClick r:id="rId3"/>
              </a:rPr>
              <a:t>/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</a:p>
          <a:p>
            <a:endParaRPr lang="en-US" altLang="ko-KR" sz="14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2)  XLSV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 가져오기 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  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국토교통 </a:t>
            </a:r>
            <a:r>
              <a:rPr lang="ko-KR" altLang="en-US" sz="1400" dirty="0" err="1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통계누리</a:t>
            </a:r>
            <a:r>
              <a:rPr lang="ko-KR" altLang="en-US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hlinkClick r:id="rId4"/>
              </a:rPr>
              <a:t>https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hlinkClick r:id="rId4"/>
              </a:rPr>
              <a:t>://stat.molit.go.kr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hlinkClick r:id="rId4"/>
              </a:rPr>
              <a:t>/</a:t>
            </a:r>
            <a:endParaRPr lang="en-US" altLang="ko-KR" sz="14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14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14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14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아파트 일일 거래량 데이터</a:t>
            </a:r>
            <a:endParaRPr lang="en-US" altLang="ko-KR" sz="14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342900" indent="-342900">
              <a:buAutoNum type="arabicPeriod" startAt="2"/>
            </a:pPr>
            <a:endParaRPr lang="en-US" altLang="ko-KR" sz="14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1)  CSV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 가져오기 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– </a:t>
            </a:r>
            <a:r>
              <a:rPr lang="ko-KR" altLang="en-US" sz="14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국토교통부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4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실거래가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400" dirty="0" err="1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공개시스템</a:t>
            </a:r>
            <a:r>
              <a:rPr lang="ko-KR" altLang="en-US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  <a:r>
              <a:rPr lang="en-US" altLang="ko-KR" sz="14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hlinkClick r:id="rId5"/>
              </a:rPr>
              <a:t>https://rt.molit.go.kr</a:t>
            </a:r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  <a:hlinkClick r:id="rId5"/>
              </a:rPr>
              <a:t>/</a:t>
            </a:r>
            <a:endParaRPr lang="en-US" altLang="ko-KR" sz="14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140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  <a:r>
              <a:rPr lang="en-US" altLang="ko-KR" sz="105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050" dirty="0" smtClean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＊ </a:t>
            </a:r>
            <a:r>
              <a:rPr lang="ko-KR" altLang="en-US" sz="1050" dirty="0" smtClean="0">
                <a:solidFill>
                  <a:srgbClr val="464646"/>
                </a:solidFill>
                <a:latin typeface="+mn-ea"/>
              </a:rPr>
              <a:t>현행 </a:t>
            </a:r>
            <a:r>
              <a:rPr lang="ko-KR" altLang="en-US" sz="1050" dirty="0" err="1">
                <a:solidFill>
                  <a:srgbClr val="464646"/>
                </a:solidFill>
                <a:latin typeface="+mn-ea"/>
              </a:rPr>
              <a:t>신고법의</a:t>
            </a:r>
            <a:r>
              <a:rPr lang="ko-KR" altLang="en-US" sz="1050" dirty="0">
                <a:solidFill>
                  <a:srgbClr val="464646"/>
                </a:solidFill>
                <a:latin typeface="+mn-ea"/>
              </a:rPr>
              <a:t> 계약일로부터 </a:t>
            </a:r>
            <a:r>
              <a:rPr lang="en-US" altLang="ko-KR" sz="1050" dirty="0">
                <a:solidFill>
                  <a:srgbClr val="464646"/>
                </a:solidFill>
                <a:latin typeface="+mn-ea"/>
              </a:rPr>
              <a:t>30</a:t>
            </a:r>
            <a:r>
              <a:rPr lang="ko-KR" altLang="en-US" sz="1050" dirty="0">
                <a:solidFill>
                  <a:srgbClr val="464646"/>
                </a:solidFill>
                <a:latin typeface="+mn-ea"/>
              </a:rPr>
              <a:t>일 이내 신고에 따라 신고일과 계약일 최대 </a:t>
            </a:r>
            <a:r>
              <a:rPr lang="en-US" altLang="ko-KR" sz="1050" dirty="0">
                <a:solidFill>
                  <a:srgbClr val="464646"/>
                </a:solidFill>
                <a:latin typeface="+mn-ea"/>
              </a:rPr>
              <a:t>30</a:t>
            </a:r>
            <a:r>
              <a:rPr lang="ko-KR" altLang="en-US" sz="1050" dirty="0">
                <a:solidFill>
                  <a:srgbClr val="464646"/>
                </a:solidFill>
                <a:latin typeface="+mn-ea"/>
              </a:rPr>
              <a:t>일 차이 </a:t>
            </a:r>
            <a:r>
              <a:rPr lang="ko-KR" altLang="en-US" sz="1050" dirty="0" smtClean="0">
                <a:solidFill>
                  <a:srgbClr val="464646"/>
                </a:solidFill>
                <a:latin typeface="+mn-ea"/>
              </a:rPr>
              <a:t>발생</a:t>
            </a:r>
            <a:r>
              <a:rPr lang="en-US" altLang="ko-KR" sz="1050" dirty="0" smtClean="0">
                <a:solidFill>
                  <a:srgbClr val="464646"/>
                </a:solidFill>
                <a:latin typeface="+mn-ea"/>
              </a:rPr>
              <a:t>.</a:t>
            </a:r>
          </a:p>
          <a:p>
            <a:r>
              <a:rPr lang="en-US" altLang="ko-KR" sz="1050" dirty="0">
                <a:solidFill>
                  <a:srgbClr val="464646"/>
                </a:solidFill>
                <a:latin typeface="+mn-ea"/>
              </a:rPr>
              <a:t> </a:t>
            </a:r>
            <a:r>
              <a:rPr lang="en-US" altLang="ko-KR" sz="1050" dirty="0" smtClean="0">
                <a:solidFill>
                  <a:srgbClr val="464646"/>
                </a:solidFill>
                <a:latin typeface="+mn-ea"/>
              </a:rPr>
              <a:t>     </a:t>
            </a:r>
            <a:r>
              <a:rPr lang="ko-KR" altLang="en-US" sz="1050" dirty="0" smtClean="0">
                <a:solidFill>
                  <a:srgbClr val="464646"/>
                </a:solidFill>
                <a:latin typeface="+mn-ea"/>
              </a:rPr>
              <a:t>그러므로 </a:t>
            </a:r>
            <a:r>
              <a:rPr lang="en-US" altLang="ko-KR" sz="1050" dirty="0" smtClean="0">
                <a:solidFill>
                  <a:srgbClr val="464646"/>
                </a:solidFill>
                <a:latin typeface="+mn-ea"/>
              </a:rPr>
              <a:t>30</a:t>
            </a:r>
            <a:r>
              <a:rPr lang="ko-KR" altLang="en-US" sz="1050" dirty="0" smtClean="0">
                <a:solidFill>
                  <a:srgbClr val="464646"/>
                </a:solidFill>
                <a:latin typeface="+mn-ea"/>
              </a:rPr>
              <a:t>일 이전 데이터까지 확보</a:t>
            </a:r>
            <a:endParaRPr lang="en-US" altLang="ko-KR" sz="105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14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1400" dirty="0" smtClean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7664" y="1851670"/>
            <a:ext cx="597666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80000"/>
              </a:lnSpc>
              <a:defRPr/>
            </a:pPr>
            <a:r>
              <a:rPr lang="en-US" altLang="ko-KR" sz="3600" b="1" dirty="0" smtClean="0">
                <a:latin typeface="+mn-ea"/>
              </a:rPr>
              <a:t>3. </a:t>
            </a:r>
            <a:r>
              <a:rPr lang="ko-KR" altLang="en-US" sz="3600" b="1" dirty="0" smtClean="0">
                <a:latin typeface="+mn-ea"/>
              </a:rPr>
              <a:t>중개사무소 현황 및 추세</a:t>
            </a:r>
            <a:endParaRPr lang="en-US" altLang="ko-KR" sz="5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843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3528" y="80505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756B5F"/>
                </a:solidFill>
              </a:rPr>
              <a:t>3. </a:t>
            </a:r>
            <a:r>
              <a:rPr lang="ko-KR" altLang="en-US" b="1" dirty="0" smtClean="0">
                <a:solidFill>
                  <a:srgbClr val="756B5F"/>
                </a:solidFill>
              </a:rPr>
              <a:t>서울시 중개업 최근 현황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537" y="1102338"/>
            <a:ext cx="1608358" cy="339059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895" y="1102338"/>
            <a:ext cx="1609200" cy="313188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1089266"/>
            <a:ext cx="6156176" cy="362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0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7611</TotalTime>
  <Words>667</Words>
  <Application>Microsoft Office PowerPoint</Application>
  <PresentationFormat>화면 슬라이드 쇼(16:9)</PresentationFormat>
  <Paragraphs>221</Paragraphs>
  <Slides>20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Arial Unicode MS</vt:lpstr>
      <vt:lpstr>HY헤드라인M</vt:lpstr>
      <vt:lpstr>가는안상수체</vt:lpstr>
      <vt:lpstr>맑은 고딕</vt:lpstr>
      <vt:lpstr>한컴 윤고딕 230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tjoeun</cp:lastModifiedBy>
  <cp:revision>488</cp:revision>
  <dcterms:created xsi:type="dcterms:W3CDTF">2016-06-22T05:17:17Z</dcterms:created>
  <dcterms:modified xsi:type="dcterms:W3CDTF">2021-09-02T10:07:13Z</dcterms:modified>
</cp:coreProperties>
</file>