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47DCE-8B26-46B1-B76D-F511A50F9EAF}" v="5" dt="2021-05-05T10:47:42.732"/>
    <p1510:client id="{A1E59078-2A3E-481D-AC67-1D9ABF67B7D0}" v="97" dt="2021-05-05T11:17:17.667"/>
    <p1510:client id="{A51596D8-2737-4986-A0E7-84C5799C0D4B}" v="692" dt="2021-05-05T10:38:51.596"/>
    <p1510:client id="{D3C51B6A-C987-4A6F-B0CB-D829C2E3CDBF}" v="3" dt="2021-05-05T11:19:33.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E809-D820-44A8-9C63-68558E7719C6}"/>
              </a:ext>
            </a:extLst>
          </p:cNvPr>
          <p:cNvSpPr>
            <a:spLocks noGrp="1"/>
          </p:cNvSpPr>
          <p:nvPr>
            <p:ph type="title"/>
          </p:nvPr>
        </p:nvSpPr>
        <p:spPr/>
        <p:txBody>
          <a:bodyPr/>
          <a:lstStyle/>
          <a:p>
            <a:pPr algn="ctr"/>
            <a:r>
              <a:rPr lang="en-US" b="1" i="1" u="sng" dirty="0">
                <a:latin typeface="Comic Sans MS"/>
                <a:cs typeface="Calibri Light"/>
              </a:rPr>
              <a:t>INTERNET OF THINGS</a:t>
            </a:r>
            <a:endParaRPr lang="en-US" i="1" u="sng">
              <a:cs typeface="Calibri Light"/>
            </a:endParaRPr>
          </a:p>
        </p:txBody>
      </p:sp>
      <p:sp>
        <p:nvSpPr>
          <p:cNvPr id="3" name="Content Placeholder 2">
            <a:extLst>
              <a:ext uri="{FF2B5EF4-FFF2-40B4-BE49-F238E27FC236}">
                <a16:creationId xmlns:a16="http://schemas.microsoft.com/office/drawing/2014/main" id="{A7606BE2-C587-4144-8622-08E289898776}"/>
              </a:ext>
            </a:extLst>
          </p:cNvPr>
          <p:cNvSpPr>
            <a:spLocks noGrp="1"/>
          </p:cNvSpPr>
          <p:nvPr>
            <p:ph idx="1"/>
          </p:nvPr>
        </p:nvSpPr>
        <p:spPr/>
        <p:txBody>
          <a:bodyPr/>
          <a:lstStyle/>
          <a:p>
            <a:pPr>
              <a:buFont typeface="Wingdings"/>
              <a:buChar char="Ø"/>
            </a:pPr>
            <a:r>
              <a:rPr lang="en-US" dirty="0">
                <a:ea typeface="+mn-lt"/>
                <a:cs typeface="+mn-lt"/>
              </a:rPr>
              <a:t>Internet of Things, commonly abbreviated as IoT, which is a phenomenon where things besides computers and smartphones are connected to the internet.</a:t>
            </a:r>
            <a:endParaRPr lang="en-US"/>
          </a:p>
          <a:p>
            <a:pPr>
              <a:buClr>
                <a:srgbClr val="FFFFFF"/>
              </a:buClr>
              <a:buFont typeface="Wingdings"/>
              <a:buChar char="Ø"/>
            </a:pPr>
            <a:r>
              <a:rPr lang="en-US" dirty="0">
                <a:ea typeface="+mn-lt"/>
                <a:cs typeface="+mn-lt"/>
              </a:rPr>
              <a:t>Things have evolved due to the convergence of multiple technologies, real-time analytics, machine learning, commodity sensors, and embedded systems. Traditional fields of embedded systems, wireless sensor networks, control systems, automation (including home and building automation), and others all contribute to enabling the Internet of things. In the consumer market, IoT technology is most synonymous with products pertaining to the concept of the "smart home", including devices and appliances (such as lighting fixtures, thermostats, home security systems and cameras, and other home appliances) that support one or more common ecosystems, and can be controlled via devices associated with that ecosystem, such as smartphones and smart speakers.  IoT can also be used in healthcare systems.</a:t>
            </a: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24886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D832-0EAF-41E6-A10F-46F8C8F40180}"/>
              </a:ext>
            </a:extLst>
          </p:cNvPr>
          <p:cNvSpPr>
            <a:spLocks noGrp="1"/>
          </p:cNvSpPr>
          <p:nvPr>
            <p:ph type="title"/>
          </p:nvPr>
        </p:nvSpPr>
        <p:spPr/>
        <p:txBody>
          <a:bodyPr/>
          <a:lstStyle/>
          <a:p>
            <a:pPr algn="ctr"/>
            <a:r>
              <a:rPr lang="en-US" b="1" i="1" u="sng">
                <a:latin typeface="Comic Sans MS"/>
                <a:cs typeface="Calibri Light"/>
              </a:rPr>
              <a:t>HISTORY OF INTERNET OF THINGS</a:t>
            </a:r>
            <a:endParaRPr lang="en-US"/>
          </a:p>
        </p:txBody>
      </p:sp>
      <p:sp>
        <p:nvSpPr>
          <p:cNvPr id="3" name="Content Placeholder 2">
            <a:extLst>
              <a:ext uri="{FF2B5EF4-FFF2-40B4-BE49-F238E27FC236}">
                <a16:creationId xmlns:a16="http://schemas.microsoft.com/office/drawing/2014/main" id="{C427000C-8F6A-479D-B6D2-22E41A40D5CD}"/>
              </a:ext>
            </a:extLst>
          </p:cNvPr>
          <p:cNvSpPr>
            <a:spLocks noGrp="1"/>
          </p:cNvSpPr>
          <p:nvPr>
            <p:ph idx="1"/>
          </p:nvPr>
        </p:nvSpPr>
        <p:spPr/>
        <p:txBody>
          <a:bodyPr>
            <a:normAutofit fontScale="92500" lnSpcReduction="10000"/>
          </a:bodyPr>
          <a:lstStyle/>
          <a:p>
            <a:pPr>
              <a:buFont typeface="Wingdings"/>
              <a:buChar char="Ø"/>
            </a:pPr>
            <a:r>
              <a:rPr lang="en-US">
                <a:ea typeface="+mn-lt"/>
                <a:cs typeface="+mn-lt"/>
              </a:rPr>
              <a:t>The main concept of a network of smart devices was discussed as early as 1982, with a modified Coca-Cola</a:t>
            </a:r>
            <a:r>
              <a:rPr lang="en-US" dirty="0">
                <a:ea typeface="+mn-lt"/>
                <a:cs typeface="+mn-lt"/>
              </a:rPr>
              <a:t> </a:t>
            </a:r>
            <a:r>
              <a:rPr lang="en-US">
                <a:ea typeface="+mn-lt"/>
                <a:cs typeface="+mn-lt"/>
              </a:rPr>
              <a:t>vending machine at Carnegie Mellon University becoming the first Internet-connected appliance, able to report its inventory and whether newly loaded drinks were cold or not.</a:t>
            </a:r>
          </a:p>
          <a:p>
            <a:pPr>
              <a:buClr>
                <a:srgbClr val="FFFFFF"/>
              </a:buClr>
              <a:buFont typeface="Wingdings"/>
              <a:buChar char="Ø"/>
            </a:pPr>
            <a:r>
              <a:rPr lang="en-US">
                <a:ea typeface="+mn-lt"/>
                <a:cs typeface="+mn-lt"/>
              </a:rPr>
              <a:t>In 1994, Reza Raji described the concept in </a:t>
            </a:r>
            <a:r>
              <a:rPr lang="en-US" i="1">
                <a:ea typeface="+mn-lt"/>
                <a:cs typeface="+mn-lt"/>
              </a:rPr>
              <a:t>IEEE Spectrum</a:t>
            </a:r>
            <a:r>
              <a:rPr lang="en-US">
                <a:ea typeface="+mn-lt"/>
                <a:cs typeface="+mn-lt"/>
              </a:rPr>
              <a:t> as "[moving] small packets of data to a large set of nodes, so as to integrate and automate everything from home appliances to entire factories". Between 1993 and 1997, several companies proposed solutions like Microsoft's at Work</a:t>
            </a:r>
            <a:r>
              <a:rPr lang="en-US" dirty="0">
                <a:ea typeface="+mn-lt"/>
                <a:cs typeface="+mn-lt"/>
              </a:rPr>
              <a:t> </a:t>
            </a:r>
            <a:r>
              <a:rPr lang="en-US">
                <a:ea typeface="+mn-lt"/>
                <a:cs typeface="+mn-lt"/>
              </a:rPr>
              <a:t>or Novell's NEST. The field gained momentum when Bill Joy envisioned device-to-device communication as a part of his "Six Webs" framework, presented at the World Economic Forum at Davos in 1999.</a:t>
            </a:r>
          </a:p>
          <a:p>
            <a:pPr>
              <a:buClr>
                <a:srgbClr val="FFFFFF"/>
              </a:buClr>
              <a:buFont typeface="Wingdings"/>
              <a:buChar char="Ø"/>
            </a:pPr>
            <a:r>
              <a:rPr lang="en-US">
                <a:ea typeface="+mn-lt"/>
                <a:cs typeface="+mn-lt"/>
              </a:rPr>
              <a:t>The term "Internet of things" was coined by Kevin Ashton of Procter &amp; Gamble, later MIT's Auto-ID Center, in 1999, though he prefers the phrase "Internet </a:t>
            </a:r>
            <a:r>
              <a:rPr lang="en-US" i="1">
                <a:ea typeface="+mn-lt"/>
                <a:cs typeface="+mn-lt"/>
              </a:rPr>
              <a:t>for</a:t>
            </a:r>
            <a:r>
              <a:rPr lang="en-US">
                <a:ea typeface="+mn-lt"/>
                <a:cs typeface="+mn-lt"/>
              </a:rPr>
              <a:t> things". At that point, he viewed radio-frequency identification (RFID) as essential to the Internet of things, which would allow computers to manage all individual things. The main theme of the Internet of Things is to embed short-range mobile transceivers in various gadgets and daily necessities to enable new forms of communication between people and things, and between things themselves.</a:t>
            </a:r>
            <a:endParaRPr lang="en-US" dirty="0">
              <a:cs typeface="Calibri" panose="020F0502020204030204"/>
            </a:endParaRPr>
          </a:p>
        </p:txBody>
      </p:sp>
    </p:spTree>
    <p:extLst>
      <p:ext uri="{BB962C8B-B14F-4D97-AF65-F5344CB8AC3E}">
        <p14:creationId xmlns:p14="http://schemas.microsoft.com/office/powerpoint/2010/main" val="22272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F57B-A16D-429C-A911-5A1B761DCB4B}"/>
              </a:ext>
            </a:extLst>
          </p:cNvPr>
          <p:cNvSpPr>
            <a:spLocks noGrp="1"/>
          </p:cNvSpPr>
          <p:nvPr>
            <p:ph type="title"/>
          </p:nvPr>
        </p:nvSpPr>
        <p:spPr/>
        <p:txBody>
          <a:bodyPr/>
          <a:lstStyle/>
          <a:p>
            <a:pPr algn="ctr"/>
            <a:r>
              <a:rPr lang="en-US" b="1" i="1" u="sng">
                <a:latin typeface="Comic Sans MS"/>
                <a:cs typeface="Calibri Light"/>
              </a:rPr>
              <a:t>TECHNOLOGIES THAT ENABLE INTERNET OF THINGS</a:t>
            </a:r>
            <a:endParaRPr lang="en-US"/>
          </a:p>
        </p:txBody>
      </p:sp>
      <p:sp>
        <p:nvSpPr>
          <p:cNvPr id="3" name="Content Placeholder 2">
            <a:extLst>
              <a:ext uri="{FF2B5EF4-FFF2-40B4-BE49-F238E27FC236}">
                <a16:creationId xmlns:a16="http://schemas.microsoft.com/office/drawing/2014/main" id="{7659805C-08FF-4622-B278-DDA2BCC90B95}"/>
              </a:ext>
            </a:extLst>
          </p:cNvPr>
          <p:cNvSpPr>
            <a:spLocks noGrp="1"/>
          </p:cNvSpPr>
          <p:nvPr>
            <p:ph idx="1"/>
          </p:nvPr>
        </p:nvSpPr>
        <p:spPr/>
        <p:txBody>
          <a:bodyPr/>
          <a:lstStyle/>
          <a:p>
            <a:pPr>
              <a:buFont typeface="Wingdings"/>
              <a:buChar char="Ø"/>
            </a:pPr>
            <a:r>
              <a:rPr lang="en-US">
                <a:ea typeface="+mn-lt"/>
                <a:cs typeface="+mn-lt"/>
              </a:rPr>
              <a:t>The current explosion of the Internet of Things (IoT) is the result of complementary advancements in underlying hardware and software technologies. In brief, IoT refers to the growing number of devices that are connected to the global Internet. Examples include smart-home products like the programmable thermostat Nest to industrial devices like temperature and humidity sensors.</a:t>
            </a:r>
          </a:p>
          <a:p>
            <a:pPr>
              <a:buClr>
                <a:srgbClr val="FFFFFF"/>
              </a:buClr>
              <a:buFont typeface="Wingdings"/>
              <a:buChar char="Ø"/>
            </a:pPr>
            <a:r>
              <a:rPr lang="en-US">
                <a:cs typeface="Calibri" panose="020F0502020204030204"/>
              </a:rPr>
              <a:t>Even </a:t>
            </a:r>
            <a:r>
              <a:rPr lang="en-US">
                <a:ea typeface="+mn-lt"/>
                <a:cs typeface="+mn-lt"/>
              </a:rPr>
              <a:t>Machinery, furniture, clothing, vehicles, kitchen appliances – and now cows – are now connected.</a:t>
            </a:r>
            <a:endParaRPr lang="en-US" dirty="0">
              <a:cs typeface="Calibri" panose="020F0502020204030204"/>
            </a:endParaRPr>
          </a:p>
        </p:txBody>
      </p:sp>
    </p:spTree>
    <p:extLst>
      <p:ext uri="{BB962C8B-B14F-4D97-AF65-F5344CB8AC3E}">
        <p14:creationId xmlns:p14="http://schemas.microsoft.com/office/powerpoint/2010/main" val="263761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FA8B-2603-4DA6-BA6A-D0573AB3DD66}"/>
              </a:ext>
            </a:extLst>
          </p:cNvPr>
          <p:cNvSpPr>
            <a:spLocks noGrp="1"/>
          </p:cNvSpPr>
          <p:nvPr>
            <p:ph type="title"/>
          </p:nvPr>
        </p:nvSpPr>
        <p:spPr/>
        <p:txBody>
          <a:bodyPr/>
          <a:lstStyle/>
          <a:p>
            <a:pPr algn="ctr"/>
            <a:r>
              <a:rPr lang="en-US" b="1" i="1" u="sng">
                <a:cs typeface="Calibri Light"/>
              </a:rPr>
              <a:t>WHAT IS ITS IMPACT</a:t>
            </a:r>
            <a:endParaRPr lang="en-US"/>
          </a:p>
        </p:txBody>
      </p:sp>
      <p:sp>
        <p:nvSpPr>
          <p:cNvPr id="3" name="Content Placeholder 2">
            <a:extLst>
              <a:ext uri="{FF2B5EF4-FFF2-40B4-BE49-F238E27FC236}">
                <a16:creationId xmlns:a16="http://schemas.microsoft.com/office/drawing/2014/main" id="{6368563D-3729-43D3-9D92-7325D6B61A7C}"/>
              </a:ext>
            </a:extLst>
          </p:cNvPr>
          <p:cNvSpPr>
            <a:spLocks noGrp="1"/>
          </p:cNvSpPr>
          <p:nvPr>
            <p:ph idx="1"/>
          </p:nvPr>
        </p:nvSpPr>
        <p:spPr/>
        <p:txBody>
          <a:bodyPr/>
          <a:lstStyle/>
          <a:p>
            <a:pPr>
              <a:buFont typeface="Wingdings"/>
              <a:buChar char="Ø"/>
            </a:pPr>
            <a:r>
              <a:rPr lang="en-US">
                <a:ea typeface="+mn-lt"/>
                <a:cs typeface="+mn-lt"/>
              </a:rPr>
              <a:t>In simple terms, the Internet of Things refers to the huge growth in the number of physical objects that are connected to the Internet but aren’t traditional user devices such as laptops, phones or tablets. In particular, it covers embedded sensors such as in smart thermostats or WiFi-controlled lighting.</a:t>
            </a:r>
            <a:endParaRPr lang="en-US" dirty="0">
              <a:ea typeface="+mn-lt"/>
              <a:cs typeface="+mn-lt"/>
            </a:endParaRPr>
          </a:p>
          <a:p>
            <a:pPr>
              <a:buClr>
                <a:srgbClr val="FFFFFF"/>
              </a:buClr>
              <a:buFont typeface="Wingdings"/>
              <a:buChar char="Ø"/>
            </a:pPr>
            <a:r>
              <a:rPr lang="en-US">
                <a:ea typeface="+mn-lt"/>
                <a:cs typeface="+mn-lt"/>
              </a:rPr>
              <a:t>The scale of the Internet of Things is almost impossible to comprehend, but forecasts by research firms Gartner and ABI forecast</a:t>
            </a:r>
            <a:r>
              <a:rPr lang="en-US" dirty="0">
                <a:ea typeface="+mn-lt"/>
                <a:cs typeface="+mn-lt"/>
              </a:rPr>
              <a:t> </a:t>
            </a:r>
            <a:r>
              <a:rPr lang="en-US">
                <a:ea typeface="+mn-lt"/>
                <a:cs typeface="+mn-lt"/>
              </a:rPr>
              <a:t>it will be made up of 26 billion to 30 billion connected objects by 2020. To put that into context, in 2012 Cisco estimated</a:t>
            </a:r>
            <a:r>
              <a:rPr lang="en-US" dirty="0">
                <a:ea typeface="+mn-lt"/>
                <a:cs typeface="+mn-lt"/>
              </a:rPr>
              <a:t> </a:t>
            </a:r>
            <a:r>
              <a:rPr lang="en-US">
                <a:ea typeface="+mn-lt"/>
                <a:cs typeface="+mn-lt"/>
              </a:rPr>
              <a:t>the total number of internet-connected devices at 8.7 billion (including phones, tablets and computers.)</a:t>
            </a:r>
            <a:endParaRPr lang="en-US" dirty="0">
              <a:ea typeface="+mn-lt"/>
              <a:cs typeface="+mn-lt"/>
            </a:endParaRPr>
          </a:p>
          <a:p>
            <a:pPr>
              <a:buClr>
                <a:srgbClr val="FFFFFF"/>
              </a:buClr>
              <a:buFont typeface="Wingdings"/>
              <a:buChar char="Ø"/>
            </a:pPr>
            <a:r>
              <a:rPr lang="en-US">
                <a:ea typeface="+mn-lt"/>
                <a:cs typeface="+mn-lt"/>
              </a:rPr>
              <a:t>The result is that the internet is shifting from something that’s mainly used by humans actively interacting on a device to something where the majority of connections are between what we currently think of as ordinary machines and gadgets.</a:t>
            </a:r>
            <a:endParaRPr lang="en-US" dirty="0">
              <a:cs typeface="Calibri" panose="020F0502020204030204"/>
            </a:endParaRPr>
          </a:p>
        </p:txBody>
      </p:sp>
    </p:spTree>
    <p:extLst>
      <p:ext uri="{BB962C8B-B14F-4D97-AF65-F5344CB8AC3E}">
        <p14:creationId xmlns:p14="http://schemas.microsoft.com/office/powerpoint/2010/main" val="397353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A472-4107-4BBA-9C7B-0BF91E4FC83F}"/>
              </a:ext>
            </a:extLst>
          </p:cNvPr>
          <p:cNvSpPr>
            <a:spLocks noGrp="1"/>
          </p:cNvSpPr>
          <p:nvPr>
            <p:ph type="title"/>
          </p:nvPr>
        </p:nvSpPr>
        <p:spPr/>
        <p:txBody>
          <a:bodyPr/>
          <a:lstStyle/>
          <a:p>
            <a:pPr algn="ctr"/>
            <a:r>
              <a:rPr lang="en-US" b="1" i="1" u="sng">
                <a:cs typeface="Calibri Light"/>
              </a:rPr>
              <a:t>WHAT IS THE FUTURE IMPACT?</a:t>
            </a:r>
            <a:endParaRPr lang="en-US"/>
          </a:p>
        </p:txBody>
      </p:sp>
      <p:sp>
        <p:nvSpPr>
          <p:cNvPr id="3" name="Content Placeholder 2">
            <a:extLst>
              <a:ext uri="{FF2B5EF4-FFF2-40B4-BE49-F238E27FC236}">
                <a16:creationId xmlns:a16="http://schemas.microsoft.com/office/drawing/2014/main" id="{A143EE51-A7B4-48E2-9A2B-75C10190827D}"/>
              </a:ext>
            </a:extLst>
          </p:cNvPr>
          <p:cNvSpPr>
            <a:spLocks noGrp="1"/>
          </p:cNvSpPr>
          <p:nvPr>
            <p:ph idx="1"/>
          </p:nvPr>
        </p:nvSpPr>
        <p:spPr/>
        <p:txBody>
          <a:bodyPr/>
          <a:lstStyle/>
          <a:p>
            <a:pPr>
              <a:buFont typeface="Wingdings"/>
              <a:buChar char="Ø"/>
            </a:pPr>
            <a:r>
              <a:rPr lang="en-US">
                <a:ea typeface="+mn-lt"/>
                <a:cs typeface="+mn-lt"/>
              </a:rPr>
              <a:t>A Mackenzie study</a:t>
            </a:r>
            <a:r>
              <a:rPr lang="en-US" dirty="0">
                <a:ea typeface="+mn-lt"/>
                <a:cs typeface="+mn-lt"/>
              </a:rPr>
              <a:t> </a:t>
            </a:r>
            <a:r>
              <a:rPr lang="en-US">
                <a:ea typeface="+mn-lt"/>
                <a:cs typeface="+mn-lt"/>
              </a:rPr>
              <a:t>reveals Internet of Things applications in factory settings has a potential to create up to $3.7 trillion by 2025, as a result of using sensors data to remotely track, monitor and adjust machinery at different parts of the plants or even across plants. The robots are already playing a critical role in the factory automation, predictive maintenance, and operations optimization.</a:t>
            </a:r>
          </a:p>
          <a:p>
            <a:pPr>
              <a:buClr>
                <a:srgbClr val="FFFFFF"/>
              </a:buClr>
              <a:buFont typeface="Wingdings"/>
              <a:buChar char="Ø"/>
            </a:pPr>
            <a:r>
              <a:rPr lang="en-US">
                <a:ea typeface="+mn-lt"/>
                <a:cs typeface="+mn-lt"/>
              </a:rPr>
              <a:t>Also, Internet of Things applications would allow machines to interact with one another, making it very simple to fully automate an entire production line. People would focus more on tracking problems and designing, as the manufacturing process will eventually become fully automated. Home robots will become a thing soon, and they will have full connectivity thanks to the Internet of Things.</a:t>
            </a:r>
          </a:p>
          <a:p>
            <a:pPr>
              <a:buClr>
                <a:srgbClr val="FFFFFF"/>
              </a:buClr>
              <a:buFont typeface="Wingdings"/>
              <a:buChar char="Ø"/>
            </a:pPr>
            <a:r>
              <a:rPr lang="en-US">
                <a:ea typeface="+mn-lt"/>
                <a:cs typeface="+mn-lt"/>
              </a:rPr>
              <a:t>We can expect these to be autonomous and to provide us with ways to save time while still completing menial tasks. At first these robots will focus on a single task, but they will surely evolve in the long run.</a:t>
            </a:r>
            <a:endParaRPr lang="en-US" dirty="0">
              <a:cs typeface="Calibri" panose="020F0502020204030204"/>
            </a:endParaRPr>
          </a:p>
        </p:txBody>
      </p:sp>
    </p:spTree>
    <p:extLst>
      <p:ext uri="{BB962C8B-B14F-4D97-AF65-F5344CB8AC3E}">
        <p14:creationId xmlns:p14="http://schemas.microsoft.com/office/powerpoint/2010/main" val="266448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F1FF-B949-4681-B3D7-4C575DEB6CAE}"/>
              </a:ext>
            </a:extLst>
          </p:cNvPr>
          <p:cNvSpPr>
            <a:spLocks noGrp="1"/>
          </p:cNvSpPr>
          <p:nvPr>
            <p:ph type="title"/>
          </p:nvPr>
        </p:nvSpPr>
        <p:spPr/>
        <p:txBody>
          <a:bodyPr/>
          <a:lstStyle/>
          <a:p>
            <a:pPr algn="ctr"/>
            <a:r>
              <a:rPr lang="en-US" b="1" i="1" u="sng" dirty="0" err="1">
                <a:cs typeface="Calibri Light"/>
              </a:rPr>
              <a:t>ReFERENCE</a:t>
            </a:r>
          </a:p>
        </p:txBody>
      </p:sp>
      <p:sp>
        <p:nvSpPr>
          <p:cNvPr id="3" name="Content Placeholder 2">
            <a:extLst>
              <a:ext uri="{FF2B5EF4-FFF2-40B4-BE49-F238E27FC236}">
                <a16:creationId xmlns:a16="http://schemas.microsoft.com/office/drawing/2014/main" id="{D7B8860A-BD31-46D7-99B0-1356309BE9E9}"/>
              </a:ext>
            </a:extLst>
          </p:cNvPr>
          <p:cNvSpPr>
            <a:spLocks noGrp="1"/>
          </p:cNvSpPr>
          <p:nvPr>
            <p:ph idx="1"/>
          </p:nvPr>
        </p:nvSpPr>
        <p:spPr/>
        <p:txBody>
          <a:bodyPr/>
          <a:lstStyle/>
          <a:p>
            <a:pPr>
              <a:buClr>
                <a:prstClr val="white"/>
              </a:buClr>
              <a:buFont typeface="Wingdings"/>
              <a:buChar char="Ø"/>
            </a:pPr>
            <a:r>
              <a:rPr lang="en-US" dirty="0" err="1">
                <a:cs typeface="Calibri"/>
              </a:rPr>
              <a:t>Taaza</a:t>
            </a:r>
            <a:endParaRPr lang="en-US" dirty="0">
              <a:cs typeface="Calibri"/>
            </a:endParaRPr>
          </a:p>
          <a:p>
            <a:pPr>
              <a:buClr>
                <a:srgbClr val="FFFFFF"/>
              </a:buClr>
              <a:buFont typeface="Wingdings"/>
              <a:buChar char="Ø"/>
            </a:pPr>
            <a:r>
              <a:rPr lang="en-US" dirty="0">
                <a:cs typeface="Calibri"/>
              </a:rPr>
              <a:t>Wikipedia</a:t>
            </a:r>
          </a:p>
          <a:p>
            <a:pPr>
              <a:buClr>
                <a:srgbClr val="FFFFFF"/>
              </a:buClr>
              <a:buFont typeface="Wingdings"/>
              <a:buChar char="Ø"/>
            </a:pPr>
            <a:r>
              <a:rPr lang="en-US" dirty="0">
                <a:cs typeface="Calibri"/>
              </a:rPr>
              <a:t>Newgrove.com</a:t>
            </a:r>
          </a:p>
          <a:p>
            <a:pPr>
              <a:buClr>
                <a:srgbClr val="FFFFFF"/>
              </a:buClr>
              <a:buFont typeface="Wingdings"/>
              <a:buChar char="Ø"/>
            </a:pPr>
            <a:r>
              <a:rPr lang="en-US" dirty="0">
                <a:cs typeface="Calibri"/>
              </a:rPr>
              <a:t>ERPA.com</a:t>
            </a:r>
          </a:p>
        </p:txBody>
      </p:sp>
    </p:spTree>
    <p:extLst>
      <p:ext uri="{BB962C8B-B14F-4D97-AF65-F5344CB8AC3E}">
        <p14:creationId xmlns:p14="http://schemas.microsoft.com/office/powerpoint/2010/main" val="42163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INTERNET OF THINGS</vt:lpstr>
      <vt:lpstr>HISTORY OF INTERNET OF THINGS</vt:lpstr>
      <vt:lpstr>TECHNOLOGIES THAT ENABLE INTERNET OF THINGS</vt:lpstr>
      <vt:lpstr>WHAT IS ITS IMPACT</vt:lpstr>
      <vt:lpstr>WHAT IS THE FUTURE IMPACT?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178</cp:revision>
  <dcterms:created xsi:type="dcterms:W3CDTF">2021-05-05T08:39:41Z</dcterms:created>
  <dcterms:modified xsi:type="dcterms:W3CDTF">2021-05-05T11:27:39Z</dcterms:modified>
</cp:coreProperties>
</file>