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3" r:id="rId8"/>
    <p:sldId id="265" r:id="rId9"/>
    <p:sldId id="267" r:id="rId10"/>
    <p:sldId id="268" r:id="rId11"/>
    <p:sldId id="269" r:id="rId12"/>
    <p:sldId id="266" r:id="rId13"/>
    <p:sldId id="272" r:id="rId14"/>
    <p:sldId id="275" r:id="rId15"/>
    <p:sldId id="274" r:id="rId16"/>
    <p:sldId id="276" r:id="rId17"/>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8" d="100"/>
          <a:sy n="68" d="100"/>
        </p:scale>
        <p:origin x="90"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mailto:debbalen@yahoo.com"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hyperlink" Target="mailto:debbalen@yahoo.com"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svg"/><Relationship Id="rId1" Type="http://schemas.openxmlformats.org/officeDocument/2006/relationships/image" Target="../media/image10.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92883D-5F34-46E1-914C-73EC6A73A0D4}"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AFD481D7-4D03-4D95-B39B-A111F02B9F86}">
      <dgm:prSet/>
      <dgm:spPr/>
      <dgm:t>
        <a:bodyPr/>
        <a:lstStyle/>
        <a:p>
          <a:r>
            <a:rPr lang="en-GB"/>
            <a:t>NAME : DEBORAH ALENKHE</a:t>
          </a:r>
          <a:endParaRPr lang="en-US"/>
        </a:p>
      </dgm:t>
    </dgm:pt>
    <dgm:pt modelId="{FF30C2FE-C5B2-4B7A-A5FB-5FFD02A67B97}" type="parTrans" cxnId="{7649964E-DF77-4278-B8EC-488C59876681}">
      <dgm:prSet/>
      <dgm:spPr/>
      <dgm:t>
        <a:bodyPr/>
        <a:lstStyle/>
        <a:p>
          <a:endParaRPr lang="en-US"/>
        </a:p>
      </dgm:t>
    </dgm:pt>
    <dgm:pt modelId="{94F61F93-168A-4032-879E-E3B4A87B8787}" type="sibTrans" cxnId="{7649964E-DF77-4278-B8EC-488C59876681}">
      <dgm:prSet/>
      <dgm:spPr/>
      <dgm:t>
        <a:bodyPr/>
        <a:lstStyle/>
        <a:p>
          <a:endParaRPr lang="en-US"/>
        </a:p>
      </dgm:t>
    </dgm:pt>
    <dgm:pt modelId="{4A823B00-863A-4BAC-B9F6-46A7AEA9644B}">
      <dgm:prSet/>
      <dgm:spPr/>
      <dgm:t>
        <a:bodyPr/>
        <a:lstStyle/>
        <a:p>
          <a:r>
            <a:rPr lang="en-GB"/>
            <a:t>COUNTRY: NIGERIA</a:t>
          </a:r>
          <a:endParaRPr lang="en-US"/>
        </a:p>
      </dgm:t>
    </dgm:pt>
    <dgm:pt modelId="{3C805DBE-2451-4C3E-8559-8C1BF5FCC924}" type="parTrans" cxnId="{3AB38E2A-B524-47D7-954C-10BEDFCB8401}">
      <dgm:prSet/>
      <dgm:spPr/>
      <dgm:t>
        <a:bodyPr/>
        <a:lstStyle/>
        <a:p>
          <a:endParaRPr lang="en-US"/>
        </a:p>
      </dgm:t>
    </dgm:pt>
    <dgm:pt modelId="{09B705C6-9F1D-443B-B08B-7AA89901CA16}" type="sibTrans" cxnId="{3AB38E2A-B524-47D7-954C-10BEDFCB8401}">
      <dgm:prSet/>
      <dgm:spPr/>
      <dgm:t>
        <a:bodyPr/>
        <a:lstStyle/>
        <a:p>
          <a:endParaRPr lang="en-US"/>
        </a:p>
      </dgm:t>
    </dgm:pt>
    <dgm:pt modelId="{31D12D87-DE2E-4728-81EB-71C98D59E1B4}">
      <dgm:prSet/>
      <dgm:spPr/>
      <dgm:t>
        <a:bodyPr/>
        <a:lstStyle/>
        <a:p>
          <a:r>
            <a:rPr lang="en-GB"/>
            <a:t>EMAIL : </a:t>
          </a:r>
          <a:r>
            <a:rPr lang="en-GB">
              <a:hlinkClick xmlns:r="http://schemas.openxmlformats.org/officeDocument/2006/relationships" r:id="rId1"/>
            </a:rPr>
            <a:t>debbalen@yahoo.com</a:t>
          </a:r>
          <a:endParaRPr lang="en-US"/>
        </a:p>
      </dgm:t>
    </dgm:pt>
    <dgm:pt modelId="{29E3DE51-C562-4E5E-BCED-E2F7AF4130B7}" type="parTrans" cxnId="{D9752295-C50B-4625-894E-FB49EFEB9822}">
      <dgm:prSet/>
      <dgm:spPr/>
      <dgm:t>
        <a:bodyPr/>
        <a:lstStyle/>
        <a:p>
          <a:endParaRPr lang="en-US"/>
        </a:p>
      </dgm:t>
    </dgm:pt>
    <dgm:pt modelId="{A7F4FFE7-235B-4149-9F51-6F998DD1190C}" type="sibTrans" cxnId="{D9752295-C50B-4625-894E-FB49EFEB9822}">
      <dgm:prSet/>
      <dgm:spPr/>
      <dgm:t>
        <a:bodyPr/>
        <a:lstStyle/>
        <a:p>
          <a:endParaRPr lang="en-US"/>
        </a:p>
      </dgm:t>
    </dgm:pt>
    <dgm:pt modelId="{F97212B6-400A-4D0F-BC83-604C4600BF40}">
      <dgm:prSet/>
      <dgm:spPr/>
      <dgm:t>
        <a:bodyPr/>
        <a:lstStyle/>
        <a:p>
          <a:r>
            <a:rPr lang="en-GB"/>
            <a:t>PROJECT TITLE : ATTRITION CONTROL</a:t>
          </a:r>
          <a:endParaRPr lang="en-US"/>
        </a:p>
      </dgm:t>
    </dgm:pt>
    <dgm:pt modelId="{AACFE1DB-04FD-4E05-8237-86B85C632452}" type="parTrans" cxnId="{CAC844FE-8D1C-4FCA-B833-D8FFE8EAFB7B}">
      <dgm:prSet/>
      <dgm:spPr/>
      <dgm:t>
        <a:bodyPr/>
        <a:lstStyle/>
        <a:p>
          <a:endParaRPr lang="en-US"/>
        </a:p>
      </dgm:t>
    </dgm:pt>
    <dgm:pt modelId="{113108C4-F1AF-4DA3-BBB0-67F0A2A10169}" type="sibTrans" cxnId="{CAC844FE-8D1C-4FCA-B833-D8FFE8EAFB7B}">
      <dgm:prSet/>
      <dgm:spPr/>
      <dgm:t>
        <a:bodyPr/>
        <a:lstStyle/>
        <a:p>
          <a:endParaRPr lang="en-US"/>
        </a:p>
      </dgm:t>
    </dgm:pt>
    <dgm:pt modelId="{413FEC8A-CE08-43A2-8C48-F824047A6B1C}" type="pres">
      <dgm:prSet presAssocID="{4A92883D-5F34-46E1-914C-73EC6A73A0D4}" presName="root" presStyleCnt="0">
        <dgm:presLayoutVars>
          <dgm:dir/>
          <dgm:resizeHandles val="exact"/>
        </dgm:presLayoutVars>
      </dgm:prSet>
      <dgm:spPr/>
    </dgm:pt>
    <dgm:pt modelId="{16AB67A7-73B2-4B30-A546-B834C2154383}" type="pres">
      <dgm:prSet presAssocID="{4A92883D-5F34-46E1-914C-73EC6A73A0D4}" presName="container" presStyleCnt="0">
        <dgm:presLayoutVars>
          <dgm:dir/>
          <dgm:resizeHandles val="exact"/>
        </dgm:presLayoutVars>
      </dgm:prSet>
      <dgm:spPr/>
    </dgm:pt>
    <dgm:pt modelId="{733B4C99-146B-455F-9986-63CA1C7920FA}" type="pres">
      <dgm:prSet presAssocID="{AFD481D7-4D03-4D95-B39B-A111F02B9F86}" presName="compNode" presStyleCnt="0"/>
      <dgm:spPr/>
    </dgm:pt>
    <dgm:pt modelId="{61B007E3-EE52-475D-B1E1-9C2A5416026A}" type="pres">
      <dgm:prSet presAssocID="{AFD481D7-4D03-4D95-B39B-A111F02B9F86}" presName="iconBgRect" presStyleLbl="bgShp" presStyleIdx="0" presStyleCnt="4"/>
      <dgm:spPr/>
    </dgm:pt>
    <dgm:pt modelId="{25246957-CAEB-4CD6-8FCD-AE00AE06261B}" type="pres">
      <dgm:prSet presAssocID="{AFD481D7-4D03-4D95-B39B-A111F02B9F86}"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64ADD163-6FD6-4738-9697-4895DB56987F}" type="pres">
      <dgm:prSet presAssocID="{AFD481D7-4D03-4D95-B39B-A111F02B9F86}" presName="spaceRect" presStyleCnt="0"/>
      <dgm:spPr/>
    </dgm:pt>
    <dgm:pt modelId="{248605FE-5787-4FA2-8FC4-D36060AE3F34}" type="pres">
      <dgm:prSet presAssocID="{AFD481D7-4D03-4D95-B39B-A111F02B9F86}" presName="textRect" presStyleLbl="revTx" presStyleIdx="0" presStyleCnt="4">
        <dgm:presLayoutVars>
          <dgm:chMax val="1"/>
          <dgm:chPref val="1"/>
        </dgm:presLayoutVars>
      </dgm:prSet>
      <dgm:spPr/>
    </dgm:pt>
    <dgm:pt modelId="{BF8E568D-1AE8-4474-8C62-DAD33663E1B4}" type="pres">
      <dgm:prSet presAssocID="{94F61F93-168A-4032-879E-E3B4A87B8787}" presName="sibTrans" presStyleLbl="sibTrans2D1" presStyleIdx="0" presStyleCnt="0"/>
      <dgm:spPr/>
    </dgm:pt>
    <dgm:pt modelId="{64DDA7D3-71D8-410C-813D-841F8A88630C}" type="pres">
      <dgm:prSet presAssocID="{4A823B00-863A-4BAC-B9F6-46A7AEA9644B}" presName="compNode" presStyleCnt="0"/>
      <dgm:spPr/>
    </dgm:pt>
    <dgm:pt modelId="{0DA3ABA6-5534-4BC9-A1C2-E3E2C362297E}" type="pres">
      <dgm:prSet presAssocID="{4A823B00-863A-4BAC-B9F6-46A7AEA9644B}" presName="iconBgRect" presStyleLbl="bgShp" presStyleIdx="1" presStyleCnt="4"/>
      <dgm:spPr/>
    </dgm:pt>
    <dgm:pt modelId="{436F611A-1522-452C-8AC6-66368207F720}" type="pres">
      <dgm:prSet presAssocID="{4A823B00-863A-4BAC-B9F6-46A7AEA9644B}"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Wind Chime"/>
        </a:ext>
      </dgm:extLst>
    </dgm:pt>
    <dgm:pt modelId="{CAF42BAE-FD57-41D9-BAA0-8DB7F55DC90C}" type="pres">
      <dgm:prSet presAssocID="{4A823B00-863A-4BAC-B9F6-46A7AEA9644B}" presName="spaceRect" presStyleCnt="0"/>
      <dgm:spPr/>
    </dgm:pt>
    <dgm:pt modelId="{8ACA463F-9D63-4679-8DF0-C4F03D678728}" type="pres">
      <dgm:prSet presAssocID="{4A823B00-863A-4BAC-B9F6-46A7AEA9644B}" presName="textRect" presStyleLbl="revTx" presStyleIdx="1" presStyleCnt="4">
        <dgm:presLayoutVars>
          <dgm:chMax val="1"/>
          <dgm:chPref val="1"/>
        </dgm:presLayoutVars>
      </dgm:prSet>
      <dgm:spPr/>
    </dgm:pt>
    <dgm:pt modelId="{EFEAA03E-7A87-4837-A13A-D56D418DF599}" type="pres">
      <dgm:prSet presAssocID="{09B705C6-9F1D-443B-B08B-7AA89901CA16}" presName="sibTrans" presStyleLbl="sibTrans2D1" presStyleIdx="0" presStyleCnt="0"/>
      <dgm:spPr/>
    </dgm:pt>
    <dgm:pt modelId="{14CFAA64-3E55-4089-A28F-25E65C7CB19A}" type="pres">
      <dgm:prSet presAssocID="{31D12D87-DE2E-4728-81EB-71C98D59E1B4}" presName="compNode" presStyleCnt="0"/>
      <dgm:spPr/>
    </dgm:pt>
    <dgm:pt modelId="{A725AF9B-8617-4C44-9CD3-6524F01D9FF4}" type="pres">
      <dgm:prSet presAssocID="{31D12D87-DE2E-4728-81EB-71C98D59E1B4}" presName="iconBgRect" presStyleLbl="bgShp" presStyleIdx="2" presStyleCnt="4"/>
      <dgm:spPr/>
    </dgm:pt>
    <dgm:pt modelId="{135733B1-3CCE-445A-B322-9C006B361563}" type="pres">
      <dgm:prSet presAssocID="{31D12D87-DE2E-4728-81EB-71C98D59E1B4}"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Envelope"/>
        </a:ext>
      </dgm:extLst>
    </dgm:pt>
    <dgm:pt modelId="{7BA65BF4-1771-42A3-AB8D-B906231241C7}" type="pres">
      <dgm:prSet presAssocID="{31D12D87-DE2E-4728-81EB-71C98D59E1B4}" presName="spaceRect" presStyleCnt="0"/>
      <dgm:spPr/>
    </dgm:pt>
    <dgm:pt modelId="{0A5B3A27-5E66-4A16-ACB2-79D48A8DCF49}" type="pres">
      <dgm:prSet presAssocID="{31D12D87-DE2E-4728-81EB-71C98D59E1B4}" presName="textRect" presStyleLbl="revTx" presStyleIdx="2" presStyleCnt="4">
        <dgm:presLayoutVars>
          <dgm:chMax val="1"/>
          <dgm:chPref val="1"/>
        </dgm:presLayoutVars>
      </dgm:prSet>
      <dgm:spPr/>
    </dgm:pt>
    <dgm:pt modelId="{F6159079-1359-4BE0-8E67-C477D9E1A334}" type="pres">
      <dgm:prSet presAssocID="{A7F4FFE7-235B-4149-9F51-6F998DD1190C}" presName="sibTrans" presStyleLbl="sibTrans2D1" presStyleIdx="0" presStyleCnt="0"/>
      <dgm:spPr/>
    </dgm:pt>
    <dgm:pt modelId="{1D74DB60-226C-4FCA-AB57-A44751B90856}" type="pres">
      <dgm:prSet presAssocID="{F97212B6-400A-4D0F-BC83-604C4600BF40}" presName="compNode" presStyleCnt="0"/>
      <dgm:spPr/>
    </dgm:pt>
    <dgm:pt modelId="{9200DBD4-46CB-4421-8D43-C73A39C832E6}" type="pres">
      <dgm:prSet presAssocID="{F97212B6-400A-4D0F-BC83-604C4600BF40}" presName="iconBgRect" presStyleLbl="bgShp" presStyleIdx="3" presStyleCnt="4"/>
      <dgm:spPr/>
    </dgm:pt>
    <dgm:pt modelId="{1BFF8395-3AE6-4D2B-9634-3D3AC3AD679E}" type="pres">
      <dgm:prSet presAssocID="{F97212B6-400A-4D0F-BC83-604C4600BF4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Users"/>
        </a:ext>
      </dgm:extLst>
    </dgm:pt>
    <dgm:pt modelId="{E4E37C86-C323-491A-8E89-DE724170E607}" type="pres">
      <dgm:prSet presAssocID="{F97212B6-400A-4D0F-BC83-604C4600BF40}" presName="spaceRect" presStyleCnt="0"/>
      <dgm:spPr/>
    </dgm:pt>
    <dgm:pt modelId="{6B33D4F0-26D7-4FCE-926B-8525841C961B}" type="pres">
      <dgm:prSet presAssocID="{F97212B6-400A-4D0F-BC83-604C4600BF40}" presName="textRect" presStyleLbl="revTx" presStyleIdx="3" presStyleCnt="4">
        <dgm:presLayoutVars>
          <dgm:chMax val="1"/>
          <dgm:chPref val="1"/>
        </dgm:presLayoutVars>
      </dgm:prSet>
      <dgm:spPr/>
    </dgm:pt>
  </dgm:ptLst>
  <dgm:cxnLst>
    <dgm:cxn modelId="{70B59B09-E51E-4CD5-8FA3-5ABFC92E2451}" type="presOf" srcId="{94F61F93-168A-4032-879E-E3B4A87B8787}" destId="{BF8E568D-1AE8-4474-8C62-DAD33663E1B4}" srcOrd="0" destOrd="0" presId="urn:microsoft.com/office/officeart/2018/2/layout/IconCircleList"/>
    <dgm:cxn modelId="{ADB10E25-D937-4983-9C1E-CF41A14B74A3}" type="presOf" srcId="{4A92883D-5F34-46E1-914C-73EC6A73A0D4}" destId="{413FEC8A-CE08-43A2-8C48-F824047A6B1C}" srcOrd="0" destOrd="0" presId="urn:microsoft.com/office/officeart/2018/2/layout/IconCircleList"/>
    <dgm:cxn modelId="{3AB38E2A-B524-47D7-954C-10BEDFCB8401}" srcId="{4A92883D-5F34-46E1-914C-73EC6A73A0D4}" destId="{4A823B00-863A-4BAC-B9F6-46A7AEA9644B}" srcOrd="1" destOrd="0" parTransId="{3C805DBE-2451-4C3E-8559-8C1BF5FCC924}" sibTransId="{09B705C6-9F1D-443B-B08B-7AA89901CA16}"/>
    <dgm:cxn modelId="{AAE4DB39-71FF-476D-97BE-38ED8B87A83C}" type="presOf" srcId="{31D12D87-DE2E-4728-81EB-71C98D59E1B4}" destId="{0A5B3A27-5E66-4A16-ACB2-79D48A8DCF49}" srcOrd="0" destOrd="0" presId="urn:microsoft.com/office/officeart/2018/2/layout/IconCircleList"/>
    <dgm:cxn modelId="{F9FA8443-94D9-40A2-B525-93AD74D5EB59}" type="presOf" srcId="{F97212B6-400A-4D0F-BC83-604C4600BF40}" destId="{6B33D4F0-26D7-4FCE-926B-8525841C961B}" srcOrd="0" destOrd="0" presId="urn:microsoft.com/office/officeart/2018/2/layout/IconCircleList"/>
    <dgm:cxn modelId="{2AF7C865-C7C2-4D88-84F9-BC034E35EA8A}" type="presOf" srcId="{09B705C6-9F1D-443B-B08B-7AA89901CA16}" destId="{EFEAA03E-7A87-4837-A13A-D56D418DF599}" srcOrd="0" destOrd="0" presId="urn:microsoft.com/office/officeart/2018/2/layout/IconCircleList"/>
    <dgm:cxn modelId="{7649964E-DF77-4278-B8EC-488C59876681}" srcId="{4A92883D-5F34-46E1-914C-73EC6A73A0D4}" destId="{AFD481D7-4D03-4D95-B39B-A111F02B9F86}" srcOrd="0" destOrd="0" parTransId="{FF30C2FE-C5B2-4B7A-A5FB-5FFD02A67B97}" sibTransId="{94F61F93-168A-4032-879E-E3B4A87B8787}"/>
    <dgm:cxn modelId="{EBA19887-289A-4339-9317-A46ADA248586}" type="presOf" srcId="{AFD481D7-4D03-4D95-B39B-A111F02B9F86}" destId="{248605FE-5787-4FA2-8FC4-D36060AE3F34}" srcOrd="0" destOrd="0" presId="urn:microsoft.com/office/officeart/2018/2/layout/IconCircleList"/>
    <dgm:cxn modelId="{D9752295-C50B-4625-894E-FB49EFEB9822}" srcId="{4A92883D-5F34-46E1-914C-73EC6A73A0D4}" destId="{31D12D87-DE2E-4728-81EB-71C98D59E1B4}" srcOrd="2" destOrd="0" parTransId="{29E3DE51-C562-4E5E-BCED-E2F7AF4130B7}" sibTransId="{A7F4FFE7-235B-4149-9F51-6F998DD1190C}"/>
    <dgm:cxn modelId="{1F4728C8-1ECE-4243-890A-AD9ACB36D0C8}" type="presOf" srcId="{4A823B00-863A-4BAC-B9F6-46A7AEA9644B}" destId="{8ACA463F-9D63-4679-8DF0-C4F03D678728}" srcOrd="0" destOrd="0" presId="urn:microsoft.com/office/officeart/2018/2/layout/IconCircleList"/>
    <dgm:cxn modelId="{F951DDD0-FC76-4F0B-BBC1-4C1C1706A44E}" type="presOf" srcId="{A7F4FFE7-235B-4149-9F51-6F998DD1190C}" destId="{F6159079-1359-4BE0-8E67-C477D9E1A334}" srcOrd="0" destOrd="0" presId="urn:microsoft.com/office/officeart/2018/2/layout/IconCircleList"/>
    <dgm:cxn modelId="{CAC844FE-8D1C-4FCA-B833-D8FFE8EAFB7B}" srcId="{4A92883D-5F34-46E1-914C-73EC6A73A0D4}" destId="{F97212B6-400A-4D0F-BC83-604C4600BF40}" srcOrd="3" destOrd="0" parTransId="{AACFE1DB-04FD-4E05-8237-86B85C632452}" sibTransId="{113108C4-F1AF-4DA3-BBB0-67F0A2A10169}"/>
    <dgm:cxn modelId="{50DF2E0D-D027-4A4D-BA92-B26187AE6EF8}" type="presParOf" srcId="{413FEC8A-CE08-43A2-8C48-F824047A6B1C}" destId="{16AB67A7-73B2-4B30-A546-B834C2154383}" srcOrd="0" destOrd="0" presId="urn:microsoft.com/office/officeart/2018/2/layout/IconCircleList"/>
    <dgm:cxn modelId="{48E40B2A-118E-4FED-849E-7214392DF95D}" type="presParOf" srcId="{16AB67A7-73B2-4B30-A546-B834C2154383}" destId="{733B4C99-146B-455F-9986-63CA1C7920FA}" srcOrd="0" destOrd="0" presId="urn:microsoft.com/office/officeart/2018/2/layout/IconCircleList"/>
    <dgm:cxn modelId="{2DEC9EEC-83FB-4C25-8B58-C4F5BEEFD800}" type="presParOf" srcId="{733B4C99-146B-455F-9986-63CA1C7920FA}" destId="{61B007E3-EE52-475D-B1E1-9C2A5416026A}" srcOrd="0" destOrd="0" presId="urn:microsoft.com/office/officeart/2018/2/layout/IconCircleList"/>
    <dgm:cxn modelId="{32A6D6C9-F10E-40BF-9956-84A021EA2714}" type="presParOf" srcId="{733B4C99-146B-455F-9986-63CA1C7920FA}" destId="{25246957-CAEB-4CD6-8FCD-AE00AE06261B}" srcOrd="1" destOrd="0" presId="urn:microsoft.com/office/officeart/2018/2/layout/IconCircleList"/>
    <dgm:cxn modelId="{7D603D76-F9AA-47DD-8217-E93BE66E38F7}" type="presParOf" srcId="{733B4C99-146B-455F-9986-63CA1C7920FA}" destId="{64ADD163-6FD6-4738-9697-4895DB56987F}" srcOrd="2" destOrd="0" presId="urn:microsoft.com/office/officeart/2018/2/layout/IconCircleList"/>
    <dgm:cxn modelId="{6F304413-2018-44A4-8200-A4A5F413B77B}" type="presParOf" srcId="{733B4C99-146B-455F-9986-63CA1C7920FA}" destId="{248605FE-5787-4FA2-8FC4-D36060AE3F34}" srcOrd="3" destOrd="0" presId="urn:microsoft.com/office/officeart/2018/2/layout/IconCircleList"/>
    <dgm:cxn modelId="{BE7A60B7-C025-41E5-9D1D-4DC9A0D51F8A}" type="presParOf" srcId="{16AB67A7-73B2-4B30-A546-B834C2154383}" destId="{BF8E568D-1AE8-4474-8C62-DAD33663E1B4}" srcOrd="1" destOrd="0" presId="urn:microsoft.com/office/officeart/2018/2/layout/IconCircleList"/>
    <dgm:cxn modelId="{4A378A61-10BA-4E59-B87F-76CAD62828C0}" type="presParOf" srcId="{16AB67A7-73B2-4B30-A546-B834C2154383}" destId="{64DDA7D3-71D8-410C-813D-841F8A88630C}" srcOrd="2" destOrd="0" presId="urn:microsoft.com/office/officeart/2018/2/layout/IconCircleList"/>
    <dgm:cxn modelId="{B965796B-5EBC-4B93-A918-F60F193E67AC}" type="presParOf" srcId="{64DDA7D3-71D8-410C-813D-841F8A88630C}" destId="{0DA3ABA6-5534-4BC9-A1C2-E3E2C362297E}" srcOrd="0" destOrd="0" presId="urn:microsoft.com/office/officeart/2018/2/layout/IconCircleList"/>
    <dgm:cxn modelId="{BFC99805-FA78-41C4-896D-9B5552FB21B4}" type="presParOf" srcId="{64DDA7D3-71D8-410C-813D-841F8A88630C}" destId="{436F611A-1522-452C-8AC6-66368207F720}" srcOrd="1" destOrd="0" presId="urn:microsoft.com/office/officeart/2018/2/layout/IconCircleList"/>
    <dgm:cxn modelId="{FB7E41ED-272C-4218-8912-7AAD9EACD246}" type="presParOf" srcId="{64DDA7D3-71D8-410C-813D-841F8A88630C}" destId="{CAF42BAE-FD57-41D9-BAA0-8DB7F55DC90C}" srcOrd="2" destOrd="0" presId="urn:microsoft.com/office/officeart/2018/2/layout/IconCircleList"/>
    <dgm:cxn modelId="{DC66EF41-208E-417C-843D-BE1C783E2558}" type="presParOf" srcId="{64DDA7D3-71D8-410C-813D-841F8A88630C}" destId="{8ACA463F-9D63-4679-8DF0-C4F03D678728}" srcOrd="3" destOrd="0" presId="urn:microsoft.com/office/officeart/2018/2/layout/IconCircleList"/>
    <dgm:cxn modelId="{69D26126-BAC6-4A09-B60C-D40549A41569}" type="presParOf" srcId="{16AB67A7-73B2-4B30-A546-B834C2154383}" destId="{EFEAA03E-7A87-4837-A13A-D56D418DF599}" srcOrd="3" destOrd="0" presId="urn:microsoft.com/office/officeart/2018/2/layout/IconCircleList"/>
    <dgm:cxn modelId="{A3DA102C-6B54-47A4-B97A-49DDE76746C9}" type="presParOf" srcId="{16AB67A7-73B2-4B30-A546-B834C2154383}" destId="{14CFAA64-3E55-4089-A28F-25E65C7CB19A}" srcOrd="4" destOrd="0" presId="urn:microsoft.com/office/officeart/2018/2/layout/IconCircleList"/>
    <dgm:cxn modelId="{1808F602-8C25-402E-ACE2-7502A3F8CB26}" type="presParOf" srcId="{14CFAA64-3E55-4089-A28F-25E65C7CB19A}" destId="{A725AF9B-8617-4C44-9CD3-6524F01D9FF4}" srcOrd="0" destOrd="0" presId="urn:microsoft.com/office/officeart/2018/2/layout/IconCircleList"/>
    <dgm:cxn modelId="{83B59CC8-0A30-4485-A9D1-1E99233558C4}" type="presParOf" srcId="{14CFAA64-3E55-4089-A28F-25E65C7CB19A}" destId="{135733B1-3CCE-445A-B322-9C006B361563}" srcOrd="1" destOrd="0" presId="urn:microsoft.com/office/officeart/2018/2/layout/IconCircleList"/>
    <dgm:cxn modelId="{13FB1CBF-42C1-4510-BBF5-26ACD0DA19DA}" type="presParOf" srcId="{14CFAA64-3E55-4089-A28F-25E65C7CB19A}" destId="{7BA65BF4-1771-42A3-AB8D-B906231241C7}" srcOrd="2" destOrd="0" presId="urn:microsoft.com/office/officeart/2018/2/layout/IconCircleList"/>
    <dgm:cxn modelId="{28978087-B89A-449A-92FD-E0B0463DD529}" type="presParOf" srcId="{14CFAA64-3E55-4089-A28F-25E65C7CB19A}" destId="{0A5B3A27-5E66-4A16-ACB2-79D48A8DCF49}" srcOrd="3" destOrd="0" presId="urn:microsoft.com/office/officeart/2018/2/layout/IconCircleList"/>
    <dgm:cxn modelId="{9B38CE73-93FB-4E20-92A6-921AA32A163C}" type="presParOf" srcId="{16AB67A7-73B2-4B30-A546-B834C2154383}" destId="{F6159079-1359-4BE0-8E67-C477D9E1A334}" srcOrd="5" destOrd="0" presId="urn:microsoft.com/office/officeart/2018/2/layout/IconCircleList"/>
    <dgm:cxn modelId="{6C494815-67B6-42FC-9343-C9F1E08287AB}" type="presParOf" srcId="{16AB67A7-73B2-4B30-A546-B834C2154383}" destId="{1D74DB60-226C-4FCA-AB57-A44751B90856}" srcOrd="6" destOrd="0" presId="urn:microsoft.com/office/officeart/2018/2/layout/IconCircleList"/>
    <dgm:cxn modelId="{48DC08C5-E908-4EA4-94F4-90B8700380A9}" type="presParOf" srcId="{1D74DB60-226C-4FCA-AB57-A44751B90856}" destId="{9200DBD4-46CB-4421-8D43-C73A39C832E6}" srcOrd="0" destOrd="0" presId="urn:microsoft.com/office/officeart/2018/2/layout/IconCircleList"/>
    <dgm:cxn modelId="{1E737C70-C6B7-4679-AD92-FFABC970E732}" type="presParOf" srcId="{1D74DB60-226C-4FCA-AB57-A44751B90856}" destId="{1BFF8395-3AE6-4D2B-9634-3D3AC3AD679E}" srcOrd="1" destOrd="0" presId="urn:microsoft.com/office/officeart/2018/2/layout/IconCircleList"/>
    <dgm:cxn modelId="{1FEF621B-ED10-47D7-9580-AA6BA32FF6EB}" type="presParOf" srcId="{1D74DB60-226C-4FCA-AB57-A44751B90856}" destId="{E4E37C86-C323-491A-8E89-DE724170E607}" srcOrd="2" destOrd="0" presId="urn:microsoft.com/office/officeart/2018/2/layout/IconCircleList"/>
    <dgm:cxn modelId="{93314260-67F2-4EC5-B56D-019C2FE1C946}" type="presParOf" srcId="{1D74DB60-226C-4FCA-AB57-A44751B90856}" destId="{6B33D4F0-26D7-4FCE-926B-8525841C961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E2FA82-E6F0-40E3-961B-E0A18F47DE55}"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4FD3D314-9CCF-4834-8425-9BA35EC93757}">
      <dgm:prSet/>
      <dgm:spPr/>
      <dgm:t>
        <a:bodyPr/>
        <a:lstStyle/>
        <a:p>
          <a:r>
            <a:rPr lang="en-GB" dirty="0"/>
            <a:t>OBJECTIVE: Presenting an analytical solution to help a company which is trying to control attrition by answering the following questions;</a:t>
          </a:r>
        </a:p>
        <a:p>
          <a:r>
            <a:rPr lang="en-GB" dirty="0"/>
            <a:t>1. What type of employees are leaving ?</a:t>
          </a:r>
        </a:p>
        <a:p>
          <a:r>
            <a:rPr lang="en-GB" dirty="0"/>
            <a:t>2. Which employees are prone to leave next? </a:t>
          </a:r>
        </a:p>
        <a:p>
          <a:r>
            <a:rPr lang="en-GB" dirty="0"/>
            <a:t>Using data analytics to generate meaningful  insights and present these insights inform of visualizations from the available data provided by the company. The following analytical techniques were implemented;</a:t>
          </a:r>
        </a:p>
      </dgm:t>
    </dgm:pt>
    <dgm:pt modelId="{7C401869-D733-454F-9B53-BD322ABC7101}" type="parTrans" cxnId="{C820609A-305F-4F8A-B869-54152210BE6B}">
      <dgm:prSet/>
      <dgm:spPr/>
      <dgm:t>
        <a:bodyPr/>
        <a:lstStyle/>
        <a:p>
          <a:endParaRPr lang="en-US"/>
        </a:p>
      </dgm:t>
    </dgm:pt>
    <dgm:pt modelId="{E9DC84B1-6F16-4ECF-8004-00A22F8924B3}" type="sibTrans" cxnId="{C820609A-305F-4F8A-B869-54152210BE6B}">
      <dgm:prSet/>
      <dgm:spPr/>
      <dgm:t>
        <a:bodyPr/>
        <a:lstStyle/>
        <a:p>
          <a:endParaRPr lang="en-US"/>
        </a:p>
      </dgm:t>
    </dgm:pt>
    <dgm:pt modelId="{418A038B-4876-4274-A287-6C81BE029F58}">
      <dgm:prSet/>
      <dgm:spPr/>
      <dgm:t>
        <a:bodyPr/>
        <a:lstStyle/>
        <a:p>
          <a:endParaRPr lang="en-GB" dirty="0"/>
        </a:p>
        <a:p>
          <a:r>
            <a:rPr lang="en-GB" dirty="0"/>
            <a:t>STEP 1: UNDERSTANDING THE VARIOUS FEATURES OF THE DATASET AND WHICH FEATURES ARE OF IMPORTANCE TO THE OBJECTIVE OF OUR ANALYSIS</a:t>
          </a:r>
          <a:endParaRPr lang="en-US" dirty="0"/>
        </a:p>
      </dgm:t>
    </dgm:pt>
    <dgm:pt modelId="{4DA50570-DF87-4341-AC87-58D170B55DF4}" type="parTrans" cxnId="{70CF9C85-B905-43DD-89B9-0A28C1D4DABB}">
      <dgm:prSet/>
      <dgm:spPr/>
      <dgm:t>
        <a:bodyPr/>
        <a:lstStyle/>
        <a:p>
          <a:endParaRPr lang="en-US"/>
        </a:p>
      </dgm:t>
    </dgm:pt>
    <dgm:pt modelId="{5765BE1D-EF69-4412-9CED-4AB4279D3E06}" type="sibTrans" cxnId="{70CF9C85-B905-43DD-89B9-0A28C1D4DABB}">
      <dgm:prSet/>
      <dgm:spPr/>
      <dgm:t>
        <a:bodyPr/>
        <a:lstStyle/>
        <a:p>
          <a:endParaRPr lang="en-US"/>
        </a:p>
      </dgm:t>
    </dgm:pt>
    <dgm:pt modelId="{7A3FE9FB-F71E-4A67-910D-B332CA5C88A9}" type="pres">
      <dgm:prSet presAssocID="{E4E2FA82-E6F0-40E3-961B-E0A18F47DE55}" presName="root" presStyleCnt="0">
        <dgm:presLayoutVars>
          <dgm:dir/>
          <dgm:resizeHandles val="exact"/>
        </dgm:presLayoutVars>
      </dgm:prSet>
      <dgm:spPr/>
    </dgm:pt>
    <dgm:pt modelId="{D1BB3C5E-F208-4603-B1F5-F88B9CAD548B}" type="pres">
      <dgm:prSet presAssocID="{4FD3D314-9CCF-4834-8425-9BA35EC93757}" presName="compNode" presStyleCnt="0"/>
      <dgm:spPr/>
    </dgm:pt>
    <dgm:pt modelId="{3E1DB9C7-672C-4EC4-AE77-2951C00F6957}" type="pres">
      <dgm:prSet presAssocID="{4FD3D314-9CCF-4834-8425-9BA35EC93757}" presName="bgRect" presStyleLbl="bgShp" presStyleIdx="0" presStyleCnt="2"/>
      <dgm:spPr/>
    </dgm:pt>
    <dgm:pt modelId="{E589ABFA-8C64-4F87-BE68-118F71823ED3}" type="pres">
      <dgm:prSet presAssocID="{4FD3D314-9CCF-4834-8425-9BA35EC937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CE43DC8-36CC-4D6B-B7E2-6478CD824993}" type="pres">
      <dgm:prSet presAssocID="{4FD3D314-9CCF-4834-8425-9BA35EC93757}" presName="spaceRect" presStyleCnt="0"/>
      <dgm:spPr/>
    </dgm:pt>
    <dgm:pt modelId="{EAF61B78-A90C-4641-BCDC-3BFB1BFAE7AA}" type="pres">
      <dgm:prSet presAssocID="{4FD3D314-9CCF-4834-8425-9BA35EC93757}" presName="parTx" presStyleLbl="revTx" presStyleIdx="0" presStyleCnt="2">
        <dgm:presLayoutVars>
          <dgm:chMax val="0"/>
          <dgm:chPref val="0"/>
        </dgm:presLayoutVars>
      </dgm:prSet>
      <dgm:spPr/>
    </dgm:pt>
    <dgm:pt modelId="{69B1464B-C969-4F59-9CF5-0D43F61A36C5}" type="pres">
      <dgm:prSet presAssocID="{E9DC84B1-6F16-4ECF-8004-00A22F8924B3}" presName="sibTrans" presStyleCnt="0"/>
      <dgm:spPr/>
    </dgm:pt>
    <dgm:pt modelId="{E7834795-7868-4F4C-8184-8FCEC3C125A4}" type="pres">
      <dgm:prSet presAssocID="{418A038B-4876-4274-A287-6C81BE029F58}" presName="compNode" presStyleCnt="0"/>
      <dgm:spPr/>
    </dgm:pt>
    <dgm:pt modelId="{34B79CFD-D0F0-49C0-BBE7-2D906F53622A}" type="pres">
      <dgm:prSet presAssocID="{418A038B-4876-4274-A287-6C81BE029F58}" presName="bgRect" presStyleLbl="bgShp" presStyleIdx="1" presStyleCnt="2"/>
      <dgm:spPr/>
    </dgm:pt>
    <dgm:pt modelId="{2EC9BF25-167C-43FA-AFF4-ACF72F3805FD}" type="pres">
      <dgm:prSet presAssocID="{418A038B-4876-4274-A287-6C81BE029F5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1D424EC8-65F5-483E-908A-2919BCC43DBD}" type="pres">
      <dgm:prSet presAssocID="{418A038B-4876-4274-A287-6C81BE029F58}" presName="spaceRect" presStyleCnt="0"/>
      <dgm:spPr/>
    </dgm:pt>
    <dgm:pt modelId="{08C27EDF-C5EF-4ADD-9788-1A3DF08CE3E6}" type="pres">
      <dgm:prSet presAssocID="{418A038B-4876-4274-A287-6C81BE029F58}" presName="parTx" presStyleLbl="revTx" presStyleIdx="1" presStyleCnt="2">
        <dgm:presLayoutVars>
          <dgm:chMax val="0"/>
          <dgm:chPref val="0"/>
        </dgm:presLayoutVars>
      </dgm:prSet>
      <dgm:spPr/>
    </dgm:pt>
  </dgm:ptLst>
  <dgm:cxnLst>
    <dgm:cxn modelId="{70CF9C85-B905-43DD-89B9-0A28C1D4DABB}" srcId="{E4E2FA82-E6F0-40E3-961B-E0A18F47DE55}" destId="{418A038B-4876-4274-A287-6C81BE029F58}" srcOrd="1" destOrd="0" parTransId="{4DA50570-DF87-4341-AC87-58D170B55DF4}" sibTransId="{5765BE1D-EF69-4412-9CED-4AB4279D3E06}"/>
    <dgm:cxn modelId="{C820609A-305F-4F8A-B869-54152210BE6B}" srcId="{E4E2FA82-E6F0-40E3-961B-E0A18F47DE55}" destId="{4FD3D314-9CCF-4834-8425-9BA35EC93757}" srcOrd="0" destOrd="0" parTransId="{7C401869-D733-454F-9B53-BD322ABC7101}" sibTransId="{E9DC84B1-6F16-4ECF-8004-00A22F8924B3}"/>
    <dgm:cxn modelId="{2433D7BA-AE08-4668-9FA0-EFC7EFE7603B}" type="presOf" srcId="{418A038B-4876-4274-A287-6C81BE029F58}" destId="{08C27EDF-C5EF-4ADD-9788-1A3DF08CE3E6}" srcOrd="0" destOrd="0" presId="urn:microsoft.com/office/officeart/2018/2/layout/IconVerticalSolidList"/>
    <dgm:cxn modelId="{BF5242D3-2D54-463D-9A8D-14DC3107B83A}" type="presOf" srcId="{E4E2FA82-E6F0-40E3-961B-E0A18F47DE55}" destId="{7A3FE9FB-F71E-4A67-910D-B332CA5C88A9}" srcOrd="0" destOrd="0" presId="urn:microsoft.com/office/officeart/2018/2/layout/IconVerticalSolidList"/>
    <dgm:cxn modelId="{E30FA7EC-3804-43E5-B451-8F7E79F3FA13}" type="presOf" srcId="{4FD3D314-9CCF-4834-8425-9BA35EC93757}" destId="{EAF61B78-A90C-4641-BCDC-3BFB1BFAE7AA}" srcOrd="0" destOrd="0" presId="urn:microsoft.com/office/officeart/2018/2/layout/IconVerticalSolidList"/>
    <dgm:cxn modelId="{1CBE0AB5-DC40-4414-8BE8-232EEBEAAD30}" type="presParOf" srcId="{7A3FE9FB-F71E-4A67-910D-B332CA5C88A9}" destId="{D1BB3C5E-F208-4603-B1F5-F88B9CAD548B}" srcOrd="0" destOrd="0" presId="urn:microsoft.com/office/officeart/2018/2/layout/IconVerticalSolidList"/>
    <dgm:cxn modelId="{344D62A9-50F4-477E-9E1D-671765B271C7}" type="presParOf" srcId="{D1BB3C5E-F208-4603-B1F5-F88B9CAD548B}" destId="{3E1DB9C7-672C-4EC4-AE77-2951C00F6957}" srcOrd="0" destOrd="0" presId="urn:microsoft.com/office/officeart/2018/2/layout/IconVerticalSolidList"/>
    <dgm:cxn modelId="{AEB23A63-6E4D-4A5D-803B-89A3F0A45A32}" type="presParOf" srcId="{D1BB3C5E-F208-4603-B1F5-F88B9CAD548B}" destId="{E589ABFA-8C64-4F87-BE68-118F71823ED3}" srcOrd="1" destOrd="0" presId="urn:microsoft.com/office/officeart/2018/2/layout/IconVerticalSolidList"/>
    <dgm:cxn modelId="{3B31505F-0089-4F3C-9B17-1B45A71BFDEA}" type="presParOf" srcId="{D1BB3C5E-F208-4603-B1F5-F88B9CAD548B}" destId="{2CE43DC8-36CC-4D6B-B7E2-6478CD824993}" srcOrd="2" destOrd="0" presId="urn:microsoft.com/office/officeart/2018/2/layout/IconVerticalSolidList"/>
    <dgm:cxn modelId="{6C28EB2B-8501-49F8-95D4-5B8382B5F54E}" type="presParOf" srcId="{D1BB3C5E-F208-4603-B1F5-F88B9CAD548B}" destId="{EAF61B78-A90C-4641-BCDC-3BFB1BFAE7AA}" srcOrd="3" destOrd="0" presId="urn:microsoft.com/office/officeart/2018/2/layout/IconVerticalSolidList"/>
    <dgm:cxn modelId="{23F10D97-29B9-4F57-8969-8572EFA225CC}" type="presParOf" srcId="{7A3FE9FB-F71E-4A67-910D-B332CA5C88A9}" destId="{69B1464B-C969-4F59-9CF5-0D43F61A36C5}" srcOrd="1" destOrd="0" presId="urn:microsoft.com/office/officeart/2018/2/layout/IconVerticalSolidList"/>
    <dgm:cxn modelId="{74E787A7-F373-402C-942D-FD3212DD4A76}" type="presParOf" srcId="{7A3FE9FB-F71E-4A67-910D-B332CA5C88A9}" destId="{E7834795-7868-4F4C-8184-8FCEC3C125A4}" srcOrd="2" destOrd="0" presId="urn:microsoft.com/office/officeart/2018/2/layout/IconVerticalSolidList"/>
    <dgm:cxn modelId="{29F0A3A3-9630-4B40-A632-BDA0309245C6}" type="presParOf" srcId="{E7834795-7868-4F4C-8184-8FCEC3C125A4}" destId="{34B79CFD-D0F0-49C0-BBE7-2D906F53622A}" srcOrd="0" destOrd="0" presId="urn:microsoft.com/office/officeart/2018/2/layout/IconVerticalSolidList"/>
    <dgm:cxn modelId="{513C4264-21F4-4D33-B1E3-DF275E5C477D}" type="presParOf" srcId="{E7834795-7868-4F4C-8184-8FCEC3C125A4}" destId="{2EC9BF25-167C-43FA-AFF4-ACF72F3805FD}" srcOrd="1" destOrd="0" presId="urn:microsoft.com/office/officeart/2018/2/layout/IconVerticalSolidList"/>
    <dgm:cxn modelId="{F89F6EDF-AFA0-4943-A9C1-EEC521C24F30}" type="presParOf" srcId="{E7834795-7868-4F4C-8184-8FCEC3C125A4}" destId="{1D424EC8-65F5-483E-908A-2919BCC43DBD}" srcOrd="2" destOrd="0" presId="urn:microsoft.com/office/officeart/2018/2/layout/IconVerticalSolidList"/>
    <dgm:cxn modelId="{A5616820-179F-4CD1-AB93-846AD2A3CBD0}" type="presParOf" srcId="{E7834795-7868-4F4C-8184-8FCEC3C125A4}" destId="{08C27EDF-C5EF-4ADD-9788-1A3DF08CE3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6B536C-9CAB-4674-9BBE-F2A1213F045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NG"/>
        </a:p>
      </dgm:t>
    </dgm:pt>
    <dgm:pt modelId="{F3EBE37E-FA69-4881-8ED8-4D160987F15C}">
      <dgm:prSet phldrT="[Text]"/>
      <dgm:spPr/>
      <dgm:t>
        <a:bodyPr/>
        <a:lstStyle/>
        <a:p>
          <a:r>
            <a:rPr lang="en-GB" dirty="0"/>
            <a:t>An Analysis of individual information of Employees who left the company</a:t>
          </a:r>
          <a:endParaRPr lang="en-NG" dirty="0"/>
        </a:p>
      </dgm:t>
    </dgm:pt>
    <dgm:pt modelId="{58DDC0C4-BF59-4FD7-A1DA-AF8D1F5153E4}" type="parTrans" cxnId="{58D43927-93CD-4266-8B3B-1F6FE657712A}">
      <dgm:prSet/>
      <dgm:spPr/>
      <dgm:t>
        <a:bodyPr/>
        <a:lstStyle/>
        <a:p>
          <a:endParaRPr lang="en-NG"/>
        </a:p>
      </dgm:t>
    </dgm:pt>
    <dgm:pt modelId="{FC84B0F1-D898-4010-8C62-35A1E1445E45}" type="sibTrans" cxnId="{58D43927-93CD-4266-8B3B-1F6FE657712A}">
      <dgm:prSet/>
      <dgm:spPr/>
      <dgm:t>
        <a:bodyPr/>
        <a:lstStyle/>
        <a:p>
          <a:endParaRPr lang="en-NG"/>
        </a:p>
      </dgm:t>
    </dgm:pt>
    <dgm:pt modelId="{8EF6372D-8167-4D29-B483-EFE1AB37F5A2}">
      <dgm:prSet phldrT="[Text]"/>
      <dgm:spPr/>
      <dgm:t>
        <a:bodyPr/>
        <a:lstStyle/>
        <a:p>
          <a:r>
            <a:rPr lang="en-GB" dirty="0"/>
            <a:t>An Analysis of individual information of Existing Employees</a:t>
          </a:r>
          <a:endParaRPr lang="en-NG" dirty="0"/>
        </a:p>
      </dgm:t>
    </dgm:pt>
    <dgm:pt modelId="{698BFA49-7111-426D-94C6-A0F0C6A756B1}" type="parTrans" cxnId="{3C9611ED-E4D5-476D-8D9A-27036B1FE5B1}">
      <dgm:prSet/>
      <dgm:spPr/>
      <dgm:t>
        <a:bodyPr/>
        <a:lstStyle/>
        <a:p>
          <a:endParaRPr lang="en-NG"/>
        </a:p>
      </dgm:t>
    </dgm:pt>
    <dgm:pt modelId="{B1F45C31-3141-4290-A0B0-62BEAE570461}" type="sibTrans" cxnId="{3C9611ED-E4D5-476D-8D9A-27036B1FE5B1}">
      <dgm:prSet/>
      <dgm:spPr/>
      <dgm:t>
        <a:bodyPr/>
        <a:lstStyle/>
        <a:p>
          <a:endParaRPr lang="en-NG"/>
        </a:p>
      </dgm:t>
    </dgm:pt>
    <dgm:pt modelId="{67C50DC9-D558-479A-B997-636D99850046}">
      <dgm:prSet phldrT="[Text]"/>
      <dgm:spPr/>
      <dgm:t>
        <a:bodyPr/>
        <a:lstStyle/>
        <a:p>
          <a:r>
            <a:rPr lang="en-GB" dirty="0"/>
            <a:t>The  visualized output of both  analysis are compared to draw out trends and insights</a:t>
          </a:r>
          <a:endParaRPr lang="en-NG" dirty="0"/>
        </a:p>
      </dgm:t>
    </dgm:pt>
    <dgm:pt modelId="{0BCBBB80-0D40-44B1-928E-4E216E08F24C}" type="parTrans" cxnId="{12A99B55-3BDD-47DD-B6D6-3D769C7DBB8F}">
      <dgm:prSet/>
      <dgm:spPr/>
      <dgm:t>
        <a:bodyPr/>
        <a:lstStyle/>
        <a:p>
          <a:endParaRPr lang="en-NG"/>
        </a:p>
      </dgm:t>
    </dgm:pt>
    <dgm:pt modelId="{4906E0D0-336A-496D-AFF8-721BA41F4817}" type="sibTrans" cxnId="{12A99B55-3BDD-47DD-B6D6-3D769C7DBB8F}">
      <dgm:prSet/>
      <dgm:spPr/>
      <dgm:t>
        <a:bodyPr/>
        <a:lstStyle/>
        <a:p>
          <a:endParaRPr lang="en-NG"/>
        </a:p>
      </dgm:t>
    </dgm:pt>
    <dgm:pt modelId="{EC44C8A3-7B2F-451D-A9B7-AC13FD1F3EE4}" type="pres">
      <dgm:prSet presAssocID="{BE6B536C-9CAB-4674-9BBE-F2A1213F0453}" presName="rootnode" presStyleCnt="0">
        <dgm:presLayoutVars>
          <dgm:chMax/>
          <dgm:chPref/>
          <dgm:dir/>
          <dgm:animLvl val="lvl"/>
        </dgm:presLayoutVars>
      </dgm:prSet>
      <dgm:spPr/>
    </dgm:pt>
    <dgm:pt modelId="{CAF95735-0874-40A9-B71C-DA40B81369FB}" type="pres">
      <dgm:prSet presAssocID="{F3EBE37E-FA69-4881-8ED8-4D160987F15C}" presName="composite" presStyleCnt="0"/>
      <dgm:spPr/>
    </dgm:pt>
    <dgm:pt modelId="{54A00A8C-169D-4B25-9BDC-8EC0F41F93B6}" type="pres">
      <dgm:prSet presAssocID="{F3EBE37E-FA69-4881-8ED8-4D160987F15C}" presName="bentUpArrow1" presStyleLbl="alignImgPlace1" presStyleIdx="0" presStyleCnt="2"/>
      <dgm:spPr/>
    </dgm:pt>
    <dgm:pt modelId="{401E2637-6685-43E7-B778-3EB1E0E5DB9C}" type="pres">
      <dgm:prSet presAssocID="{F3EBE37E-FA69-4881-8ED8-4D160987F15C}" presName="ParentText" presStyleLbl="node1" presStyleIdx="0" presStyleCnt="3">
        <dgm:presLayoutVars>
          <dgm:chMax val="1"/>
          <dgm:chPref val="1"/>
          <dgm:bulletEnabled val="1"/>
        </dgm:presLayoutVars>
      </dgm:prSet>
      <dgm:spPr/>
    </dgm:pt>
    <dgm:pt modelId="{0B603E2C-D723-4E8C-9F6D-EBD6BD23C19D}" type="pres">
      <dgm:prSet presAssocID="{F3EBE37E-FA69-4881-8ED8-4D160987F15C}" presName="ChildText" presStyleLbl="revTx" presStyleIdx="0" presStyleCnt="2" custFlipVert="1" custFlipHor="1" custScaleX="4440" custScaleY="7871">
        <dgm:presLayoutVars>
          <dgm:chMax val="0"/>
          <dgm:chPref val="0"/>
          <dgm:bulletEnabled val="1"/>
        </dgm:presLayoutVars>
      </dgm:prSet>
      <dgm:spPr/>
    </dgm:pt>
    <dgm:pt modelId="{38C64DC6-12BE-4323-83DD-F288038EF573}" type="pres">
      <dgm:prSet presAssocID="{FC84B0F1-D898-4010-8C62-35A1E1445E45}" presName="sibTrans" presStyleCnt="0"/>
      <dgm:spPr/>
    </dgm:pt>
    <dgm:pt modelId="{C27D00BD-25F8-4D1F-987F-950E00CBFF6E}" type="pres">
      <dgm:prSet presAssocID="{8EF6372D-8167-4D29-B483-EFE1AB37F5A2}" presName="composite" presStyleCnt="0"/>
      <dgm:spPr/>
    </dgm:pt>
    <dgm:pt modelId="{DCC9993B-05E0-4F6F-A09C-3F6AE00A9E76}" type="pres">
      <dgm:prSet presAssocID="{8EF6372D-8167-4D29-B483-EFE1AB37F5A2}" presName="bentUpArrow1" presStyleLbl="alignImgPlace1" presStyleIdx="1" presStyleCnt="2"/>
      <dgm:spPr/>
    </dgm:pt>
    <dgm:pt modelId="{9AB0A8B0-9ED2-4CDF-9AC3-A8B7FD418149}" type="pres">
      <dgm:prSet presAssocID="{8EF6372D-8167-4D29-B483-EFE1AB37F5A2}" presName="ParentText" presStyleLbl="node1" presStyleIdx="1" presStyleCnt="3" custLinFactNeighborX="-2814" custLinFactNeighborY="-2518">
        <dgm:presLayoutVars>
          <dgm:chMax val="1"/>
          <dgm:chPref val="1"/>
          <dgm:bulletEnabled val="1"/>
        </dgm:presLayoutVars>
      </dgm:prSet>
      <dgm:spPr/>
    </dgm:pt>
    <dgm:pt modelId="{3A43DC2B-432F-42EF-9ABE-90BD1D4E4296}" type="pres">
      <dgm:prSet presAssocID="{8EF6372D-8167-4D29-B483-EFE1AB37F5A2}" presName="ChildText" presStyleLbl="revTx" presStyleIdx="1" presStyleCnt="2">
        <dgm:presLayoutVars>
          <dgm:chMax val="0"/>
          <dgm:chPref val="0"/>
          <dgm:bulletEnabled val="1"/>
        </dgm:presLayoutVars>
      </dgm:prSet>
      <dgm:spPr/>
    </dgm:pt>
    <dgm:pt modelId="{EA2D341D-D245-4AB8-B759-2A6658C20298}" type="pres">
      <dgm:prSet presAssocID="{B1F45C31-3141-4290-A0B0-62BEAE570461}" presName="sibTrans" presStyleCnt="0"/>
      <dgm:spPr/>
    </dgm:pt>
    <dgm:pt modelId="{B36D4C89-38DC-42FA-A0D8-2E75FAA806B7}" type="pres">
      <dgm:prSet presAssocID="{67C50DC9-D558-479A-B997-636D99850046}" presName="composite" presStyleCnt="0"/>
      <dgm:spPr/>
    </dgm:pt>
    <dgm:pt modelId="{BA417164-2B05-4617-A70B-08E457F3F48D}" type="pres">
      <dgm:prSet presAssocID="{67C50DC9-D558-479A-B997-636D99850046}" presName="ParentText" presStyleLbl="node1" presStyleIdx="2" presStyleCnt="3">
        <dgm:presLayoutVars>
          <dgm:chMax val="1"/>
          <dgm:chPref val="1"/>
          <dgm:bulletEnabled val="1"/>
        </dgm:presLayoutVars>
      </dgm:prSet>
      <dgm:spPr/>
    </dgm:pt>
  </dgm:ptLst>
  <dgm:cxnLst>
    <dgm:cxn modelId="{58D43927-93CD-4266-8B3B-1F6FE657712A}" srcId="{BE6B536C-9CAB-4674-9BBE-F2A1213F0453}" destId="{F3EBE37E-FA69-4881-8ED8-4D160987F15C}" srcOrd="0" destOrd="0" parTransId="{58DDC0C4-BF59-4FD7-A1DA-AF8D1F5153E4}" sibTransId="{FC84B0F1-D898-4010-8C62-35A1E1445E45}"/>
    <dgm:cxn modelId="{9A36566C-469D-4A80-AFC2-6BD10AFB2B0C}" type="presOf" srcId="{8EF6372D-8167-4D29-B483-EFE1AB37F5A2}" destId="{9AB0A8B0-9ED2-4CDF-9AC3-A8B7FD418149}" srcOrd="0" destOrd="0" presId="urn:microsoft.com/office/officeart/2005/8/layout/StepDownProcess"/>
    <dgm:cxn modelId="{12A99B55-3BDD-47DD-B6D6-3D769C7DBB8F}" srcId="{BE6B536C-9CAB-4674-9BBE-F2A1213F0453}" destId="{67C50DC9-D558-479A-B997-636D99850046}" srcOrd="2" destOrd="0" parTransId="{0BCBBB80-0D40-44B1-928E-4E216E08F24C}" sibTransId="{4906E0D0-336A-496D-AFF8-721BA41F4817}"/>
    <dgm:cxn modelId="{4E982489-EC18-4E58-BEF5-7BD7BA37718E}" type="presOf" srcId="{BE6B536C-9CAB-4674-9BBE-F2A1213F0453}" destId="{EC44C8A3-7B2F-451D-A9B7-AC13FD1F3EE4}" srcOrd="0" destOrd="0" presId="urn:microsoft.com/office/officeart/2005/8/layout/StepDownProcess"/>
    <dgm:cxn modelId="{69106DB5-E794-4695-8EBC-262D4676C9CD}" type="presOf" srcId="{67C50DC9-D558-479A-B997-636D99850046}" destId="{BA417164-2B05-4617-A70B-08E457F3F48D}" srcOrd="0" destOrd="0" presId="urn:microsoft.com/office/officeart/2005/8/layout/StepDownProcess"/>
    <dgm:cxn modelId="{A9300BCB-E573-48D8-BD62-BD1528BE3814}" type="presOf" srcId="{F3EBE37E-FA69-4881-8ED8-4D160987F15C}" destId="{401E2637-6685-43E7-B778-3EB1E0E5DB9C}" srcOrd="0" destOrd="0" presId="urn:microsoft.com/office/officeart/2005/8/layout/StepDownProcess"/>
    <dgm:cxn modelId="{3C9611ED-E4D5-476D-8D9A-27036B1FE5B1}" srcId="{BE6B536C-9CAB-4674-9BBE-F2A1213F0453}" destId="{8EF6372D-8167-4D29-B483-EFE1AB37F5A2}" srcOrd="1" destOrd="0" parTransId="{698BFA49-7111-426D-94C6-A0F0C6A756B1}" sibTransId="{B1F45C31-3141-4290-A0B0-62BEAE570461}"/>
    <dgm:cxn modelId="{10A2DC92-28F1-4D4F-B619-0E975AEA38A1}" type="presParOf" srcId="{EC44C8A3-7B2F-451D-A9B7-AC13FD1F3EE4}" destId="{CAF95735-0874-40A9-B71C-DA40B81369FB}" srcOrd="0" destOrd="0" presId="urn:microsoft.com/office/officeart/2005/8/layout/StepDownProcess"/>
    <dgm:cxn modelId="{866F0396-19F1-486F-AAB9-6D9A85EE6A83}" type="presParOf" srcId="{CAF95735-0874-40A9-B71C-DA40B81369FB}" destId="{54A00A8C-169D-4B25-9BDC-8EC0F41F93B6}" srcOrd="0" destOrd="0" presId="urn:microsoft.com/office/officeart/2005/8/layout/StepDownProcess"/>
    <dgm:cxn modelId="{5EC0151A-8027-46E9-9AEC-DC2211D81B73}" type="presParOf" srcId="{CAF95735-0874-40A9-B71C-DA40B81369FB}" destId="{401E2637-6685-43E7-B778-3EB1E0E5DB9C}" srcOrd="1" destOrd="0" presId="urn:microsoft.com/office/officeart/2005/8/layout/StepDownProcess"/>
    <dgm:cxn modelId="{DBCDDC9A-0EB6-4696-835E-90C7F5498987}" type="presParOf" srcId="{CAF95735-0874-40A9-B71C-DA40B81369FB}" destId="{0B603E2C-D723-4E8C-9F6D-EBD6BD23C19D}" srcOrd="2" destOrd="0" presId="urn:microsoft.com/office/officeart/2005/8/layout/StepDownProcess"/>
    <dgm:cxn modelId="{1E725D4E-DFA5-484A-989C-AEEB3A49933E}" type="presParOf" srcId="{EC44C8A3-7B2F-451D-A9B7-AC13FD1F3EE4}" destId="{38C64DC6-12BE-4323-83DD-F288038EF573}" srcOrd="1" destOrd="0" presId="urn:microsoft.com/office/officeart/2005/8/layout/StepDownProcess"/>
    <dgm:cxn modelId="{F4C6BD35-E374-4E7F-B4A3-D31F40EC74B9}" type="presParOf" srcId="{EC44C8A3-7B2F-451D-A9B7-AC13FD1F3EE4}" destId="{C27D00BD-25F8-4D1F-987F-950E00CBFF6E}" srcOrd="2" destOrd="0" presId="urn:microsoft.com/office/officeart/2005/8/layout/StepDownProcess"/>
    <dgm:cxn modelId="{DA31C6FF-A1EF-4A23-996F-FE9387601712}" type="presParOf" srcId="{C27D00BD-25F8-4D1F-987F-950E00CBFF6E}" destId="{DCC9993B-05E0-4F6F-A09C-3F6AE00A9E76}" srcOrd="0" destOrd="0" presId="urn:microsoft.com/office/officeart/2005/8/layout/StepDownProcess"/>
    <dgm:cxn modelId="{FE54225F-B173-4C68-AE41-2877D5228A43}" type="presParOf" srcId="{C27D00BD-25F8-4D1F-987F-950E00CBFF6E}" destId="{9AB0A8B0-9ED2-4CDF-9AC3-A8B7FD418149}" srcOrd="1" destOrd="0" presId="urn:microsoft.com/office/officeart/2005/8/layout/StepDownProcess"/>
    <dgm:cxn modelId="{BA56F3AB-6B44-402C-A188-1E6B7BBD9D67}" type="presParOf" srcId="{C27D00BD-25F8-4D1F-987F-950E00CBFF6E}" destId="{3A43DC2B-432F-42EF-9ABE-90BD1D4E4296}" srcOrd="2" destOrd="0" presId="urn:microsoft.com/office/officeart/2005/8/layout/StepDownProcess"/>
    <dgm:cxn modelId="{1DDBAA4E-552F-4EE1-8E5A-AEDEBBCA4AD4}" type="presParOf" srcId="{EC44C8A3-7B2F-451D-A9B7-AC13FD1F3EE4}" destId="{EA2D341D-D245-4AB8-B759-2A6658C20298}" srcOrd="3" destOrd="0" presId="urn:microsoft.com/office/officeart/2005/8/layout/StepDownProcess"/>
    <dgm:cxn modelId="{CB73E185-2C6B-4768-A2BB-C6FADC05CA74}" type="presParOf" srcId="{EC44C8A3-7B2F-451D-A9B7-AC13FD1F3EE4}" destId="{B36D4C89-38DC-42FA-A0D8-2E75FAA806B7}" srcOrd="4" destOrd="0" presId="urn:microsoft.com/office/officeart/2005/8/layout/StepDownProcess"/>
    <dgm:cxn modelId="{82089401-CAE0-44FE-BB56-57CD9FAA7AFD}" type="presParOf" srcId="{B36D4C89-38DC-42FA-A0D8-2E75FAA806B7}" destId="{BA417164-2B05-4617-A70B-08E457F3F48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6B536C-9CAB-4674-9BBE-F2A1213F045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NG"/>
        </a:p>
      </dgm:t>
    </dgm:pt>
    <dgm:pt modelId="{F3EBE37E-FA69-4881-8ED8-4D160987F15C}">
      <dgm:prSet phldrT="[Text]"/>
      <dgm:spPr/>
      <dgm:t>
        <a:bodyPr/>
        <a:lstStyle/>
        <a:p>
          <a:r>
            <a:rPr lang="en-GB" dirty="0"/>
            <a:t>An Analysis of 2 or more information of Employees who left the company</a:t>
          </a:r>
          <a:endParaRPr lang="en-NG" dirty="0"/>
        </a:p>
      </dgm:t>
    </dgm:pt>
    <dgm:pt modelId="{58DDC0C4-BF59-4FD7-A1DA-AF8D1F5153E4}" type="parTrans" cxnId="{58D43927-93CD-4266-8B3B-1F6FE657712A}">
      <dgm:prSet/>
      <dgm:spPr/>
      <dgm:t>
        <a:bodyPr/>
        <a:lstStyle/>
        <a:p>
          <a:endParaRPr lang="en-NG"/>
        </a:p>
      </dgm:t>
    </dgm:pt>
    <dgm:pt modelId="{FC84B0F1-D898-4010-8C62-35A1E1445E45}" type="sibTrans" cxnId="{58D43927-93CD-4266-8B3B-1F6FE657712A}">
      <dgm:prSet/>
      <dgm:spPr/>
      <dgm:t>
        <a:bodyPr/>
        <a:lstStyle/>
        <a:p>
          <a:endParaRPr lang="en-NG"/>
        </a:p>
      </dgm:t>
    </dgm:pt>
    <dgm:pt modelId="{8EF6372D-8167-4D29-B483-EFE1AB37F5A2}">
      <dgm:prSet phldrT="[Text]"/>
      <dgm:spPr/>
      <dgm:t>
        <a:bodyPr/>
        <a:lstStyle/>
        <a:p>
          <a:r>
            <a:rPr lang="en-GB" dirty="0"/>
            <a:t>An Analysis of 2 or more  information of Existing Employees</a:t>
          </a:r>
          <a:endParaRPr lang="en-NG" dirty="0"/>
        </a:p>
      </dgm:t>
    </dgm:pt>
    <dgm:pt modelId="{698BFA49-7111-426D-94C6-A0F0C6A756B1}" type="parTrans" cxnId="{3C9611ED-E4D5-476D-8D9A-27036B1FE5B1}">
      <dgm:prSet/>
      <dgm:spPr/>
      <dgm:t>
        <a:bodyPr/>
        <a:lstStyle/>
        <a:p>
          <a:endParaRPr lang="en-NG"/>
        </a:p>
      </dgm:t>
    </dgm:pt>
    <dgm:pt modelId="{B1F45C31-3141-4290-A0B0-62BEAE570461}" type="sibTrans" cxnId="{3C9611ED-E4D5-476D-8D9A-27036B1FE5B1}">
      <dgm:prSet/>
      <dgm:spPr/>
      <dgm:t>
        <a:bodyPr/>
        <a:lstStyle/>
        <a:p>
          <a:endParaRPr lang="en-NG"/>
        </a:p>
      </dgm:t>
    </dgm:pt>
    <dgm:pt modelId="{67C50DC9-D558-479A-B997-636D99850046}">
      <dgm:prSet phldrT="[Text]"/>
      <dgm:spPr/>
      <dgm:t>
        <a:bodyPr/>
        <a:lstStyle/>
        <a:p>
          <a:r>
            <a:rPr lang="en-GB" dirty="0"/>
            <a:t>The  visualized output of both  analysis are compared to draw out trends and insights</a:t>
          </a:r>
          <a:endParaRPr lang="en-NG" dirty="0"/>
        </a:p>
      </dgm:t>
    </dgm:pt>
    <dgm:pt modelId="{0BCBBB80-0D40-44B1-928E-4E216E08F24C}" type="parTrans" cxnId="{12A99B55-3BDD-47DD-B6D6-3D769C7DBB8F}">
      <dgm:prSet/>
      <dgm:spPr/>
      <dgm:t>
        <a:bodyPr/>
        <a:lstStyle/>
        <a:p>
          <a:endParaRPr lang="en-NG"/>
        </a:p>
      </dgm:t>
    </dgm:pt>
    <dgm:pt modelId="{4906E0D0-336A-496D-AFF8-721BA41F4817}" type="sibTrans" cxnId="{12A99B55-3BDD-47DD-B6D6-3D769C7DBB8F}">
      <dgm:prSet/>
      <dgm:spPr/>
      <dgm:t>
        <a:bodyPr/>
        <a:lstStyle/>
        <a:p>
          <a:endParaRPr lang="en-NG"/>
        </a:p>
      </dgm:t>
    </dgm:pt>
    <dgm:pt modelId="{EC44C8A3-7B2F-451D-A9B7-AC13FD1F3EE4}" type="pres">
      <dgm:prSet presAssocID="{BE6B536C-9CAB-4674-9BBE-F2A1213F0453}" presName="rootnode" presStyleCnt="0">
        <dgm:presLayoutVars>
          <dgm:chMax/>
          <dgm:chPref/>
          <dgm:dir/>
          <dgm:animLvl val="lvl"/>
        </dgm:presLayoutVars>
      </dgm:prSet>
      <dgm:spPr/>
    </dgm:pt>
    <dgm:pt modelId="{CAF95735-0874-40A9-B71C-DA40B81369FB}" type="pres">
      <dgm:prSet presAssocID="{F3EBE37E-FA69-4881-8ED8-4D160987F15C}" presName="composite" presStyleCnt="0"/>
      <dgm:spPr/>
    </dgm:pt>
    <dgm:pt modelId="{54A00A8C-169D-4B25-9BDC-8EC0F41F93B6}" type="pres">
      <dgm:prSet presAssocID="{F3EBE37E-FA69-4881-8ED8-4D160987F15C}" presName="bentUpArrow1" presStyleLbl="alignImgPlace1" presStyleIdx="0" presStyleCnt="2"/>
      <dgm:spPr/>
    </dgm:pt>
    <dgm:pt modelId="{401E2637-6685-43E7-B778-3EB1E0E5DB9C}" type="pres">
      <dgm:prSet presAssocID="{F3EBE37E-FA69-4881-8ED8-4D160987F15C}" presName="ParentText" presStyleLbl="node1" presStyleIdx="0" presStyleCnt="3">
        <dgm:presLayoutVars>
          <dgm:chMax val="1"/>
          <dgm:chPref val="1"/>
          <dgm:bulletEnabled val="1"/>
        </dgm:presLayoutVars>
      </dgm:prSet>
      <dgm:spPr/>
    </dgm:pt>
    <dgm:pt modelId="{0B603E2C-D723-4E8C-9F6D-EBD6BD23C19D}" type="pres">
      <dgm:prSet presAssocID="{F3EBE37E-FA69-4881-8ED8-4D160987F15C}" presName="ChildText" presStyleLbl="revTx" presStyleIdx="0" presStyleCnt="2" custFlipVert="1" custFlipHor="1" custScaleX="4440" custScaleY="7871">
        <dgm:presLayoutVars>
          <dgm:chMax val="0"/>
          <dgm:chPref val="0"/>
          <dgm:bulletEnabled val="1"/>
        </dgm:presLayoutVars>
      </dgm:prSet>
      <dgm:spPr/>
    </dgm:pt>
    <dgm:pt modelId="{38C64DC6-12BE-4323-83DD-F288038EF573}" type="pres">
      <dgm:prSet presAssocID="{FC84B0F1-D898-4010-8C62-35A1E1445E45}" presName="sibTrans" presStyleCnt="0"/>
      <dgm:spPr/>
    </dgm:pt>
    <dgm:pt modelId="{C27D00BD-25F8-4D1F-987F-950E00CBFF6E}" type="pres">
      <dgm:prSet presAssocID="{8EF6372D-8167-4D29-B483-EFE1AB37F5A2}" presName="composite" presStyleCnt="0"/>
      <dgm:spPr/>
    </dgm:pt>
    <dgm:pt modelId="{DCC9993B-05E0-4F6F-A09C-3F6AE00A9E76}" type="pres">
      <dgm:prSet presAssocID="{8EF6372D-8167-4D29-B483-EFE1AB37F5A2}" presName="bentUpArrow1" presStyleLbl="alignImgPlace1" presStyleIdx="1" presStyleCnt="2"/>
      <dgm:spPr/>
    </dgm:pt>
    <dgm:pt modelId="{9AB0A8B0-9ED2-4CDF-9AC3-A8B7FD418149}" type="pres">
      <dgm:prSet presAssocID="{8EF6372D-8167-4D29-B483-EFE1AB37F5A2}" presName="ParentText" presStyleLbl="node1" presStyleIdx="1" presStyleCnt="3">
        <dgm:presLayoutVars>
          <dgm:chMax val="1"/>
          <dgm:chPref val="1"/>
          <dgm:bulletEnabled val="1"/>
        </dgm:presLayoutVars>
      </dgm:prSet>
      <dgm:spPr/>
    </dgm:pt>
    <dgm:pt modelId="{3A43DC2B-432F-42EF-9ABE-90BD1D4E4296}" type="pres">
      <dgm:prSet presAssocID="{8EF6372D-8167-4D29-B483-EFE1AB37F5A2}" presName="ChildText" presStyleLbl="revTx" presStyleIdx="1" presStyleCnt="2">
        <dgm:presLayoutVars>
          <dgm:chMax val="0"/>
          <dgm:chPref val="0"/>
          <dgm:bulletEnabled val="1"/>
        </dgm:presLayoutVars>
      </dgm:prSet>
      <dgm:spPr/>
    </dgm:pt>
    <dgm:pt modelId="{EA2D341D-D245-4AB8-B759-2A6658C20298}" type="pres">
      <dgm:prSet presAssocID="{B1F45C31-3141-4290-A0B0-62BEAE570461}" presName="sibTrans" presStyleCnt="0"/>
      <dgm:spPr/>
    </dgm:pt>
    <dgm:pt modelId="{B36D4C89-38DC-42FA-A0D8-2E75FAA806B7}" type="pres">
      <dgm:prSet presAssocID="{67C50DC9-D558-479A-B997-636D99850046}" presName="composite" presStyleCnt="0"/>
      <dgm:spPr/>
    </dgm:pt>
    <dgm:pt modelId="{BA417164-2B05-4617-A70B-08E457F3F48D}" type="pres">
      <dgm:prSet presAssocID="{67C50DC9-D558-479A-B997-636D99850046}" presName="ParentText" presStyleLbl="node1" presStyleIdx="2" presStyleCnt="3">
        <dgm:presLayoutVars>
          <dgm:chMax val="1"/>
          <dgm:chPref val="1"/>
          <dgm:bulletEnabled val="1"/>
        </dgm:presLayoutVars>
      </dgm:prSet>
      <dgm:spPr/>
    </dgm:pt>
  </dgm:ptLst>
  <dgm:cxnLst>
    <dgm:cxn modelId="{58D43927-93CD-4266-8B3B-1F6FE657712A}" srcId="{BE6B536C-9CAB-4674-9BBE-F2A1213F0453}" destId="{F3EBE37E-FA69-4881-8ED8-4D160987F15C}" srcOrd="0" destOrd="0" parTransId="{58DDC0C4-BF59-4FD7-A1DA-AF8D1F5153E4}" sibTransId="{FC84B0F1-D898-4010-8C62-35A1E1445E45}"/>
    <dgm:cxn modelId="{9A36566C-469D-4A80-AFC2-6BD10AFB2B0C}" type="presOf" srcId="{8EF6372D-8167-4D29-B483-EFE1AB37F5A2}" destId="{9AB0A8B0-9ED2-4CDF-9AC3-A8B7FD418149}" srcOrd="0" destOrd="0" presId="urn:microsoft.com/office/officeart/2005/8/layout/StepDownProcess"/>
    <dgm:cxn modelId="{12A99B55-3BDD-47DD-B6D6-3D769C7DBB8F}" srcId="{BE6B536C-9CAB-4674-9BBE-F2A1213F0453}" destId="{67C50DC9-D558-479A-B997-636D99850046}" srcOrd="2" destOrd="0" parTransId="{0BCBBB80-0D40-44B1-928E-4E216E08F24C}" sibTransId="{4906E0D0-336A-496D-AFF8-721BA41F4817}"/>
    <dgm:cxn modelId="{4E982489-EC18-4E58-BEF5-7BD7BA37718E}" type="presOf" srcId="{BE6B536C-9CAB-4674-9BBE-F2A1213F0453}" destId="{EC44C8A3-7B2F-451D-A9B7-AC13FD1F3EE4}" srcOrd="0" destOrd="0" presId="urn:microsoft.com/office/officeart/2005/8/layout/StepDownProcess"/>
    <dgm:cxn modelId="{69106DB5-E794-4695-8EBC-262D4676C9CD}" type="presOf" srcId="{67C50DC9-D558-479A-B997-636D99850046}" destId="{BA417164-2B05-4617-A70B-08E457F3F48D}" srcOrd="0" destOrd="0" presId="urn:microsoft.com/office/officeart/2005/8/layout/StepDownProcess"/>
    <dgm:cxn modelId="{A9300BCB-E573-48D8-BD62-BD1528BE3814}" type="presOf" srcId="{F3EBE37E-FA69-4881-8ED8-4D160987F15C}" destId="{401E2637-6685-43E7-B778-3EB1E0E5DB9C}" srcOrd="0" destOrd="0" presId="urn:microsoft.com/office/officeart/2005/8/layout/StepDownProcess"/>
    <dgm:cxn modelId="{3C9611ED-E4D5-476D-8D9A-27036B1FE5B1}" srcId="{BE6B536C-9CAB-4674-9BBE-F2A1213F0453}" destId="{8EF6372D-8167-4D29-B483-EFE1AB37F5A2}" srcOrd="1" destOrd="0" parTransId="{698BFA49-7111-426D-94C6-A0F0C6A756B1}" sibTransId="{B1F45C31-3141-4290-A0B0-62BEAE570461}"/>
    <dgm:cxn modelId="{10A2DC92-28F1-4D4F-B619-0E975AEA38A1}" type="presParOf" srcId="{EC44C8A3-7B2F-451D-A9B7-AC13FD1F3EE4}" destId="{CAF95735-0874-40A9-B71C-DA40B81369FB}" srcOrd="0" destOrd="0" presId="urn:microsoft.com/office/officeart/2005/8/layout/StepDownProcess"/>
    <dgm:cxn modelId="{866F0396-19F1-486F-AAB9-6D9A85EE6A83}" type="presParOf" srcId="{CAF95735-0874-40A9-B71C-DA40B81369FB}" destId="{54A00A8C-169D-4B25-9BDC-8EC0F41F93B6}" srcOrd="0" destOrd="0" presId="urn:microsoft.com/office/officeart/2005/8/layout/StepDownProcess"/>
    <dgm:cxn modelId="{5EC0151A-8027-46E9-9AEC-DC2211D81B73}" type="presParOf" srcId="{CAF95735-0874-40A9-B71C-DA40B81369FB}" destId="{401E2637-6685-43E7-B778-3EB1E0E5DB9C}" srcOrd="1" destOrd="0" presId="urn:microsoft.com/office/officeart/2005/8/layout/StepDownProcess"/>
    <dgm:cxn modelId="{DBCDDC9A-0EB6-4696-835E-90C7F5498987}" type="presParOf" srcId="{CAF95735-0874-40A9-B71C-DA40B81369FB}" destId="{0B603E2C-D723-4E8C-9F6D-EBD6BD23C19D}" srcOrd="2" destOrd="0" presId="urn:microsoft.com/office/officeart/2005/8/layout/StepDownProcess"/>
    <dgm:cxn modelId="{1E725D4E-DFA5-484A-989C-AEEB3A49933E}" type="presParOf" srcId="{EC44C8A3-7B2F-451D-A9B7-AC13FD1F3EE4}" destId="{38C64DC6-12BE-4323-83DD-F288038EF573}" srcOrd="1" destOrd="0" presId="urn:microsoft.com/office/officeart/2005/8/layout/StepDownProcess"/>
    <dgm:cxn modelId="{F4C6BD35-E374-4E7F-B4A3-D31F40EC74B9}" type="presParOf" srcId="{EC44C8A3-7B2F-451D-A9B7-AC13FD1F3EE4}" destId="{C27D00BD-25F8-4D1F-987F-950E00CBFF6E}" srcOrd="2" destOrd="0" presId="urn:microsoft.com/office/officeart/2005/8/layout/StepDownProcess"/>
    <dgm:cxn modelId="{DA31C6FF-A1EF-4A23-996F-FE9387601712}" type="presParOf" srcId="{C27D00BD-25F8-4D1F-987F-950E00CBFF6E}" destId="{DCC9993B-05E0-4F6F-A09C-3F6AE00A9E76}" srcOrd="0" destOrd="0" presId="urn:microsoft.com/office/officeart/2005/8/layout/StepDownProcess"/>
    <dgm:cxn modelId="{FE54225F-B173-4C68-AE41-2877D5228A43}" type="presParOf" srcId="{C27D00BD-25F8-4D1F-987F-950E00CBFF6E}" destId="{9AB0A8B0-9ED2-4CDF-9AC3-A8B7FD418149}" srcOrd="1" destOrd="0" presId="urn:microsoft.com/office/officeart/2005/8/layout/StepDownProcess"/>
    <dgm:cxn modelId="{BA56F3AB-6B44-402C-A188-1E6B7BBD9D67}" type="presParOf" srcId="{C27D00BD-25F8-4D1F-987F-950E00CBFF6E}" destId="{3A43DC2B-432F-42EF-9ABE-90BD1D4E4296}" srcOrd="2" destOrd="0" presId="urn:microsoft.com/office/officeart/2005/8/layout/StepDownProcess"/>
    <dgm:cxn modelId="{1DDBAA4E-552F-4EE1-8E5A-AEDEBBCA4AD4}" type="presParOf" srcId="{EC44C8A3-7B2F-451D-A9B7-AC13FD1F3EE4}" destId="{EA2D341D-D245-4AB8-B759-2A6658C20298}" srcOrd="3" destOrd="0" presId="urn:microsoft.com/office/officeart/2005/8/layout/StepDownProcess"/>
    <dgm:cxn modelId="{CB73E185-2C6B-4768-A2BB-C6FADC05CA74}" type="presParOf" srcId="{EC44C8A3-7B2F-451D-A9B7-AC13FD1F3EE4}" destId="{B36D4C89-38DC-42FA-A0D8-2E75FAA806B7}" srcOrd="4" destOrd="0" presId="urn:microsoft.com/office/officeart/2005/8/layout/StepDownProcess"/>
    <dgm:cxn modelId="{82089401-CAE0-44FE-BB56-57CD9FAA7AFD}" type="presParOf" srcId="{B36D4C89-38DC-42FA-A0D8-2E75FAA806B7}" destId="{BA417164-2B05-4617-A70B-08E457F3F48D}" srcOrd="0"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CFDEC0-4891-4633-9956-CAE895641C8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F78E428-BD64-4F6F-A324-5AAA1C0BAB98}">
      <dgm:prSet custT="1"/>
      <dgm:spPr/>
      <dgm:t>
        <a:bodyPr/>
        <a:lstStyle/>
        <a:p>
          <a:r>
            <a:rPr lang="en-GB" sz="1900" dirty="0"/>
            <a:t>STEP 3</a:t>
          </a:r>
          <a:r>
            <a:rPr lang="en-GB" sz="1800" dirty="0"/>
            <a:t>:  INSIGHTS, OBSERVATION AND  RECOMMENDATIONS OF THE OBJECTIVE OF THE COMPANY.</a:t>
          </a:r>
          <a:endParaRPr lang="en-US" sz="1900" dirty="0"/>
        </a:p>
      </dgm:t>
    </dgm:pt>
    <dgm:pt modelId="{62267774-DCCF-45D9-9050-F2CF3AAF01A2}" type="parTrans" cxnId="{96C50F6B-B49C-4DC3-9140-981C23460384}">
      <dgm:prSet/>
      <dgm:spPr/>
      <dgm:t>
        <a:bodyPr/>
        <a:lstStyle/>
        <a:p>
          <a:endParaRPr lang="en-US"/>
        </a:p>
      </dgm:t>
    </dgm:pt>
    <dgm:pt modelId="{907419F0-D9AB-4D0F-A84B-087C4BE810D1}" type="sibTrans" cxnId="{96C50F6B-B49C-4DC3-9140-981C23460384}">
      <dgm:prSet/>
      <dgm:spPr/>
      <dgm:t>
        <a:bodyPr/>
        <a:lstStyle/>
        <a:p>
          <a:endParaRPr lang="en-US"/>
        </a:p>
      </dgm:t>
    </dgm:pt>
    <dgm:pt modelId="{A2344A7C-F872-4D09-8977-A1EB609849E6}">
      <dgm:prSet/>
      <dgm:spPr/>
      <dgm:t>
        <a:bodyPr/>
        <a:lstStyle/>
        <a:p>
          <a:r>
            <a:rPr lang="en-GB" dirty="0"/>
            <a:t>The displayed and visualized outputs of step 2 and step 3 provide hidden insights inform of  which  helps the company solve and control the attrition challenge faced by the company.</a:t>
          </a:r>
          <a:endParaRPr lang="en-US" dirty="0"/>
        </a:p>
      </dgm:t>
    </dgm:pt>
    <dgm:pt modelId="{D4B6A552-121C-4DFB-9919-8A1392705859}" type="parTrans" cxnId="{7BABFA2A-2222-48A7-B3E8-95E99E0D97A0}">
      <dgm:prSet/>
      <dgm:spPr/>
      <dgm:t>
        <a:bodyPr/>
        <a:lstStyle/>
        <a:p>
          <a:endParaRPr lang="en-US"/>
        </a:p>
      </dgm:t>
    </dgm:pt>
    <dgm:pt modelId="{FB2BDFCF-8279-4189-B3B2-D91D6BD83A01}" type="sibTrans" cxnId="{7BABFA2A-2222-48A7-B3E8-95E99E0D97A0}">
      <dgm:prSet/>
      <dgm:spPr/>
      <dgm:t>
        <a:bodyPr/>
        <a:lstStyle/>
        <a:p>
          <a:endParaRPr lang="en-US"/>
        </a:p>
      </dgm:t>
    </dgm:pt>
    <dgm:pt modelId="{B767E5CD-8089-46D1-8D2E-2E11CE749995}" type="pres">
      <dgm:prSet presAssocID="{B7CFDEC0-4891-4633-9956-CAE895641C8B}" presName="root" presStyleCnt="0">
        <dgm:presLayoutVars>
          <dgm:dir/>
          <dgm:resizeHandles val="exact"/>
        </dgm:presLayoutVars>
      </dgm:prSet>
      <dgm:spPr/>
    </dgm:pt>
    <dgm:pt modelId="{05D694F1-1F6F-42E0-829B-1E4E46AE0AB0}" type="pres">
      <dgm:prSet presAssocID="{B7CFDEC0-4891-4633-9956-CAE895641C8B}" presName="container" presStyleCnt="0">
        <dgm:presLayoutVars>
          <dgm:dir/>
          <dgm:resizeHandles val="exact"/>
        </dgm:presLayoutVars>
      </dgm:prSet>
      <dgm:spPr/>
    </dgm:pt>
    <dgm:pt modelId="{D3A853B3-677E-4FE3-BCD7-246ED4FBC820}" type="pres">
      <dgm:prSet presAssocID="{CF78E428-BD64-4F6F-A324-5AAA1C0BAB98}" presName="compNode" presStyleCnt="0"/>
      <dgm:spPr/>
    </dgm:pt>
    <dgm:pt modelId="{43F3F868-4CB7-42F6-95FA-25E174722B7B}" type="pres">
      <dgm:prSet presAssocID="{CF78E428-BD64-4F6F-A324-5AAA1C0BAB98}" presName="iconBgRect" presStyleLbl="bgShp" presStyleIdx="0" presStyleCnt="2"/>
      <dgm:spPr/>
    </dgm:pt>
    <dgm:pt modelId="{6BB0A027-4047-4A8B-A0E2-8F0D40268F22}" type="pres">
      <dgm:prSet presAssocID="{CF78E428-BD64-4F6F-A324-5AAA1C0BAB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917F48E6-8105-4B35-BF95-19CE25D8DC8F}" type="pres">
      <dgm:prSet presAssocID="{CF78E428-BD64-4F6F-A324-5AAA1C0BAB98}" presName="spaceRect" presStyleCnt="0"/>
      <dgm:spPr/>
    </dgm:pt>
    <dgm:pt modelId="{B5C320CC-7979-4451-BF9E-57A9692047F8}" type="pres">
      <dgm:prSet presAssocID="{CF78E428-BD64-4F6F-A324-5AAA1C0BAB98}" presName="textRect" presStyleLbl="revTx" presStyleIdx="0" presStyleCnt="2">
        <dgm:presLayoutVars>
          <dgm:chMax val="1"/>
          <dgm:chPref val="1"/>
        </dgm:presLayoutVars>
      </dgm:prSet>
      <dgm:spPr/>
    </dgm:pt>
    <dgm:pt modelId="{CD3F7C86-56D6-4A8A-8075-00B4286F7AE0}" type="pres">
      <dgm:prSet presAssocID="{907419F0-D9AB-4D0F-A84B-087C4BE810D1}" presName="sibTrans" presStyleLbl="sibTrans2D1" presStyleIdx="0" presStyleCnt="0"/>
      <dgm:spPr/>
    </dgm:pt>
    <dgm:pt modelId="{E8A6B173-2610-4EEB-8FA9-C50738C2F379}" type="pres">
      <dgm:prSet presAssocID="{A2344A7C-F872-4D09-8977-A1EB609849E6}" presName="compNode" presStyleCnt="0"/>
      <dgm:spPr/>
    </dgm:pt>
    <dgm:pt modelId="{D63D29E7-4417-4A6E-9FB0-5C0E12A676E6}" type="pres">
      <dgm:prSet presAssocID="{A2344A7C-F872-4D09-8977-A1EB609849E6}" presName="iconBgRect" presStyleLbl="bgShp" presStyleIdx="1" presStyleCnt="2"/>
      <dgm:spPr/>
    </dgm:pt>
    <dgm:pt modelId="{E2118AEC-353B-4D0E-BAF7-10FF21114157}" type="pres">
      <dgm:prSet presAssocID="{A2344A7C-F872-4D09-8977-A1EB609849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016F85D1-1B57-46CC-83A2-FBE94C6C61AC}" type="pres">
      <dgm:prSet presAssocID="{A2344A7C-F872-4D09-8977-A1EB609849E6}" presName="spaceRect" presStyleCnt="0"/>
      <dgm:spPr/>
    </dgm:pt>
    <dgm:pt modelId="{82350D71-F129-4702-9767-C16E2021FC49}" type="pres">
      <dgm:prSet presAssocID="{A2344A7C-F872-4D09-8977-A1EB609849E6}" presName="textRect" presStyleLbl="revTx" presStyleIdx="1" presStyleCnt="2">
        <dgm:presLayoutVars>
          <dgm:chMax val="1"/>
          <dgm:chPref val="1"/>
        </dgm:presLayoutVars>
      </dgm:prSet>
      <dgm:spPr/>
    </dgm:pt>
  </dgm:ptLst>
  <dgm:cxnLst>
    <dgm:cxn modelId="{A8AC1C12-F317-4296-B6B8-CEBFBEBE4B93}" type="presOf" srcId="{907419F0-D9AB-4D0F-A84B-087C4BE810D1}" destId="{CD3F7C86-56D6-4A8A-8075-00B4286F7AE0}" srcOrd="0" destOrd="0" presId="urn:microsoft.com/office/officeart/2018/2/layout/IconCircleList"/>
    <dgm:cxn modelId="{7BABFA2A-2222-48A7-B3E8-95E99E0D97A0}" srcId="{B7CFDEC0-4891-4633-9956-CAE895641C8B}" destId="{A2344A7C-F872-4D09-8977-A1EB609849E6}" srcOrd="1" destOrd="0" parTransId="{D4B6A552-121C-4DFB-9919-8A1392705859}" sibTransId="{FB2BDFCF-8279-4189-B3B2-D91D6BD83A01}"/>
    <dgm:cxn modelId="{96C50F6B-B49C-4DC3-9140-981C23460384}" srcId="{B7CFDEC0-4891-4633-9956-CAE895641C8B}" destId="{CF78E428-BD64-4F6F-A324-5AAA1C0BAB98}" srcOrd="0" destOrd="0" parTransId="{62267774-DCCF-45D9-9050-F2CF3AAF01A2}" sibTransId="{907419F0-D9AB-4D0F-A84B-087C4BE810D1}"/>
    <dgm:cxn modelId="{AD08EDAB-BE31-4275-9CBB-BEEE01C53AFD}" type="presOf" srcId="{A2344A7C-F872-4D09-8977-A1EB609849E6}" destId="{82350D71-F129-4702-9767-C16E2021FC49}" srcOrd="0" destOrd="0" presId="urn:microsoft.com/office/officeart/2018/2/layout/IconCircleList"/>
    <dgm:cxn modelId="{219368CF-FF20-42BF-8D7E-F3DF70149A31}" type="presOf" srcId="{CF78E428-BD64-4F6F-A324-5AAA1C0BAB98}" destId="{B5C320CC-7979-4451-BF9E-57A9692047F8}" srcOrd="0" destOrd="0" presId="urn:microsoft.com/office/officeart/2018/2/layout/IconCircleList"/>
    <dgm:cxn modelId="{8FF89AE6-DF00-425F-9D51-78857A445EC4}" type="presOf" srcId="{B7CFDEC0-4891-4633-9956-CAE895641C8B}" destId="{B767E5CD-8089-46D1-8D2E-2E11CE749995}" srcOrd="0" destOrd="0" presId="urn:microsoft.com/office/officeart/2018/2/layout/IconCircleList"/>
    <dgm:cxn modelId="{6A3EE697-D79A-4529-98E1-ECA40A48FC5A}" type="presParOf" srcId="{B767E5CD-8089-46D1-8D2E-2E11CE749995}" destId="{05D694F1-1F6F-42E0-829B-1E4E46AE0AB0}" srcOrd="0" destOrd="0" presId="urn:microsoft.com/office/officeart/2018/2/layout/IconCircleList"/>
    <dgm:cxn modelId="{ED5081DE-876E-4F71-AA35-29B2863EA775}" type="presParOf" srcId="{05D694F1-1F6F-42E0-829B-1E4E46AE0AB0}" destId="{D3A853B3-677E-4FE3-BCD7-246ED4FBC820}" srcOrd="0" destOrd="0" presId="urn:microsoft.com/office/officeart/2018/2/layout/IconCircleList"/>
    <dgm:cxn modelId="{491F4199-004E-4C23-BC2C-2C7D99BDF062}" type="presParOf" srcId="{D3A853B3-677E-4FE3-BCD7-246ED4FBC820}" destId="{43F3F868-4CB7-42F6-95FA-25E174722B7B}" srcOrd="0" destOrd="0" presId="urn:microsoft.com/office/officeart/2018/2/layout/IconCircleList"/>
    <dgm:cxn modelId="{39FCB090-94AE-4768-BB68-9D67E8E80242}" type="presParOf" srcId="{D3A853B3-677E-4FE3-BCD7-246ED4FBC820}" destId="{6BB0A027-4047-4A8B-A0E2-8F0D40268F22}" srcOrd="1" destOrd="0" presId="urn:microsoft.com/office/officeart/2018/2/layout/IconCircleList"/>
    <dgm:cxn modelId="{499F204C-8CDF-4021-A22F-15F87407FD78}" type="presParOf" srcId="{D3A853B3-677E-4FE3-BCD7-246ED4FBC820}" destId="{917F48E6-8105-4B35-BF95-19CE25D8DC8F}" srcOrd="2" destOrd="0" presId="urn:microsoft.com/office/officeart/2018/2/layout/IconCircleList"/>
    <dgm:cxn modelId="{BE5E96F5-D2C4-4B8E-932F-2CC1255C8B79}" type="presParOf" srcId="{D3A853B3-677E-4FE3-BCD7-246ED4FBC820}" destId="{B5C320CC-7979-4451-BF9E-57A9692047F8}" srcOrd="3" destOrd="0" presId="urn:microsoft.com/office/officeart/2018/2/layout/IconCircleList"/>
    <dgm:cxn modelId="{1C48794E-5731-4546-83D0-EA0CC4207C47}" type="presParOf" srcId="{05D694F1-1F6F-42E0-829B-1E4E46AE0AB0}" destId="{CD3F7C86-56D6-4A8A-8075-00B4286F7AE0}" srcOrd="1" destOrd="0" presId="urn:microsoft.com/office/officeart/2018/2/layout/IconCircleList"/>
    <dgm:cxn modelId="{981CF28A-9994-49AE-8BD4-C0A3866ADA74}" type="presParOf" srcId="{05D694F1-1F6F-42E0-829B-1E4E46AE0AB0}" destId="{E8A6B173-2610-4EEB-8FA9-C50738C2F379}" srcOrd="2" destOrd="0" presId="urn:microsoft.com/office/officeart/2018/2/layout/IconCircleList"/>
    <dgm:cxn modelId="{4F9934B8-1025-4524-BD03-6C4CEFE89458}" type="presParOf" srcId="{E8A6B173-2610-4EEB-8FA9-C50738C2F379}" destId="{D63D29E7-4417-4A6E-9FB0-5C0E12A676E6}" srcOrd="0" destOrd="0" presId="urn:microsoft.com/office/officeart/2018/2/layout/IconCircleList"/>
    <dgm:cxn modelId="{5B856FDD-8BBD-43D4-AE51-A5D47D7B2FD3}" type="presParOf" srcId="{E8A6B173-2610-4EEB-8FA9-C50738C2F379}" destId="{E2118AEC-353B-4D0E-BAF7-10FF21114157}" srcOrd="1" destOrd="0" presId="urn:microsoft.com/office/officeart/2018/2/layout/IconCircleList"/>
    <dgm:cxn modelId="{C5C15C59-158B-43E3-987D-BBFFB598B097}" type="presParOf" srcId="{E8A6B173-2610-4EEB-8FA9-C50738C2F379}" destId="{016F85D1-1B57-46CC-83A2-FBE94C6C61AC}" srcOrd="2" destOrd="0" presId="urn:microsoft.com/office/officeart/2018/2/layout/IconCircleList"/>
    <dgm:cxn modelId="{E088B99C-0336-40F1-A327-FA1CDEB25AB4}" type="presParOf" srcId="{E8A6B173-2610-4EEB-8FA9-C50738C2F379}" destId="{82350D71-F129-4702-9767-C16E2021FC4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007E3-EE52-475D-B1E1-9C2A5416026A}">
      <dsp:nvSpPr>
        <dsp:cNvPr id="0" name=""/>
        <dsp:cNvSpPr/>
      </dsp:nvSpPr>
      <dsp:spPr>
        <a:xfrm>
          <a:off x="6409"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46957-CAEB-4CD6-8FCD-AE00AE06261B}">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8605FE-5787-4FA2-8FC4-D36060AE3F34}">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NAME : DEBORAH ALENKHE</a:t>
          </a:r>
          <a:endParaRPr lang="en-US" sz="2400" kern="1200"/>
        </a:p>
      </dsp:txBody>
      <dsp:txXfrm>
        <a:off x="1777484" y="124393"/>
        <a:ext cx="3437969" cy="1458532"/>
      </dsp:txXfrm>
    </dsp:sp>
    <dsp:sp modelId="{0DA3ABA6-5534-4BC9-A1C2-E3E2C362297E}">
      <dsp:nvSpPr>
        <dsp:cNvPr id="0" name=""/>
        <dsp:cNvSpPr/>
      </dsp:nvSpPr>
      <dsp:spPr>
        <a:xfrm>
          <a:off x="5814495" y="124393"/>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F611A-1522-452C-8AC6-66368207F720}">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CA463F-9D63-4679-8DF0-C4F03D678728}">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COUNTRY: NIGERIA</a:t>
          </a:r>
          <a:endParaRPr lang="en-US" sz="2400" kern="1200"/>
        </a:p>
      </dsp:txBody>
      <dsp:txXfrm>
        <a:off x="7585570" y="124393"/>
        <a:ext cx="3437969" cy="1458532"/>
      </dsp:txXfrm>
    </dsp:sp>
    <dsp:sp modelId="{A725AF9B-8617-4C44-9CD3-6524F01D9FF4}">
      <dsp:nvSpPr>
        <dsp:cNvPr id="0" name=""/>
        <dsp:cNvSpPr/>
      </dsp:nvSpPr>
      <dsp:spPr>
        <a:xfrm>
          <a:off x="6409"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733B1-3CCE-445A-B322-9C006B361563}">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5B3A27-5E66-4A16-ACB2-79D48A8DCF49}">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EMAIL : </a:t>
          </a:r>
          <a:r>
            <a:rPr lang="en-GB" sz="2400" kern="1200">
              <a:hlinkClick xmlns:r="http://schemas.openxmlformats.org/officeDocument/2006/relationships" r:id="rId7"/>
            </a:rPr>
            <a:t>debbalen@yahoo.com</a:t>
          </a:r>
          <a:endParaRPr lang="en-US" sz="2400" kern="1200"/>
        </a:p>
      </dsp:txBody>
      <dsp:txXfrm>
        <a:off x="1777484" y="2231354"/>
        <a:ext cx="3437969" cy="1458532"/>
      </dsp:txXfrm>
    </dsp:sp>
    <dsp:sp modelId="{9200DBD4-46CB-4421-8D43-C73A39C832E6}">
      <dsp:nvSpPr>
        <dsp:cNvPr id="0" name=""/>
        <dsp:cNvSpPr/>
      </dsp:nvSpPr>
      <dsp:spPr>
        <a:xfrm>
          <a:off x="5814495" y="2231354"/>
          <a:ext cx="1458532" cy="145853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F8395-3AE6-4D2B-9634-3D3AC3AD679E}">
      <dsp:nvSpPr>
        <dsp:cNvPr id="0" name=""/>
        <dsp:cNvSpPr/>
      </dsp:nvSpPr>
      <dsp:spPr>
        <a:xfrm>
          <a:off x="6120786" y="2537646"/>
          <a:ext cx="845948" cy="84594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33D4F0-26D7-4FCE-926B-8525841C961B}">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PROJECT TITLE : ATTRITION CONTROL</a:t>
          </a:r>
          <a:endParaRPr lang="en-US" sz="2400" kern="1200"/>
        </a:p>
      </dsp:txBody>
      <dsp:txXfrm>
        <a:off x="7585570" y="2231354"/>
        <a:ext cx="3437969" cy="1458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DB9C7-672C-4EC4-AE77-2951C00F6957}">
      <dsp:nvSpPr>
        <dsp:cNvPr id="0" name=""/>
        <dsp:cNvSpPr/>
      </dsp:nvSpPr>
      <dsp:spPr>
        <a:xfrm>
          <a:off x="0" y="154955"/>
          <a:ext cx="11029950" cy="160914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9ABFA-8C64-4F87-BE68-118F71823ED3}">
      <dsp:nvSpPr>
        <dsp:cNvPr id="0" name=""/>
        <dsp:cNvSpPr/>
      </dsp:nvSpPr>
      <dsp:spPr>
        <a:xfrm>
          <a:off x="486767" y="517013"/>
          <a:ext cx="885032" cy="8850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F61B78-A90C-4641-BCDC-3BFB1BFAE7AA}">
      <dsp:nvSpPr>
        <dsp:cNvPr id="0" name=""/>
        <dsp:cNvSpPr/>
      </dsp:nvSpPr>
      <dsp:spPr>
        <a:xfrm>
          <a:off x="1858568" y="154955"/>
          <a:ext cx="9171381" cy="16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302" tIns="170302" rIns="170302" bIns="170302" numCol="1" spcCol="1270" anchor="ctr" anchorCtr="0">
          <a:noAutofit/>
        </a:bodyPr>
        <a:lstStyle/>
        <a:p>
          <a:pPr marL="0" lvl="0" indent="0" algn="l" defTabSz="622300">
            <a:lnSpc>
              <a:spcPct val="90000"/>
            </a:lnSpc>
            <a:spcBef>
              <a:spcPct val="0"/>
            </a:spcBef>
            <a:spcAft>
              <a:spcPct val="35000"/>
            </a:spcAft>
            <a:buNone/>
          </a:pPr>
          <a:r>
            <a:rPr lang="en-GB" sz="1400" kern="1200" dirty="0"/>
            <a:t>OBJECTIVE: Presenting an analytical solution to help a company which is trying to control attrition by answering the following questions;</a:t>
          </a:r>
        </a:p>
        <a:p>
          <a:pPr marL="0" lvl="0" indent="0" algn="l" defTabSz="622300">
            <a:lnSpc>
              <a:spcPct val="90000"/>
            </a:lnSpc>
            <a:spcBef>
              <a:spcPct val="0"/>
            </a:spcBef>
            <a:spcAft>
              <a:spcPct val="35000"/>
            </a:spcAft>
            <a:buNone/>
          </a:pPr>
          <a:r>
            <a:rPr lang="en-GB" sz="1400" kern="1200" dirty="0"/>
            <a:t>1. What type of employees are leaving ?</a:t>
          </a:r>
        </a:p>
        <a:p>
          <a:pPr marL="0" lvl="0" indent="0" algn="l" defTabSz="622300">
            <a:lnSpc>
              <a:spcPct val="90000"/>
            </a:lnSpc>
            <a:spcBef>
              <a:spcPct val="0"/>
            </a:spcBef>
            <a:spcAft>
              <a:spcPct val="35000"/>
            </a:spcAft>
            <a:buNone/>
          </a:pPr>
          <a:r>
            <a:rPr lang="en-GB" sz="1400" kern="1200" dirty="0"/>
            <a:t>2. Which employees are prone to leave next? </a:t>
          </a:r>
        </a:p>
        <a:p>
          <a:pPr marL="0" lvl="0" indent="0" algn="l" defTabSz="622300">
            <a:lnSpc>
              <a:spcPct val="90000"/>
            </a:lnSpc>
            <a:spcBef>
              <a:spcPct val="0"/>
            </a:spcBef>
            <a:spcAft>
              <a:spcPct val="35000"/>
            </a:spcAft>
            <a:buNone/>
          </a:pPr>
          <a:r>
            <a:rPr lang="en-GB" sz="1400" kern="1200" dirty="0"/>
            <a:t>Using data analytics to generate meaningful  insights and present these insights inform of visualizations from the available data provided by the company. The following analytical techniques were implemented;</a:t>
          </a:r>
        </a:p>
      </dsp:txBody>
      <dsp:txXfrm>
        <a:off x="1858568" y="154955"/>
        <a:ext cx="9171381" cy="1609149"/>
      </dsp:txXfrm>
    </dsp:sp>
    <dsp:sp modelId="{34B79CFD-D0F0-49C0-BBE7-2D906F53622A}">
      <dsp:nvSpPr>
        <dsp:cNvPr id="0" name=""/>
        <dsp:cNvSpPr/>
      </dsp:nvSpPr>
      <dsp:spPr>
        <a:xfrm>
          <a:off x="0" y="2050176"/>
          <a:ext cx="11029950" cy="1609149"/>
        </a:xfrm>
        <a:prstGeom prst="roundRect">
          <a:avLst>
            <a:gd name="adj" fmla="val 10000"/>
          </a:avLst>
        </a:prstGeom>
        <a:solidFill>
          <a:schemeClr val="accent2">
            <a:hueOff val="1533320"/>
            <a:satOff val="-5075"/>
            <a:lumOff val="1764"/>
            <a:alphaOff val="0"/>
          </a:schemeClr>
        </a:solidFill>
        <a:ln>
          <a:noFill/>
        </a:ln>
        <a:effectLst/>
      </dsp:spPr>
      <dsp:style>
        <a:lnRef idx="0">
          <a:scrgbClr r="0" g="0" b="0"/>
        </a:lnRef>
        <a:fillRef idx="1">
          <a:scrgbClr r="0" g="0" b="0"/>
        </a:fillRef>
        <a:effectRef idx="0">
          <a:scrgbClr r="0" g="0" b="0"/>
        </a:effectRef>
        <a:fontRef idx="minor"/>
      </dsp:style>
    </dsp:sp>
    <dsp:sp modelId="{2EC9BF25-167C-43FA-AFF4-ACF72F3805FD}">
      <dsp:nvSpPr>
        <dsp:cNvPr id="0" name=""/>
        <dsp:cNvSpPr/>
      </dsp:nvSpPr>
      <dsp:spPr>
        <a:xfrm>
          <a:off x="486767" y="2412234"/>
          <a:ext cx="885032" cy="8850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C27EDF-C5EF-4ADD-9788-1A3DF08CE3E6}">
      <dsp:nvSpPr>
        <dsp:cNvPr id="0" name=""/>
        <dsp:cNvSpPr/>
      </dsp:nvSpPr>
      <dsp:spPr>
        <a:xfrm>
          <a:off x="1858568" y="2050176"/>
          <a:ext cx="9171381" cy="16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302" tIns="170302" rIns="170302" bIns="170302" numCol="1" spcCol="1270" anchor="ctr" anchorCtr="0">
          <a:noAutofit/>
        </a:bodyPr>
        <a:lstStyle/>
        <a:p>
          <a:pPr marL="0" lvl="0" indent="0" algn="l" defTabSz="622300">
            <a:lnSpc>
              <a:spcPct val="90000"/>
            </a:lnSpc>
            <a:spcBef>
              <a:spcPct val="0"/>
            </a:spcBef>
            <a:spcAft>
              <a:spcPct val="35000"/>
            </a:spcAft>
            <a:buNone/>
          </a:pPr>
          <a:endParaRPr lang="en-GB" sz="1400" kern="1200" dirty="0"/>
        </a:p>
        <a:p>
          <a:pPr marL="0" lvl="0" indent="0" algn="l" defTabSz="622300">
            <a:lnSpc>
              <a:spcPct val="90000"/>
            </a:lnSpc>
            <a:spcBef>
              <a:spcPct val="0"/>
            </a:spcBef>
            <a:spcAft>
              <a:spcPct val="35000"/>
            </a:spcAft>
            <a:buNone/>
          </a:pPr>
          <a:r>
            <a:rPr lang="en-GB" sz="1400" kern="1200" dirty="0"/>
            <a:t>STEP 1: UNDERSTANDING THE VARIOUS FEATURES OF THE DATASET AND WHICH FEATURES ARE OF IMPORTANCE TO THE OBJECTIVE OF OUR ANALYSIS</a:t>
          </a:r>
          <a:endParaRPr lang="en-US" sz="1400" kern="1200" dirty="0"/>
        </a:p>
      </dsp:txBody>
      <dsp:txXfrm>
        <a:off x="1858568" y="2050176"/>
        <a:ext cx="9171381" cy="16091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00A8C-169D-4B25-9BDC-8EC0F41F93B6}">
      <dsp:nvSpPr>
        <dsp:cNvPr id="0" name=""/>
        <dsp:cNvSpPr/>
      </dsp:nvSpPr>
      <dsp:spPr>
        <a:xfrm rot="5400000">
          <a:off x="997055" y="1019427"/>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1E2637-6685-43E7-B778-3EB1E0E5DB9C}">
      <dsp:nvSpPr>
        <dsp:cNvPr id="0" name=""/>
        <dsp:cNvSpPr/>
      </dsp:nvSpPr>
      <dsp:spPr>
        <a:xfrm>
          <a:off x="758187" y="19990"/>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An Analysis of individual information of Employees who left the company</a:t>
          </a:r>
          <a:endParaRPr lang="en-NG" sz="1200" kern="1200" dirty="0"/>
        </a:p>
      </dsp:txBody>
      <dsp:txXfrm>
        <a:off x="810057" y="71860"/>
        <a:ext cx="1414017" cy="958640"/>
      </dsp:txXfrm>
    </dsp:sp>
    <dsp:sp modelId="{0B603E2C-D723-4E8C-9F6D-EBD6BD23C19D}">
      <dsp:nvSpPr>
        <dsp:cNvPr id="0" name=""/>
        <dsp:cNvSpPr/>
      </dsp:nvSpPr>
      <dsp:spPr>
        <a:xfrm flipH="1" flipV="1">
          <a:off x="2803374" y="516851"/>
          <a:ext cx="49011" cy="67585"/>
        </a:xfrm>
        <a:prstGeom prst="rect">
          <a:avLst/>
        </a:prstGeom>
        <a:noFill/>
        <a:ln>
          <a:noFill/>
        </a:ln>
        <a:effectLst/>
      </dsp:spPr>
      <dsp:style>
        <a:lnRef idx="0">
          <a:scrgbClr r="0" g="0" b="0"/>
        </a:lnRef>
        <a:fillRef idx="0">
          <a:scrgbClr r="0" g="0" b="0"/>
        </a:fillRef>
        <a:effectRef idx="0">
          <a:scrgbClr r="0" g="0" b="0"/>
        </a:effectRef>
        <a:fontRef idx="minor"/>
      </dsp:style>
    </dsp:sp>
    <dsp:sp modelId="{DCC9993B-05E0-4F6F-A09C-3F6AE00A9E76}">
      <dsp:nvSpPr>
        <dsp:cNvPr id="0" name=""/>
        <dsp:cNvSpPr/>
      </dsp:nvSpPr>
      <dsp:spPr>
        <a:xfrm rot="5400000">
          <a:off x="2002270" y="2212831"/>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0A8B0-9ED2-4CDF-9AC3-A8B7FD418149}">
      <dsp:nvSpPr>
        <dsp:cNvPr id="0" name=""/>
        <dsp:cNvSpPr/>
      </dsp:nvSpPr>
      <dsp:spPr>
        <a:xfrm>
          <a:off x="1720693" y="1186643"/>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An Analysis of individual information of Existing Employees</a:t>
          </a:r>
          <a:endParaRPr lang="en-NG" sz="1200" kern="1200" dirty="0"/>
        </a:p>
      </dsp:txBody>
      <dsp:txXfrm>
        <a:off x="1772563" y="1238513"/>
        <a:ext cx="1414017" cy="958640"/>
      </dsp:txXfrm>
    </dsp:sp>
    <dsp:sp modelId="{3A43DC2B-432F-42EF-9ABE-90BD1D4E4296}">
      <dsp:nvSpPr>
        <dsp:cNvPr id="0" name=""/>
        <dsp:cNvSpPr/>
      </dsp:nvSpPr>
      <dsp:spPr>
        <a:xfrm>
          <a:off x="3281159" y="1314716"/>
          <a:ext cx="1103871" cy="858662"/>
        </a:xfrm>
        <a:prstGeom prst="rect">
          <a:avLst/>
        </a:prstGeom>
        <a:noFill/>
        <a:ln>
          <a:noFill/>
        </a:ln>
        <a:effectLst/>
      </dsp:spPr>
      <dsp:style>
        <a:lnRef idx="0">
          <a:scrgbClr r="0" g="0" b="0"/>
        </a:lnRef>
        <a:fillRef idx="0">
          <a:scrgbClr r="0" g="0" b="0"/>
        </a:fillRef>
        <a:effectRef idx="0">
          <a:scrgbClr r="0" g="0" b="0"/>
        </a:effectRef>
        <a:fontRef idx="minor"/>
      </dsp:style>
    </dsp:sp>
    <dsp:sp modelId="{BA417164-2B05-4617-A70B-08E457F3F48D}">
      <dsp:nvSpPr>
        <dsp:cNvPr id="0" name=""/>
        <dsp:cNvSpPr/>
      </dsp:nvSpPr>
      <dsp:spPr>
        <a:xfrm>
          <a:off x="2768618" y="2406798"/>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The  visualized output of both  analysis are compared to draw out trends and insights</a:t>
          </a:r>
          <a:endParaRPr lang="en-NG" sz="1200" kern="1200" dirty="0"/>
        </a:p>
      </dsp:txBody>
      <dsp:txXfrm>
        <a:off x="2820488" y="2458668"/>
        <a:ext cx="1414017" cy="958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00A8C-169D-4B25-9BDC-8EC0F41F93B6}">
      <dsp:nvSpPr>
        <dsp:cNvPr id="0" name=""/>
        <dsp:cNvSpPr/>
      </dsp:nvSpPr>
      <dsp:spPr>
        <a:xfrm rot="5400000">
          <a:off x="997055" y="1019427"/>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1E2637-6685-43E7-B778-3EB1E0E5DB9C}">
      <dsp:nvSpPr>
        <dsp:cNvPr id="0" name=""/>
        <dsp:cNvSpPr/>
      </dsp:nvSpPr>
      <dsp:spPr>
        <a:xfrm>
          <a:off x="758186" y="19990"/>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An Analysis of 2 or more information of Employees who left the company</a:t>
          </a:r>
          <a:endParaRPr lang="en-NG" sz="1200" kern="1200" dirty="0"/>
        </a:p>
      </dsp:txBody>
      <dsp:txXfrm>
        <a:off x="810056" y="71860"/>
        <a:ext cx="1414017" cy="958640"/>
      </dsp:txXfrm>
    </dsp:sp>
    <dsp:sp modelId="{0B603E2C-D723-4E8C-9F6D-EBD6BD23C19D}">
      <dsp:nvSpPr>
        <dsp:cNvPr id="0" name=""/>
        <dsp:cNvSpPr/>
      </dsp:nvSpPr>
      <dsp:spPr>
        <a:xfrm flipH="1" flipV="1">
          <a:off x="2803373" y="516851"/>
          <a:ext cx="49011" cy="67585"/>
        </a:xfrm>
        <a:prstGeom prst="rect">
          <a:avLst/>
        </a:prstGeom>
        <a:noFill/>
        <a:ln>
          <a:noFill/>
        </a:ln>
        <a:effectLst/>
      </dsp:spPr>
      <dsp:style>
        <a:lnRef idx="0">
          <a:scrgbClr r="0" g="0" b="0"/>
        </a:lnRef>
        <a:fillRef idx="0">
          <a:scrgbClr r="0" g="0" b="0"/>
        </a:fillRef>
        <a:effectRef idx="0">
          <a:scrgbClr r="0" g="0" b="0"/>
        </a:effectRef>
        <a:fontRef idx="minor"/>
      </dsp:style>
    </dsp:sp>
    <dsp:sp modelId="{DCC9993B-05E0-4F6F-A09C-3F6AE00A9E76}">
      <dsp:nvSpPr>
        <dsp:cNvPr id="0" name=""/>
        <dsp:cNvSpPr/>
      </dsp:nvSpPr>
      <dsp:spPr>
        <a:xfrm rot="5400000">
          <a:off x="2002270" y="2212831"/>
          <a:ext cx="901596" cy="1026435"/>
        </a:xfrm>
        <a:prstGeom prst="bentUpArrow">
          <a:avLst>
            <a:gd name="adj1" fmla="val 32840"/>
            <a:gd name="adj2" fmla="val 25000"/>
            <a:gd name="adj3" fmla="val 35780"/>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B0A8B0-9ED2-4CDF-9AC3-A8B7FD418149}">
      <dsp:nvSpPr>
        <dsp:cNvPr id="0" name=""/>
        <dsp:cNvSpPr/>
      </dsp:nvSpPr>
      <dsp:spPr>
        <a:xfrm>
          <a:off x="1763402" y="1213394"/>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An Analysis of 2 or more  information of Existing Employees</a:t>
          </a:r>
          <a:endParaRPr lang="en-NG" sz="1200" kern="1200" dirty="0"/>
        </a:p>
      </dsp:txBody>
      <dsp:txXfrm>
        <a:off x="1815272" y="1265264"/>
        <a:ext cx="1414017" cy="958640"/>
      </dsp:txXfrm>
    </dsp:sp>
    <dsp:sp modelId="{3A43DC2B-432F-42EF-9ABE-90BD1D4E4296}">
      <dsp:nvSpPr>
        <dsp:cNvPr id="0" name=""/>
        <dsp:cNvSpPr/>
      </dsp:nvSpPr>
      <dsp:spPr>
        <a:xfrm>
          <a:off x="3281159" y="1314716"/>
          <a:ext cx="1103871" cy="858662"/>
        </a:xfrm>
        <a:prstGeom prst="rect">
          <a:avLst/>
        </a:prstGeom>
        <a:noFill/>
        <a:ln>
          <a:noFill/>
        </a:ln>
        <a:effectLst/>
      </dsp:spPr>
      <dsp:style>
        <a:lnRef idx="0">
          <a:scrgbClr r="0" g="0" b="0"/>
        </a:lnRef>
        <a:fillRef idx="0">
          <a:scrgbClr r="0" g="0" b="0"/>
        </a:fillRef>
        <a:effectRef idx="0">
          <a:scrgbClr r="0" g="0" b="0"/>
        </a:effectRef>
        <a:fontRef idx="minor"/>
      </dsp:style>
    </dsp:sp>
    <dsp:sp modelId="{BA417164-2B05-4617-A70B-08E457F3F48D}">
      <dsp:nvSpPr>
        <dsp:cNvPr id="0" name=""/>
        <dsp:cNvSpPr/>
      </dsp:nvSpPr>
      <dsp:spPr>
        <a:xfrm>
          <a:off x="2768617" y="2406798"/>
          <a:ext cx="1517757" cy="1062380"/>
        </a:xfrm>
        <a:prstGeom prst="roundRect">
          <a:avLst>
            <a:gd name="adj" fmla="val 166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The  visualized output of both  analysis are compared to draw out trends and insights</a:t>
          </a:r>
          <a:endParaRPr lang="en-NG" sz="1200" kern="1200" dirty="0"/>
        </a:p>
      </dsp:txBody>
      <dsp:txXfrm>
        <a:off x="2820487" y="2458668"/>
        <a:ext cx="1414017" cy="958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3F868-4CB7-42F6-95FA-25E174722B7B}">
      <dsp:nvSpPr>
        <dsp:cNvPr id="0" name=""/>
        <dsp:cNvSpPr/>
      </dsp:nvSpPr>
      <dsp:spPr>
        <a:xfrm>
          <a:off x="6409" y="1177874"/>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0A027-4047-4A8B-A0E2-8F0D40268F22}">
      <dsp:nvSpPr>
        <dsp:cNvPr id="0" name=""/>
        <dsp:cNvSpPr/>
      </dsp:nvSpPr>
      <dsp:spPr>
        <a:xfrm>
          <a:off x="312701" y="1484166"/>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C320CC-7979-4451-BF9E-57A9692047F8}">
      <dsp:nvSpPr>
        <dsp:cNvPr id="0" name=""/>
        <dsp:cNvSpPr/>
      </dsp:nvSpPr>
      <dsp:spPr>
        <a:xfrm>
          <a:off x="1777484" y="117787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STEP 3</a:t>
          </a:r>
          <a:r>
            <a:rPr lang="en-GB" sz="1800" kern="1200" dirty="0"/>
            <a:t>:  INSIGHTS, OBSERVATION AND  RECOMMENDATIONS OF THE OBJECTIVE OF THE COMPANY.</a:t>
          </a:r>
          <a:endParaRPr lang="en-US" sz="1900" kern="1200" dirty="0"/>
        </a:p>
      </dsp:txBody>
      <dsp:txXfrm>
        <a:off x="1777484" y="1177874"/>
        <a:ext cx="3437969" cy="1458532"/>
      </dsp:txXfrm>
    </dsp:sp>
    <dsp:sp modelId="{D63D29E7-4417-4A6E-9FB0-5C0E12A676E6}">
      <dsp:nvSpPr>
        <dsp:cNvPr id="0" name=""/>
        <dsp:cNvSpPr/>
      </dsp:nvSpPr>
      <dsp:spPr>
        <a:xfrm>
          <a:off x="5814495" y="1177874"/>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18AEC-353B-4D0E-BAF7-10FF21114157}">
      <dsp:nvSpPr>
        <dsp:cNvPr id="0" name=""/>
        <dsp:cNvSpPr/>
      </dsp:nvSpPr>
      <dsp:spPr>
        <a:xfrm>
          <a:off x="6120786" y="1484166"/>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350D71-F129-4702-9767-C16E2021FC49}">
      <dsp:nvSpPr>
        <dsp:cNvPr id="0" name=""/>
        <dsp:cNvSpPr/>
      </dsp:nvSpPr>
      <dsp:spPr>
        <a:xfrm>
          <a:off x="7585570" y="117787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dirty="0"/>
            <a:t>The displayed and visualized outputs of step 2 and step 3 provide hidden insights inform of  which  helps the company solve and control the attrition challenge faced by the company.</a:t>
          </a:r>
          <a:endParaRPr lang="en-US" sz="1900" kern="1200" dirty="0"/>
        </a:p>
      </dsp:txBody>
      <dsp:txXfrm>
        <a:off x="7585570" y="1177874"/>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70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603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248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10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971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639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196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963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246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419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70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584462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4" name="Rectangle 33">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F705F91-DFD2-43C6-B0BC-3EEDF330689E}"/>
              </a:ext>
            </a:extLst>
          </p:cNvPr>
          <p:cNvSpPr>
            <a:spLocks noGrp="1"/>
          </p:cNvSpPr>
          <p:nvPr>
            <p:ph type="ctrTitle"/>
          </p:nvPr>
        </p:nvSpPr>
        <p:spPr>
          <a:xfrm>
            <a:off x="638620" y="863695"/>
            <a:ext cx="3511233" cy="3779995"/>
          </a:xfrm>
        </p:spPr>
        <p:txBody>
          <a:bodyPr anchor="ctr">
            <a:normAutofit/>
          </a:bodyPr>
          <a:lstStyle/>
          <a:p>
            <a:r>
              <a:rPr lang="en-GB">
                <a:solidFill>
                  <a:schemeClr val="tx1"/>
                </a:solidFill>
              </a:rPr>
              <a:t>TAKENMIND GLOBAL DATA ANALYTICS INTERNSHIP </a:t>
            </a:r>
            <a:endParaRPr lang="en-NG" dirty="0">
              <a:solidFill>
                <a:schemeClr val="tx1"/>
              </a:solidFill>
            </a:endParaRPr>
          </a:p>
        </p:txBody>
      </p:sp>
      <p:sp>
        <p:nvSpPr>
          <p:cNvPr id="3" name="Subtitle 2">
            <a:extLst>
              <a:ext uri="{FF2B5EF4-FFF2-40B4-BE49-F238E27FC236}">
                <a16:creationId xmlns:a16="http://schemas.microsoft.com/office/drawing/2014/main" id="{4B5C7AF2-BFA9-4586-A222-7794420B5378}"/>
              </a:ext>
            </a:extLst>
          </p:cNvPr>
          <p:cNvSpPr>
            <a:spLocks noGrp="1"/>
          </p:cNvSpPr>
          <p:nvPr>
            <p:ph type="subTitle" idx="1"/>
          </p:nvPr>
        </p:nvSpPr>
        <p:spPr>
          <a:xfrm>
            <a:off x="638621" y="4739780"/>
            <a:ext cx="3511233" cy="1147054"/>
          </a:xfrm>
        </p:spPr>
        <p:txBody>
          <a:bodyPr anchor="t">
            <a:normAutofit/>
          </a:bodyPr>
          <a:lstStyle/>
          <a:p>
            <a:pPr>
              <a:lnSpc>
                <a:spcPct val="100000"/>
              </a:lnSpc>
            </a:pPr>
            <a:r>
              <a:rPr lang="en-GB" sz="2200"/>
              <a:t>PROOF OF CONCEPT ATTRITION CONTROL PROJECT</a:t>
            </a:r>
            <a:endParaRPr lang="en-NG" sz="2200" dirty="0"/>
          </a:p>
        </p:txBody>
      </p:sp>
      <p:sp>
        <p:nvSpPr>
          <p:cNvPr id="41" name="Rectangle 35">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6" name="Picture 3">
            <a:extLst>
              <a:ext uri="{FF2B5EF4-FFF2-40B4-BE49-F238E27FC236}">
                <a16:creationId xmlns:a16="http://schemas.microsoft.com/office/drawing/2014/main" id="{FD9A3BEC-168B-4D64-A3F7-1296CE593D2C}"/>
              </a:ext>
            </a:extLst>
          </p:cNvPr>
          <p:cNvPicPr>
            <a:picLocks noChangeAspect="1"/>
          </p:cNvPicPr>
          <p:nvPr/>
        </p:nvPicPr>
        <p:blipFill rotWithShape="1">
          <a:blip r:embed="rId2"/>
          <a:srcRect l="8107" r="18526" b="-1"/>
          <a:stretch/>
        </p:blipFill>
        <p:spPr>
          <a:xfrm>
            <a:off x="4654295" y="10"/>
            <a:ext cx="7537705" cy="6857990"/>
          </a:xfrm>
          <a:prstGeom prst="rect">
            <a:avLst/>
          </a:prstGeom>
        </p:spPr>
      </p:pic>
    </p:spTree>
    <p:extLst>
      <p:ext uri="{BB962C8B-B14F-4D97-AF65-F5344CB8AC3E}">
        <p14:creationId xmlns:p14="http://schemas.microsoft.com/office/powerpoint/2010/main" val="22646237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dirty="0">
                <a:solidFill>
                  <a:schemeClr val="bg1"/>
                </a:solidFill>
              </a:rPr>
              <a:t>VISUALIZATION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267286" y="1670756"/>
            <a:ext cx="11343521" cy="4485088"/>
          </a:xfrm>
        </p:spPr>
        <p:txBody>
          <a:bodyPr/>
          <a:lstStyle/>
          <a:p>
            <a:pPr marL="0" indent="0">
              <a:buNone/>
            </a:pPr>
            <a:r>
              <a:rPr lang="en-GB" dirty="0">
                <a:solidFill>
                  <a:schemeClr val="bg1"/>
                </a:solidFill>
              </a:rPr>
              <a:t>                                                                         CHART 5</a:t>
            </a:r>
          </a:p>
          <a:p>
            <a:pPr marL="0" indent="0">
              <a:buNone/>
            </a:pPr>
            <a:endParaRPr lang="en-GB" dirty="0">
              <a:solidFill>
                <a:schemeClr val="bg1"/>
              </a:solidFill>
            </a:endParaRP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descr="A screenshot of a cell phone&#10;&#10;Description automatically generated">
            <a:extLst>
              <a:ext uri="{FF2B5EF4-FFF2-40B4-BE49-F238E27FC236}">
                <a16:creationId xmlns:a16="http://schemas.microsoft.com/office/drawing/2014/main" id="{537FB0CD-E905-40B1-AF87-20E3AD3EB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562578"/>
            <a:ext cx="5130986" cy="388677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F60040A-6FC9-4982-9365-7589E6462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244" y="2562578"/>
            <a:ext cx="5526585" cy="3886777"/>
          </a:xfrm>
          <a:prstGeom prst="rect">
            <a:avLst/>
          </a:prstGeom>
        </p:spPr>
      </p:pic>
    </p:spTree>
    <p:extLst>
      <p:ext uri="{BB962C8B-B14F-4D97-AF65-F5344CB8AC3E}">
        <p14:creationId xmlns:p14="http://schemas.microsoft.com/office/powerpoint/2010/main" val="152466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dirty="0">
                <a:solidFill>
                  <a:schemeClr val="bg1"/>
                </a:solidFill>
              </a:rPr>
              <a:t>VISUALIZATION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267286" y="1670756"/>
            <a:ext cx="11343521" cy="4485088"/>
          </a:xfrm>
        </p:spPr>
        <p:txBody>
          <a:bodyPr/>
          <a:lstStyle/>
          <a:p>
            <a:pPr marL="0" indent="0">
              <a:buNone/>
            </a:pPr>
            <a:r>
              <a:rPr lang="en-GB" dirty="0">
                <a:solidFill>
                  <a:schemeClr val="bg1"/>
                </a:solidFill>
              </a:rPr>
              <a:t>                                                                               CHART 5</a:t>
            </a:r>
          </a:p>
          <a:p>
            <a:pPr marL="0" indent="0">
              <a:buNone/>
            </a:pPr>
            <a:endParaRPr lang="en-GB" dirty="0">
              <a:solidFill>
                <a:schemeClr val="bg1"/>
              </a:solidFill>
            </a:endParaRP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9" name="Picture 8" descr="A picture containing drawing&#10;&#10;Description automatically generated">
            <a:extLst>
              <a:ext uri="{FF2B5EF4-FFF2-40B4-BE49-F238E27FC236}">
                <a16:creationId xmlns:a16="http://schemas.microsoft.com/office/drawing/2014/main" id="{C0B50A65-3F50-433E-A09A-60614E2A8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11" y="2404339"/>
            <a:ext cx="5697416" cy="3959221"/>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3DCEB68B-EDEF-42CD-B148-863469FBD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272" y="2398738"/>
            <a:ext cx="5697417" cy="3964822"/>
          </a:xfrm>
          <a:prstGeom prst="rect">
            <a:avLst/>
          </a:prstGeom>
        </p:spPr>
      </p:pic>
    </p:spTree>
    <p:extLst>
      <p:ext uri="{BB962C8B-B14F-4D97-AF65-F5344CB8AC3E}">
        <p14:creationId xmlns:p14="http://schemas.microsoft.com/office/powerpoint/2010/main" val="78698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4241830" y="702156"/>
            <a:ext cx="7368978" cy="1188720"/>
          </a:xfrm>
        </p:spPr>
        <p:txBody>
          <a:bodyPr>
            <a:normAutofit/>
          </a:bodyPr>
          <a:lstStyle/>
          <a:p>
            <a:r>
              <a:rPr lang="en-GB" dirty="0">
                <a:solidFill>
                  <a:schemeClr val="bg1"/>
                </a:solidFill>
              </a:rPr>
              <a:t>STEP 3: INSIGHTS, OBSERVATIONS AND RECOMMENDATIONS</a:t>
            </a:r>
            <a:endParaRPr lang="en-NG" dirty="0">
              <a:solidFill>
                <a:schemeClr val="bg1"/>
              </a:solidFill>
            </a:endParaRP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nboarding">
            <a:extLst>
              <a:ext uri="{FF2B5EF4-FFF2-40B4-BE49-F238E27FC236}">
                <a16:creationId xmlns:a16="http://schemas.microsoft.com/office/drawing/2014/main" id="{54FBE75F-19D2-46B6-9EE2-3805B66EFE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241829" y="2132275"/>
            <a:ext cx="7368978" cy="4370125"/>
          </a:xfrm>
        </p:spPr>
        <p:txBody>
          <a:bodyPr>
            <a:normAutofit fontScale="92500" lnSpcReduction="10000"/>
          </a:bodyPr>
          <a:lstStyle/>
          <a:p>
            <a:pPr marL="0" indent="0">
              <a:lnSpc>
                <a:spcPct val="100000"/>
              </a:lnSpc>
              <a:buNone/>
            </a:pPr>
            <a:endParaRPr lang="en-GB" sz="1200" dirty="0"/>
          </a:p>
          <a:p>
            <a:pPr marL="0" indent="0">
              <a:lnSpc>
                <a:spcPct val="100000"/>
              </a:lnSpc>
              <a:buNone/>
            </a:pPr>
            <a:r>
              <a:rPr lang="en-GB" sz="1600" dirty="0">
                <a:solidFill>
                  <a:schemeClr val="bg1"/>
                </a:solidFill>
              </a:rPr>
              <a:t>After examining the data of Employees existing and those who left the company concurrently, the following insights and observations were found.</a:t>
            </a:r>
          </a:p>
          <a:p>
            <a:pPr marL="457200" indent="-457200">
              <a:lnSpc>
                <a:spcPct val="100000"/>
              </a:lnSpc>
              <a:buFont typeface="+mj-lt"/>
              <a:buAutoNum type="arabicPeriod"/>
            </a:pPr>
            <a:r>
              <a:rPr lang="en-GB" sz="1600" dirty="0">
                <a:solidFill>
                  <a:schemeClr val="bg1"/>
                </a:solidFill>
              </a:rPr>
              <a:t> From Chart 2, the average satisfaction level of employees who left was below average of 45% while existing employees was around 70%, further analysis were carried out and it was discovered that about 65% of employees who left had a satisfaction level below 45%. Diving deeper into why employees who left had a low satisfaction level, it was discovered that 99.6% of them where not promoted within the last 5 years.</a:t>
            </a:r>
          </a:p>
          <a:p>
            <a:pPr>
              <a:lnSpc>
                <a:spcPct val="100000"/>
              </a:lnSpc>
            </a:pPr>
            <a:r>
              <a:rPr lang="en-GB" sz="1600" dirty="0">
                <a:solidFill>
                  <a:schemeClr val="bg1"/>
                </a:solidFill>
              </a:rPr>
              <a:t>Hence a major factor as to why employees are leaving is due to low satisfaction level and no promotion within the last 5 years of working for the company.</a:t>
            </a:r>
          </a:p>
          <a:p>
            <a:pPr>
              <a:lnSpc>
                <a:spcPct val="100000"/>
              </a:lnSpc>
            </a:pPr>
            <a:r>
              <a:rPr lang="en-GB" sz="1600" dirty="0">
                <a:solidFill>
                  <a:schemeClr val="bg1"/>
                </a:solidFill>
              </a:rPr>
              <a:t> From the insight derived from satisfaction level of employees who left its imperative we analyse the existing employees within the same range of satisfaction level below average of 45% and it was discovered that 44.2% of Existing Employees are within this range of which 97.7% of them haven’t been promoted within the last 5 years of working for the company.</a:t>
            </a:r>
          </a:p>
          <a:p>
            <a:pPr>
              <a:lnSpc>
                <a:spcPct val="100000"/>
              </a:lnSpc>
            </a:pPr>
            <a:r>
              <a:rPr lang="en-GB" sz="1600" dirty="0">
                <a:solidFill>
                  <a:schemeClr val="bg1"/>
                </a:solidFill>
              </a:rPr>
              <a:t>Hence Existing Employees having a satisfaction level below average of 45% and have not been promoted within the last 5 years are prone to leave the company.</a:t>
            </a:r>
            <a:endParaRPr lang="en-NG" sz="1600" dirty="0">
              <a:solidFill>
                <a:schemeClr val="bg1"/>
              </a:solidFill>
            </a:endParaRPr>
          </a:p>
        </p:txBody>
      </p:sp>
    </p:spTree>
    <p:extLst>
      <p:ext uri="{BB962C8B-B14F-4D97-AF65-F5344CB8AC3E}">
        <p14:creationId xmlns:p14="http://schemas.microsoft.com/office/powerpoint/2010/main" val="3600652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4241830" y="702156"/>
            <a:ext cx="7368978" cy="1188720"/>
          </a:xfrm>
        </p:spPr>
        <p:txBody>
          <a:bodyPr>
            <a:normAutofit/>
          </a:bodyPr>
          <a:lstStyle/>
          <a:p>
            <a:r>
              <a:rPr lang="en-GB" dirty="0">
                <a:solidFill>
                  <a:schemeClr val="bg1"/>
                </a:solidFill>
              </a:rPr>
              <a:t>STEP 3: INSIGHTS, OBSERVATIONS AND RECOMMENDATIONS</a:t>
            </a:r>
            <a:endParaRPr lang="en-NG" dirty="0">
              <a:solidFill>
                <a:schemeClr val="bg1"/>
              </a:solidFill>
            </a:endParaRP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nboarding">
            <a:extLst>
              <a:ext uri="{FF2B5EF4-FFF2-40B4-BE49-F238E27FC236}">
                <a16:creationId xmlns:a16="http://schemas.microsoft.com/office/drawing/2014/main" id="{42ABE13F-FE0B-4E7E-BBB6-2580A508F8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241829" y="2340864"/>
            <a:ext cx="7368978" cy="4059936"/>
          </a:xfrm>
        </p:spPr>
        <p:txBody>
          <a:bodyPr>
            <a:normAutofit/>
          </a:bodyPr>
          <a:lstStyle/>
          <a:p>
            <a:pPr marL="0" indent="0">
              <a:lnSpc>
                <a:spcPct val="100000"/>
              </a:lnSpc>
              <a:buNone/>
            </a:pPr>
            <a:r>
              <a:rPr lang="en-GB" sz="1600" dirty="0">
                <a:solidFill>
                  <a:schemeClr val="bg1"/>
                </a:solidFill>
              </a:rPr>
              <a:t>RECOMMENDATION: To control attrition, the company should identify and compensate employees in diverse ways such as promotion or an increase in salary so as to increase their satisfaction level and loyalty to the company. </a:t>
            </a:r>
          </a:p>
          <a:p>
            <a:pPr marL="457200" indent="-457200">
              <a:lnSpc>
                <a:spcPct val="100000"/>
              </a:lnSpc>
              <a:buFont typeface="+mj-lt"/>
              <a:buAutoNum type="arabicPeriod" startAt="2"/>
            </a:pPr>
            <a:r>
              <a:rPr lang="en-GB" sz="1600" dirty="0">
                <a:solidFill>
                  <a:schemeClr val="bg1"/>
                </a:solidFill>
              </a:rPr>
              <a:t>From Chart 3, Employees who left that spent 4 years working in the company  had a low satisfaction level below 45% and were not promoted.</a:t>
            </a:r>
          </a:p>
          <a:p>
            <a:pPr>
              <a:lnSpc>
                <a:spcPct val="100000"/>
              </a:lnSpc>
            </a:pPr>
            <a:r>
              <a:rPr lang="en-GB" sz="1600" dirty="0">
                <a:solidFill>
                  <a:schemeClr val="bg1"/>
                </a:solidFill>
              </a:rPr>
              <a:t>Hence promotion status and time spent are major factors as to why employees are leaving the company.</a:t>
            </a:r>
          </a:p>
          <a:p>
            <a:pPr>
              <a:lnSpc>
                <a:spcPct val="100000"/>
              </a:lnSpc>
            </a:pPr>
            <a:r>
              <a:rPr lang="en-GB" sz="1600" dirty="0">
                <a:solidFill>
                  <a:schemeClr val="bg1"/>
                </a:solidFill>
              </a:rPr>
              <a:t>From the insights gotten from the employees who left its imperative we analyse the existing employees, it was discovered that irrespective of the time spent working in the company they have a moderate satisfaction level and were promoted within the last five years excluding employees that spent 5 years In the company.</a:t>
            </a:r>
          </a:p>
          <a:p>
            <a:pPr>
              <a:lnSpc>
                <a:spcPct val="100000"/>
              </a:lnSpc>
            </a:pPr>
            <a:r>
              <a:rPr lang="en-GB" sz="1600" dirty="0">
                <a:solidFill>
                  <a:schemeClr val="bg1"/>
                </a:solidFill>
              </a:rPr>
              <a:t>Hence Time spent and satisfaction level of existing employees that spent 5 years is a determining  factor and such existing employees within this category </a:t>
            </a:r>
            <a:r>
              <a:rPr lang="en-GB" sz="1600" dirty="0"/>
              <a:t>are </a:t>
            </a:r>
            <a:r>
              <a:rPr lang="en-GB" sz="1300" dirty="0"/>
              <a:t>prone to leave due to their low satisfaction level </a:t>
            </a:r>
          </a:p>
        </p:txBody>
      </p:sp>
    </p:spTree>
    <p:extLst>
      <p:ext uri="{BB962C8B-B14F-4D97-AF65-F5344CB8AC3E}">
        <p14:creationId xmlns:p14="http://schemas.microsoft.com/office/powerpoint/2010/main" val="19397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4241830" y="702156"/>
            <a:ext cx="7368978" cy="1188720"/>
          </a:xfrm>
        </p:spPr>
        <p:txBody>
          <a:bodyPr>
            <a:normAutofit/>
          </a:bodyPr>
          <a:lstStyle/>
          <a:p>
            <a:r>
              <a:rPr lang="en-GB" dirty="0">
                <a:solidFill>
                  <a:schemeClr val="bg1"/>
                </a:solidFill>
              </a:rPr>
              <a:t>STEP 3: INSIGHTS, OBSERVATIONS AND RECOMMENDATIONS</a:t>
            </a:r>
            <a:endParaRPr lang="en-NG" dirty="0">
              <a:solidFill>
                <a:schemeClr val="bg1"/>
              </a:solidFill>
            </a:endParaRP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nboarding">
            <a:extLst>
              <a:ext uri="{FF2B5EF4-FFF2-40B4-BE49-F238E27FC236}">
                <a16:creationId xmlns:a16="http://schemas.microsoft.com/office/drawing/2014/main" id="{42ABE13F-FE0B-4E7E-BBB6-2580A508F8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241829" y="2340864"/>
            <a:ext cx="7368978" cy="4059936"/>
          </a:xfrm>
        </p:spPr>
        <p:txBody>
          <a:bodyPr>
            <a:normAutofit/>
          </a:bodyPr>
          <a:lstStyle/>
          <a:p>
            <a:pPr>
              <a:lnSpc>
                <a:spcPct val="100000"/>
              </a:lnSpc>
            </a:pPr>
            <a:r>
              <a:rPr lang="en-GB" sz="1600" dirty="0">
                <a:solidFill>
                  <a:schemeClr val="bg1"/>
                </a:solidFill>
              </a:rPr>
              <a:t>RECOMMENDATION : To control attrition, the Promotion status of existing employees should be looked at and necessary action should be taken to make sure employees are promoted as this will improve their satisfaction level in the company.</a:t>
            </a:r>
          </a:p>
          <a:p>
            <a:pPr marL="457200" indent="-457200">
              <a:lnSpc>
                <a:spcPct val="100000"/>
              </a:lnSpc>
              <a:buFont typeface="+mj-lt"/>
              <a:buAutoNum type="arabicPeriod" startAt="3"/>
            </a:pPr>
            <a:r>
              <a:rPr lang="en-GB" sz="1600" dirty="0">
                <a:solidFill>
                  <a:schemeClr val="bg1"/>
                </a:solidFill>
              </a:rPr>
              <a:t>From Chart 4,  The salary framework of those that left the company that had work accident was within low and medium range and their satisfaction level was estimated to be 50%. Checking this insight derived with employees still existing in the company, it was discovered that their salary range was well distributed ranging from low, medium and high which improved their level of satisfaction.</a:t>
            </a:r>
          </a:p>
          <a:p>
            <a:pPr>
              <a:lnSpc>
                <a:spcPct val="100000"/>
              </a:lnSpc>
            </a:pPr>
            <a:r>
              <a:rPr lang="en-GB" sz="1600" dirty="0">
                <a:solidFill>
                  <a:schemeClr val="bg1"/>
                </a:solidFill>
              </a:rPr>
              <a:t>This enables us know the company’s salary structure was well  maintained for those that had work accidents.</a:t>
            </a:r>
          </a:p>
          <a:p>
            <a:pPr>
              <a:lnSpc>
                <a:spcPct val="100000"/>
              </a:lnSpc>
            </a:pPr>
            <a:r>
              <a:rPr lang="en-GB" sz="1600" dirty="0">
                <a:solidFill>
                  <a:schemeClr val="bg1"/>
                </a:solidFill>
              </a:rPr>
              <a:t>RECOMMENDATION: In controlling attrition, the company would need to maintain this salary structure and improve on it, in order to improve employee satisfaction because they will be well reimbursed monetarily. </a:t>
            </a:r>
          </a:p>
          <a:p>
            <a:pPr marL="0" indent="0">
              <a:lnSpc>
                <a:spcPct val="100000"/>
              </a:lnSpc>
              <a:buNone/>
            </a:pPr>
            <a:endParaRPr lang="en-GB" sz="1300" dirty="0"/>
          </a:p>
        </p:txBody>
      </p:sp>
    </p:spTree>
    <p:extLst>
      <p:ext uri="{BB962C8B-B14F-4D97-AF65-F5344CB8AC3E}">
        <p14:creationId xmlns:p14="http://schemas.microsoft.com/office/powerpoint/2010/main" val="51590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F0B3E-35FA-46B1-BB8A-D4E5E16C19F8}"/>
              </a:ext>
            </a:extLst>
          </p:cNvPr>
          <p:cNvSpPr>
            <a:spLocks noGrp="1"/>
          </p:cNvSpPr>
          <p:nvPr>
            <p:ph type="title"/>
          </p:nvPr>
        </p:nvSpPr>
        <p:spPr>
          <a:xfrm>
            <a:off x="4241830" y="702156"/>
            <a:ext cx="7368978" cy="1188720"/>
          </a:xfrm>
        </p:spPr>
        <p:txBody>
          <a:bodyPr>
            <a:normAutofit/>
          </a:bodyPr>
          <a:lstStyle/>
          <a:p>
            <a:r>
              <a:rPr lang="en-GB" dirty="0">
                <a:solidFill>
                  <a:schemeClr val="bg1"/>
                </a:solidFill>
              </a:rPr>
              <a:t>STEP 3: INSIGHTS, OBSERVATIONS AND RECOMMENDATIONS</a:t>
            </a:r>
            <a:endParaRPr lang="en-NG" dirty="0">
              <a:solidFill>
                <a:schemeClr val="bg1"/>
              </a:solidFill>
            </a:endParaRPr>
          </a:p>
        </p:txBody>
      </p:sp>
      <p:sp>
        <p:nvSpPr>
          <p:cNvPr id="12" name="Rectangle 11">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Onboarding">
            <a:extLst>
              <a:ext uri="{FF2B5EF4-FFF2-40B4-BE49-F238E27FC236}">
                <a16:creationId xmlns:a16="http://schemas.microsoft.com/office/drawing/2014/main" id="{9718CEA5-2F06-4568-86C3-FE651013E3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3" name="Content Placeholder 2">
            <a:extLst>
              <a:ext uri="{FF2B5EF4-FFF2-40B4-BE49-F238E27FC236}">
                <a16:creationId xmlns:a16="http://schemas.microsoft.com/office/drawing/2014/main" id="{820A5786-0654-4DBA-B316-6F1D7BCC9830}"/>
              </a:ext>
            </a:extLst>
          </p:cNvPr>
          <p:cNvSpPr>
            <a:spLocks noGrp="1"/>
          </p:cNvSpPr>
          <p:nvPr>
            <p:ph idx="1"/>
          </p:nvPr>
        </p:nvSpPr>
        <p:spPr>
          <a:xfrm>
            <a:off x="4495048" y="2383067"/>
            <a:ext cx="7368978" cy="4228748"/>
          </a:xfrm>
        </p:spPr>
        <p:txBody>
          <a:bodyPr>
            <a:normAutofit fontScale="62500" lnSpcReduction="20000"/>
          </a:bodyPr>
          <a:lstStyle/>
          <a:p>
            <a:pPr>
              <a:lnSpc>
                <a:spcPct val="100000"/>
              </a:lnSpc>
            </a:pPr>
            <a:endParaRPr lang="en-GB" sz="1400" dirty="0"/>
          </a:p>
          <a:p>
            <a:pPr>
              <a:lnSpc>
                <a:spcPct val="100000"/>
              </a:lnSpc>
            </a:pPr>
            <a:endParaRPr lang="en-GB" sz="1400" dirty="0"/>
          </a:p>
          <a:p>
            <a:pPr>
              <a:lnSpc>
                <a:spcPct val="100000"/>
              </a:lnSpc>
            </a:pPr>
            <a:r>
              <a:rPr lang="en-GB" sz="2200" dirty="0">
                <a:solidFill>
                  <a:schemeClr val="bg1"/>
                </a:solidFill>
              </a:rPr>
              <a:t> RECOMMENDATION : To control attrition, the Promotion status of existing employees should be looked at and necessary action should be taken to make sure employees are promoted as this will improve their satisfaction level in the company.</a:t>
            </a:r>
          </a:p>
          <a:p>
            <a:pPr marL="457200" indent="-457200">
              <a:lnSpc>
                <a:spcPct val="100000"/>
              </a:lnSpc>
              <a:buFont typeface="+mj-lt"/>
              <a:buAutoNum type="arabicPeriod" startAt="4"/>
            </a:pPr>
            <a:r>
              <a:rPr lang="en-GB" sz="2200" dirty="0">
                <a:solidFill>
                  <a:schemeClr val="bg1"/>
                </a:solidFill>
              </a:rPr>
              <a:t>From Chart 5,  The insight discovered was that as the number of projects embarked on  of employees who left exceeded 4, their satisfaction level began to decline and they were not promoted within the last 5 years </a:t>
            </a:r>
          </a:p>
          <a:p>
            <a:pPr>
              <a:lnSpc>
                <a:spcPct val="100000"/>
              </a:lnSpc>
            </a:pPr>
            <a:r>
              <a:rPr lang="en-GB" sz="2200" dirty="0">
                <a:solidFill>
                  <a:schemeClr val="bg1"/>
                </a:solidFill>
              </a:rPr>
              <a:t>Hence an increase in the number of projects resulting in a decline in satisfaction level and promotion status can be seen as a factor as to why employees are leaving the company.</a:t>
            </a:r>
          </a:p>
          <a:p>
            <a:pPr>
              <a:lnSpc>
                <a:spcPct val="100000"/>
              </a:lnSpc>
            </a:pPr>
            <a:r>
              <a:rPr lang="en-GB" sz="2200" dirty="0">
                <a:solidFill>
                  <a:schemeClr val="bg1"/>
                </a:solidFill>
              </a:rPr>
              <a:t>From the insights gotten from employees who left its imperative to analyse that of employees existing, it was seen that the same trend with employees who left occurred.</a:t>
            </a:r>
          </a:p>
          <a:p>
            <a:pPr>
              <a:lnSpc>
                <a:spcPct val="100000"/>
              </a:lnSpc>
            </a:pPr>
            <a:r>
              <a:rPr lang="en-GB" sz="2200" dirty="0">
                <a:solidFill>
                  <a:schemeClr val="bg1"/>
                </a:solidFill>
              </a:rPr>
              <a:t>Hence an increase in the number of projects resulting in a decline in satisfaction level and promotion status can be seen as a factor as to which employees are prone to leave the company.</a:t>
            </a:r>
          </a:p>
          <a:p>
            <a:pPr>
              <a:lnSpc>
                <a:spcPct val="100000"/>
              </a:lnSpc>
            </a:pPr>
            <a:r>
              <a:rPr lang="en-GB" sz="2200" dirty="0">
                <a:solidFill>
                  <a:schemeClr val="bg1"/>
                </a:solidFill>
              </a:rPr>
              <a:t>RECOMMENDATIONS: To prevent future attrition, the satisfaction level of employees should be maintained high and the number of projects allocated to an employee should be considered and not be enormous to ensure employees don’t lose enthusiasm working, which may in turn lead to them leaving the company.</a:t>
            </a:r>
          </a:p>
          <a:p>
            <a:pPr>
              <a:lnSpc>
                <a:spcPct val="100000"/>
              </a:lnSpc>
            </a:pPr>
            <a:endParaRPr lang="en-GB" sz="1000" dirty="0"/>
          </a:p>
          <a:p>
            <a:pPr>
              <a:lnSpc>
                <a:spcPct val="100000"/>
              </a:lnSpc>
            </a:pPr>
            <a:endParaRPr lang="en-GB" sz="1000" dirty="0"/>
          </a:p>
          <a:p>
            <a:pPr>
              <a:lnSpc>
                <a:spcPct val="100000"/>
              </a:lnSpc>
            </a:pPr>
            <a:endParaRPr lang="en-GB" sz="1000" dirty="0"/>
          </a:p>
        </p:txBody>
      </p:sp>
    </p:spTree>
    <p:extLst>
      <p:ext uri="{BB962C8B-B14F-4D97-AF65-F5344CB8AC3E}">
        <p14:creationId xmlns:p14="http://schemas.microsoft.com/office/powerpoint/2010/main" val="228204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9" name="Rectangle 28">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ngel Face with Solid Fill">
            <a:extLst>
              <a:ext uri="{FF2B5EF4-FFF2-40B4-BE49-F238E27FC236}">
                <a16:creationId xmlns:a16="http://schemas.microsoft.com/office/drawing/2014/main" id="{601CCCBD-2CF9-41DA-8143-79727802CE7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700" y="2049354"/>
            <a:ext cx="3053422" cy="3053422"/>
          </a:xfrm>
          <a:prstGeom prst="rect">
            <a:avLst/>
          </a:prstGeom>
        </p:spPr>
      </p:pic>
      <p:sp>
        <p:nvSpPr>
          <p:cNvPr id="37" name="Rectangle 36">
            <a:extLst>
              <a:ext uri="{FF2B5EF4-FFF2-40B4-BE49-F238E27FC236}">
                <a16:creationId xmlns:a16="http://schemas.microsoft.com/office/drawing/2014/main" id="{6C60306D-4E52-44F2-9372-D634B17B8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8FC4F0-4A5D-4932-9E61-F3DBF3441457}"/>
              </a:ext>
            </a:extLst>
          </p:cNvPr>
          <p:cNvSpPr>
            <a:spLocks noGrp="1"/>
          </p:cNvSpPr>
          <p:nvPr>
            <p:ph type="title"/>
          </p:nvPr>
        </p:nvSpPr>
        <p:spPr>
          <a:xfrm>
            <a:off x="4579243" y="1419225"/>
            <a:ext cx="6798608" cy="2085869"/>
          </a:xfrm>
        </p:spPr>
        <p:txBody>
          <a:bodyPr vert="horz" lIns="91440" tIns="45720" rIns="91440" bIns="45720" rtlCol="0" anchor="b">
            <a:normAutofit/>
          </a:bodyPr>
          <a:lstStyle/>
          <a:p>
            <a:r>
              <a:rPr lang="en-US" sz="3600">
                <a:solidFill>
                  <a:srgbClr val="FFFFFF"/>
                </a:solidFill>
              </a:rPr>
              <a:t>THANK YOU TAKENMIND FOR THIS OPPOURTUNITY </a:t>
            </a:r>
          </a:p>
        </p:txBody>
      </p:sp>
    </p:spTree>
    <p:extLst>
      <p:ext uri="{BB962C8B-B14F-4D97-AF65-F5344CB8AC3E}">
        <p14:creationId xmlns:p14="http://schemas.microsoft.com/office/powerpoint/2010/main" val="376641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0">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02C20DE-6565-465C-A3F6-1F0A3B654034}"/>
              </a:ext>
            </a:extLst>
          </p:cNvPr>
          <p:cNvSpPr>
            <a:spLocks noGrp="1"/>
          </p:cNvSpPr>
          <p:nvPr>
            <p:ph type="title"/>
          </p:nvPr>
        </p:nvSpPr>
        <p:spPr>
          <a:xfrm>
            <a:off x="581192" y="702156"/>
            <a:ext cx="11029616" cy="1188720"/>
          </a:xfrm>
        </p:spPr>
        <p:txBody>
          <a:bodyPr>
            <a:normAutofit/>
          </a:bodyPr>
          <a:lstStyle/>
          <a:p>
            <a:r>
              <a:rPr lang="en-GB">
                <a:solidFill>
                  <a:schemeClr val="tx1">
                    <a:lumMod val="85000"/>
                    <a:lumOff val="15000"/>
                  </a:schemeClr>
                </a:solidFill>
              </a:rPr>
              <a:t>TAKENMIND GLOBAL DATA ANALYTICS INTERNSHIP</a:t>
            </a:r>
            <a:endParaRPr lang="en-NG">
              <a:solidFill>
                <a:schemeClr val="tx1">
                  <a:lumMod val="85000"/>
                  <a:lumOff val="15000"/>
                </a:schemeClr>
              </a:solidFill>
            </a:endParaRPr>
          </a:p>
        </p:txBody>
      </p:sp>
      <p:sp>
        <p:nvSpPr>
          <p:cNvPr id="70" name="Rectangle 62">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64">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66">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9" name="Content Placeholder 2">
            <a:extLst>
              <a:ext uri="{FF2B5EF4-FFF2-40B4-BE49-F238E27FC236}">
                <a16:creationId xmlns:a16="http://schemas.microsoft.com/office/drawing/2014/main" id="{A7EFBF78-C382-480B-A722-3289C0614E7A}"/>
              </a:ext>
            </a:extLst>
          </p:cNvPr>
          <p:cNvGraphicFramePr>
            <a:graphicFrameLocks noGrp="1"/>
          </p:cNvGraphicFramePr>
          <p:nvPr>
            <p:ph idx="1"/>
            <p:extLst>
              <p:ext uri="{D42A27DB-BD31-4B8C-83A1-F6EECF244321}">
                <p14:modId xmlns:p14="http://schemas.microsoft.com/office/powerpoint/2010/main" val="72495106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9375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0B32F46-B1FE-498B-914C-D7C3F3BC74CE}"/>
              </a:ext>
            </a:extLst>
          </p:cNvPr>
          <p:cNvSpPr>
            <a:spLocks noGrp="1"/>
          </p:cNvSpPr>
          <p:nvPr>
            <p:ph type="title"/>
          </p:nvPr>
        </p:nvSpPr>
        <p:spPr>
          <a:xfrm>
            <a:off x="581192" y="702156"/>
            <a:ext cx="11029616" cy="1188720"/>
          </a:xfrm>
        </p:spPr>
        <p:txBody>
          <a:bodyPr>
            <a:normAutofit/>
          </a:bodyPr>
          <a:lstStyle/>
          <a:p>
            <a:r>
              <a:rPr lang="en-GB">
                <a:solidFill>
                  <a:schemeClr val="tx1">
                    <a:lumMod val="85000"/>
                    <a:lumOff val="15000"/>
                  </a:schemeClr>
                </a:solidFill>
              </a:rPr>
              <a:t>SOLUTION METHODOLOGY </a:t>
            </a:r>
            <a:endParaRPr lang="en-NG">
              <a:solidFill>
                <a:schemeClr val="tx1">
                  <a:lumMod val="85000"/>
                  <a:lumOff val="15000"/>
                </a:schemeClr>
              </a:solidFill>
            </a:endParaRPr>
          </a:p>
        </p:txBody>
      </p:sp>
      <p:sp>
        <p:nvSpPr>
          <p:cNvPr id="34" name="Rectangle 33">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B48A223-B2A1-43FC-A620-6961E7D71E16}"/>
              </a:ext>
            </a:extLst>
          </p:cNvPr>
          <p:cNvGraphicFramePr>
            <a:graphicFrameLocks noGrp="1"/>
          </p:cNvGraphicFramePr>
          <p:nvPr>
            <p:ph idx="1"/>
            <p:extLst>
              <p:ext uri="{D42A27DB-BD31-4B8C-83A1-F6EECF244321}">
                <p14:modId xmlns:p14="http://schemas.microsoft.com/office/powerpoint/2010/main" val="327112159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97707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33C6-0B58-4C5F-BCA6-A6906F32CCA5}"/>
              </a:ext>
            </a:extLst>
          </p:cNvPr>
          <p:cNvSpPr>
            <a:spLocks noGrp="1"/>
          </p:cNvSpPr>
          <p:nvPr>
            <p:ph type="title"/>
          </p:nvPr>
        </p:nvSpPr>
        <p:spPr>
          <a:xfrm>
            <a:off x="581192" y="702156"/>
            <a:ext cx="11029616" cy="842865"/>
          </a:xfrm>
          <a:solidFill>
            <a:schemeClr val="tx1">
              <a:lumMod val="75000"/>
              <a:lumOff val="25000"/>
            </a:schemeClr>
          </a:solidFill>
        </p:spPr>
        <p:txBody>
          <a:bodyPr/>
          <a:lstStyle/>
          <a:p>
            <a:r>
              <a:rPr lang="en-GB" dirty="0">
                <a:solidFill>
                  <a:schemeClr val="bg1"/>
                </a:solidFill>
              </a:rPr>
              <a:t>SOLUTION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B90435FA-46BE-458A-92BE-431A7A870A14}"/>
              </a:ext>
            </a:extLst>
          </p:cNvPr>
          <p:cNvSpPr>
            <a:spLocks noGrp="1"/>
          </p:cNvSpPr>
          <p:nvPr>
            <p:ph idx="1"/>
          </p:nvPr>
        </p:nvSpPr>
        <p:spPr>
          <a:xfrm>
            <a:off x="581192" y="1797269"/>
            <a:ext cx="11029615" cy="4178081"/>
          </a:xfrm>
          <a:solidFill>
            <a:schemeClr val="tx1">
              <a:lumMod val="75000"/>
              <a:lumOff val="25000"/>
            </a:schemeClr>
          </a:solidFill>
        </p:spPr>
        <p:txBody>
          <a:bodyPr/>
          <a:lstStyle/>
          <a:p>
            <a:pPr marL="0" indent="0">
              <a:buNone/>
            </a:pPr>
            <a:r>
              <a:rPr lang="en-GB" dirty="0">
                <a:solidFill>
                  <a:schemeClr val="bg1"/>
                </a:solidFill>
              </a:rPr>
              <a:t>STEP 2: UNIVARIATE ANALYSIS                                                       STEP 3: BI/MULTIVARIATE ANALYSIS</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a:t>
            </a:r>
            <a:endParaRPr lang="en-NG" dirty="0"/>
          </a:p>
        </p:txBody>
      </p:sp>
      <p:graphicFrame>
        <p:nvGraphicFramePr>
          <p:cNvPr id="4" name="Diagram 3">
            <a:extLst>
              <a:ext uri="{FF2B5EF4-FFF2-40B4-BE49-F238E27FC236}">
                <a16:creationId xmlns:a16="http://schemas.microsoft.com/office/drawing/2014/main" id="{9F453601-4B3E-43CD-9810-0EEC2478A003}"/>
              </a:ext>
            </a:extLst>
          </p:cNvPr>
          <p:cNvGraphicFramePr/>
          <p:nvPr>
            <p:extLst>
              <p:ext uri="{D42A27DB-BD31-4B8C-83A1-F6EECF244321}">
                <p14:modId xmlns:p14="http://schemas.microsoft.com/office/powerpoint/2010/main" val="3562133130"/>
              </p:ext>
            </p:extLst>
          </p:nvPr>
        </p:nvGraphicFramePr>
        <p:xfrm>
          <a:off x="698694" y="2486180"/>
          <a:ext cx="5143219" cy="3489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111957D-E032-45DD-8A16-EFFB778BF38C}"/>
              </a:ext>
            </a:extLst>
          </p:cNvPr>
          <p:cNvGraphicFramePr/>
          <p:nvPr>
            <p:extLst>
              <p:ext uri="{D42A27DB-BD31-4B8C-83A1-F6EECF244321}">
                <p14:modId xmlns:p14="http://schemas.microsoft.com/office/powerpoint/2010/main" val="791625891"/>
              </p:ext>
            </p:extLst>
          </p:nvPr>
        </p:nvGraphicFramePr>
        <p:xfrm>
          <a:off x="7026203" y="2486181"/>
          <a:ext cx="5143218" cy="34891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5363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3452A2B7-EA1E-4033-A2F5-A538FC494A0A}"/>
              </a:ext>
            </a:extLst>
          </p:cNvPr>
          <p:cNvSpPr>
            <a:spLocks noGrp="1"/>
          </p:cNvSpPr>
          <p:nvPr>
            <p:ph type="title"/>
          </p:nvPr>
        </p:nvSpPr>
        <p:spPr>
          <a:xfrm>
            <a:off x="581192" y="702156"/>
            <a:ext cx="11029616" cy="1188720"/>
          </a:xfrm>
        </p:spPr>
        <p:txBody>
          <a:bodyPr>
            <a:normAutofit/>
          </a:bodyPr>
          <a:lstStyle/>
          <a:p>
            <a:r>
              <a:rPr lang="en-GB">
                <a:solidFill>
                  <a:schemeClr val="tx1">
                    <a:lumMod val="85000"/>
                    <a:lumOff val="15000"/>
                  </a:schemeClr>
                </a:solidFill>
              </a:rPr>
              <a:t>Solution METHODOLOGY</a:t>
            </a:r>
            <a:endParaRPr lang="en-NG">
              <a:solidFill>
                <a:schemeClr val="tx1">
                  <a:lumMod val="85000"/>
                  <a:lumOff val="15000"/>
                </a:schemeClr>
              </a:solidFill>
            </a:endParaRPr>
          </a:p>
        </p:txBody>
      </p:sp>
      <p:sp>
        <p:nvSpPr>
          <p:cNvPr id="21" name="Rectangle 1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53ECD8E-DE1E-46F0-BFE3-F10580E7A70C}"/>
              </a:ext>
            </a:extLst>
          </p:cNvPr>
          <p:cNvGraphicFramePr>
            <a:graphicFrameLocks noGrp="1"/>
          </p:cNvGraphicFramePr>
          <p:nvPr>
            <p:ph idx="1"/>
            <p:extLst>
              <p:ext uri="{D42A27DB-BD31-4B8C-83A1-F6EECF244321}">
                <p14:modId xmlns:p14="http://schemas.microsoft.com/office/powerpoint/2010/main" val="227411258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65544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C9B5-4770-4EFB-A500-09FD7DF6FDEC}"/>
              </a:ext>
            </a:extLst>
          </p:cNvPr>
          <p:cNvSpPr>
            <a:spLocks noGrp="1"/>
          </p:cNvSpPr>
          <p:nvPr>
            <p:ph type="title"/>
          </p:nvPr>
        </p:nvSpPr>
        <p:spPr>
          <a:xfrm>
            <a:off x="581192" y="702156"/>
            <a:ext cx="11029616" cy="493598"/>
          </a:xfrm>
        </p:spPr>
        <p:txBody>
          <a:bodyPr>
            <a:normAutofit fontScale="90000"/>
          </a:bodyPr>
          <a:lstStyle/>
          <a:p>
            <a:r>
              <a:rPr lang="en-GB" dirty="0">
                <a:solidFill>
                  <a:schemeClr val="bg1"/>
                </a:solidFill>
              </a:rPr>
              <a:t>VISUALIZATION OF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FA0B066C-1C90-4561-897E-4857BB984A25}"/>
              </a:ext>
            </a:extLst>
          </p:cNvPr>
          <p:cNvSpPr>
            <a:spLocks noGrp="1"/>
          </p:cNvSpPr>
          <p:nvPr>
            <p:ph idx="1"/>
          </p:nvPr>
        </p:nvSpPr>
        <p:spPr>
          <a:xfrm>
            <a:off x="581192" y="1434905"/>
            <a:ext cx="11029615" cy="5287818"/>
          </a:xfrm>
        </p:spPr>
        <p:txBody>
          <a:bodyPr/>
          <a:lstStyle/>
          <a:p>
            <a:pPr marL="0" indent="0">
              <a:buNone/>
            </a:pPr>
            <a:r>
              <a:rPr lang="en-GB" dirty="0">
                <a:solidFill>
                  <a:schemeClr val="bg1"/>
                </a:solidFill>
              </a:rPr>
              <a:t> STEP 2: UNIVARIATE ANALYSIS</a:t>
            </a:r>
          </a:p>
          <a:p>
            <a:r>
              <a:rPr lang="en-GB" dirty="0">
                <a:solidFill>
                  <a:schemeClr val="bg1"/>
                </a:solidFill>
              </a:rPr>
              <a:t>This stage entails analysing each important feature of the dataset  </a:t>
            </a:r>
          </a:p>
          <a:p>
            <a:pPr marL="0" indent="0">
              <a:buNone/>
            </a:pPr>
            <a:r>
              <a:rPr lang="en-GB" dirty="0">
                <a:solidFill>
                  <a:schemeClr val="bg1"/>
                </a:solidFill>
              </a:rPr>
              <a:t>                                                                           CHART 1</a:t>
            </a:r>
          </a:p>
          <a:p>
            <a:endParaRPr lang="en-GB" dirty="0">
              <a:solidFill>
                <a:schemeClr val="bg1"/>
              </a:solidFill>
            </a:endParaRPr>
          </a:p>
          <a:p>
            <a:endParaRPr lang="en-GB" dirty="0">
              <a:solidFill>
                <a:schemeClr val="bg1"/>
              </a:solidFill>
            </a:endParaRPr>
          </a:p>
          <a:p>
            <a:endParaRPr lang="en-GB" dirty="0"/>
          </a:p>
          <a:p>
            <a:endParaRPr lang="en-GB" dirty="0"/>
          </a:p>
          <a:p>
            <a:endParaRPr lang="en-GB" dirty="0"/>
          </a:p>
          <a:p>
            <a:endParaRPr lang="en-GB" dirty="0"/>
          </a:p>
          <a:p>
            <a:endParaRPr lang="en-GB" dirty="0"/>
          </a:p>
          <a:p>
            <a:endParaRPr lang="en-GB" dirty="0"/>
          </a:p>
          <a:p>
            <a:endParaRPr lang="en-NG" dirty="0"/>
          </a:p>
        </p:txBody>
      </p:sp>
      <p:pic>
        <p:nvPicPr>
          <p:cNvPr id="9" name="Picture 8" descr="A screenshot of a cell phone&#10;&#10;Description automatically generated">
            <a:extLst>
              <a:ext uri="{FF2B5EF4-FFF2-40B4-BE49-F238E27FC236}">
                <a16:creationId xmlns:a16="http://schemas.microsoft.com/office/drawing/2014/main" id="{029D27CA-9649-4689-8642-7DEF461C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2869809"/>
            <a:ext cx="5200630" cy="3771303"/>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5C5097B5-E0BF-4892-9011-9E8C65553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342" y="2869809"/>
            <a:ext cx="5097465" cy="3771303"/>
          </a:xfrm>
          <a:prstGeom prst="rect">
            <a:avLst/>
          </a:prstGeom>
        </p:spPr>
      </p:pic>
    </p:spTree>
    <p:extLst>
      <p:ext uri="{BB962C8B-B14F-4D97-AF65-F5344CB8AC3E}">
        <p14:creationId xmlns:p14="http://schemas.microsoft.com/office/powerpoint/2010/main" val="48640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9F23-1606-4C97-8910-6EB22AE11B42}"/>
              </a:ext>
            </a:extLst>
          </p:cNvPr>
          <p:cNvSpPr>
            <a:spLocks noGrp="1"/>
          </p:cNvSpPr>
          <p:nvPr>
            <p:ph type="title"/>
          </p:nvPr>
        </p:nvSpPr>
        <p:spPr>
          <a:xfrm>
            <a:off x="581192" y="702156"/>
            <a:ext cx="11029616" cy="507666"/>
          </a:xfrm>
        </p:spPr>
        <p:txBody>
          <a:bodyPr>
            <a:normAutofit fontScale="90000"/>
          </a:bodyPr>
          <a:lstStyle/>
          <a:p>
            <a:r>
              <a:rPr lang="en-GB" dirty="0">
                <a:solidFill>
                  <a:schemeClr val="bg1"/>
                </a:solidFill>
              </a:rPr>
              <a:t>VISUALIZATION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4DFD63A7-37F1-4AF0-8D76-51386E5DFF92}"/>
              </a:ext>
            </a:extLst>
          </p:cNvPr>
          <p:cNvSpPr>
            <a:spLocks noGrp="1"/>
          </p:cNvSpPr>
          <p:nvPr>
            <p:ph idx="1"/>
          </p:nvPr>
        </p:nvSpPr>
        <p:spPr>
          <a:xfrm>
            <a:off x="581193" y="1392702"/>
            <a:ext cx="11029615" cy="5090314"/>
          </a:xfrm>
        </p:spPr>
        <p:txBody>
          <a:bodyPr/>
          <a:lstStyle/>
          <a:p>
            <a:pPr marL="0" indent="0">
              <a:buNone/>
            </a:pPr>
            <a:r>
              <a:rPr lang="en-GB" dirty="0"/>
              <a:t>                                                                     </a:t>
            </a:r>
            <a:r>
              <a:rPr lang="en-GB" dirty="0">
                <a:solidFill>
                  <a:schemeClr val="bg1"/>
                </a:solidFill>
              </a:rPr>
              <a:t>CHART 2</a:t>
            </a:r>
          </a:p>
          <a:p>
            <a:endParaRPr lang="en-GB" dirty="0"/>
          </a:p>
          <a:p>
            <a:endParaRPr lang="en-GB" dirty="0"/>
          </a:p>
          <a:p>
            <a:pPr marL="0" indent="0">
              <a:buNone/>
            </a:pPr>
            <a:endParaRPr lang="en-GB" dirty="0"/>
          </a:p>
          <a:p>
            <a:endParaRPr lang="en-GB" dirty="0"/>
          </a:p>
          <a:p>
            <a:endParaRPr lang="en-GB" dirty="0"/>
          </a:p>
          <a:p>
            <a:endParaRPr lang="en-GB" dirty="0"/>
          </a:p>
          <a:p>
            <a:endParaRPr lang="en-GB" dirty="0"/>
          </a:p>
          <a:p>
            <a:endParaRPr lang="en-GB" dirty="0"/>
          </a:p>
          <a:p>
            <a:endParaRPr lang="en-GB" dirty="0"/>
          </a:p>
          <a:p>
            <a:pPr marL="0" indent="0">
              <a:buNone/>
            </a:pPr>
            <a:endParaRPr lang="en-NG" dirty="0"/>
          </a:p>
        </p:txBody>
      </p:sp>
      <p:pic>
        <p:nvPicPr>
          <p:cNvPr id="4" name="Picture 3">
            <a:extLst>
              <a:ext uri="{FF2B5EF4-FFF2-40B4-BE49-F238E27FC236}">
                <a16:creationId xmlns:a16="http://schemas.microsoft.com/office/drawing/2014/main" id="{B2595BFC-4BA4-4741-842B-277728CD9C08}"/>
              </a:ext>
            </a:extLst>
          </p:cNvPr>
          <p:cNvPicPr>
            <a:picLocks noChangeAspect="1"/>
          </p:cNvPicPr>
          <p:nvPr/>
        </p:nvPicPr>
        <p:blipFill>
          <a:blip r:embed="rId2"/>
          <a:stretch>
            <a:fillRect/>
          </a:stretch>
        </p:blipFill>
        <p:spPr>
          <a:xfrm>
            <a:off x="581191" y="2461984"/>
            <a:ext cx="5031817" cy="4021032"/>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0723C3B2-0BFA-4C58-8908-A422F64CB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61984"/>
            <a:ext cx="5786363" cy="4021032"/>
          </a:xfrm>
          <a:prstGeom prst="rect">
            <a:avLst/>
          </a:prstGeom>
        </p:spPr>
      </p:pic>
    </p:spTree>
    <p:extLst>
      <p:ext uri="{BB962C8B-B14F-4D97-AF65-F5344CB8AC3E}">
        <p14:creationId xmlns:p14="http://schemas.microsoft.com/office/powerpoint/2010/main" val="180981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dirty="0">
                <a:solidFill>
                  <a:schemeClr val="bg1"/>
                </a:solidFill>
              </a:rPr>
              <a:t>VISUALIZATION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581192" y="1670756"/>
            <a:ext cx="11029615" cy="4304594"/>
          </a:xfrm>
        </p:spPr>
        <p:txBody>
          <a:bodyPr/>
          <a:lstStyle/>
          <a:p>
            <a:pPr marL="0" indent="0">
              <a:buNone/>
            </a:pPr>
            <a:endParaRPr lang="en-GB" dirty="0">
              <a:solidFill>
                <a:schemeClr val="bg1"/>
              </a:solidFill>
            </a:endParaRPr>
          </a:p>
          <a:p>
            <a:pPr marL="0" indent="0">
              <a:buNone/>
            </a:pPr>
            <a:r>
              <a:rPr lang="en-GB" dirty="0">
                <a:solidFill>
                  <a:schemeClr val="bg1"/>
                </a:solidFill>
              </a:rPr>
              <a:t>STEP 3: BI/MULTIVARIATE ANALYSIS</a:t>
            </a:r>
          </a:p>
          <a:p>
            <a:r>
              <a:rPr lang="en-GB" dirty="0">
                <a:solidFill>
                  <a:schemeClr val="bg1"/>
                </a:solidFill>
              </a:rPr>
              <a:t>This step involves analysing multiple features of information of the dataset, generating insights.</a:t>
            </a:r>
          </a:p>
          <a:p>
            <a:pPr marL="0" indent="0">
              <a:buNone/>
            </a:pPr>
            <a:r>
              <a:rPr lang="en-GB" dirty="0">
                <a:solidFill>
                  <a:schemeClr val="bg1"/>
                </a:solidFill>
              </a:rPr>
              <a:t>                                                                        CHART 3</a:t>
            </a: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descr="A screenshot of a cell phone&#10;&#10;Description automatically generated">
            <a:extLst>
              <a:ext uri="{FF2B5EF4-FFF2-40B4-BE49-F238E27FC236}">
                <a16:creationId xmlns:a16="http://schemas.microsoft.com/office/drawing/2014/main" id="{BA6E6885-6EB2-42FE-B1CB-3EEFB812C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349" y="3173650"/>
            <a:ext cx="5055696" cy="340471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BF5B34D-037F-4185-BD66-B211C1431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0" y="3173650"/>
            <a:ext cx="5362723" cy="3388974"/>
          </a:xfrm>
          <a:prstGeom prst="rect">
            <a:avLst/>
          </a:prstGeom>
        </p:spPr>
      </p:pic>
    </p:spTree>
    <p:extLst>
      <p:ext uri="{BB962C8B-B14F-4D97-AF65-F5344CB8AC3E}">
        <p14:creationId xmlns:p14="http://schemas.microsoft.com/office/powerpoint/2010/main" val="378893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EE00-6618-4CFA-ACF8-28037DEA635E}"/>
              </a:ext>
            </a:extLst>
          </p:cNvPr>
          <p:cNvSpPr>
            <a:spLocks noGrp="1"/>
          </p:cNvSpPr>
          <p:nvPr>
            <p:ph type="title"/>
          </p:nvPr>
        </p:nvSpPr>
        <p:spPr>
          <a:xfrm>
            <a:off x="581192" y="702156"/>
            <a:ext cx="11029616" cy="760884"/>
          </a:xfrm>
        </p:spPr>
        <p:txBody>
          <a:bodyPr/>
          <a:lstStyle/>
          <a:p>
            <a:r>
              <a:rPr lang="en-GB" dirty="0">
                <a:solidFill>
                  <a:schemeClr val="bg1"/>
                </a:solidFill>
              </a:rPr>
              <a:t>VISUALIZATION METHODOLOGY</a:t>
            </a:r>
            <a:endParaRPr lang="en-NG" dirty="0">
              <a:solidFill>
                <a:schemeClr val="bg1"/>
              </a:solidFill>
            </a:endParaRPr>
          </a:p>
        </p:txBody>
      </p:sp>
      <p:sp>
        <p:nvSpPr>
          <p:cNvPr id="3" name="Content Placeholder 2">
            <a:extLst>
              <a:ext uri="{FF2B5EF4-FFF2-40B4-BE49-F238E27FC236}">
                <a16:creationId xmlns:a16="http://schemas.microsoft.com/office/drawing/2014/main" id="{E58EAD44-04FA-46A4-94A0-1D629B39B6AE}"/>
              </a:ext>
            </a:extLst>
          </p:cNvPr>
          <p:cNvSpPr>
            <a:spLocks noGrp="1"/>
          </p:cNvSpPr>
          <p:nvPr>
            <p:ph idx="1"/>
          </p:nvPr>
        </p:nvSpPr>
        <p:spPr>
          <a:xfrm>
            <a:off x="267286" y="1670756"/>
            <a:ext cx="11343521" cy="4485088"/>
          </a:xfrm>
        </p:spPr>
        <p:txBody>
          <a:bodyPr/>
          <a:lstStyle/>
          <a:p>
            <a:pPr marL="0" indent="0">
              <a:buNone/>
            </a:pPr>
            <a:r>
              <a:rPr lang="en-GB" dirty="0">
                <a:solidFill>
                  <a:schemeClr val="bg1"/>
                </a:solidFill>
              </a:rPr>
              <a:t>                                                                         CHART 4</a:t>
            </a:r>
          </a:p>
          <a:p>
            <a:pPr marL="0" indent="0">
              <a:buNone/>
            </a:pPr>
            <a:endParaRPr lang="en-GB" dirty="0">
              <a:solidFill>
                <a:schemeClr val="bg1"/>
              </a:solidFill>
            </a:endParaRPr>
          </a:p>
          <a:p>
            <a:pPr marL="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6" name="Picture 5" descr="A screenshot of a cell phone&#10;&#10;Description automatically generated">
            <a:extLst>
              <a:ext uri="{FF2B5EF4-FFF2-40B4-BE49-F238E27FC236}">
                <a16:creationId xmlns:a16="http://schemas.microsoft.com/office/drawing/2014/main" id="{4B21EB92-6F23-4EC7-ACF4-FFD739617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6" y="2539439"/>
            <a:ext cx="5099618" cy="361640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8942CB5-5056-422E-A7D1-E0C712FB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158" y="2539439"/>
            <a:ext cx="5818649" cy="3616405"/>
          </a:xfrm>
          <a:prstGeom prst="rect">
            <a:avLst/>
          </a:prstGeom>
        </p:spPr>
      </p:pic>
    </p:spTree>
    <p:extLst>
      <p:ext uri="{BB962C8B-B14F-4D97-AF65-F5344CB8AC3E}">
        <p14:creationId xmlns:p14="http://schemas.microsoft.com/office/powerpoint/2010/main" val="701684945"/>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412425"/>
      </a:dk2>
      <a:lt2>
        <a:srgbClr val="E8E2E4"/>
      </a:lt2>
      <a:accent1>
        <a:srgbClr val="82AC89"/>
      </a:accent1>
      <a:accent2>
        <a:srgbClr val="75AB94"/>
      </a:accent2>
      <a:accent3>
        <a:srgbClr val="80A9A9"/>
      </a:accent3>
      <a:accent4>
        <a:srgbClr val="BA7FA8"/>
      </a:accent4>
      <a:accent5>
        <a:srgbClr val="C492A0"/>
      </a:accent5>
      <a:accent6>
        <a:srgbClr val="BA877F"/>
      </a:accent6>
      <a:hlink>
        <a:srgbClr val="AE6986"/>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TotalTime>
  <Words>1156</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Gill Sans MT</vt:lpstr>
      <vt:lpstr>Tw Cen MT</vt:lpstr>
      <vt:lpstr>Wingdings 2</vt:lpstr>
      <vt:lpstr>DividendVTI</vt:lpstr>
      <vt:lpstr>TAKENMIND GLOBAL DATA ANALYTICS INTERNSHIP </vt:lpstr>
      <vt:lpstr>TAKENMIND GLOBAL DATA ANALYTICS INTERNSHIP</vt:lpstr>
      <vt:lpstr>SOLUTION METHODOLOGY </vt:lpstr>
      <vt:lpstr>SOLUTION METHODOLOGY</vt:lpstr>
      <vt:lpstr>Solution METHODOLOGY</vt:lpstr>
      <vt:lpstr>VISUALIZATION OF METHODOLOGY</vt:lpstr>
      <vt:lpstr>VISUALIZATION METHODOLOGY</vt:lpstr>
      <vt:lpstr>VISUALIZATION METHODOLOGY</vt:lpstr>
      <vt:lpstr>VISUALIZATION METHODOLOGY</vt:lpstr>
      <vt:lpstr>VISUALIZATION METHODOLOGY</vt:lpstr>
      <vt:lpstr>VISUALIZATION METHODOLOGY</vt:lpstr>
      <vt:lpstr>STEP 3: INSIGHTS, OBSERVATIONS AND RECOMMENDATIONS</vt:lpstr>
      <vt:lpstr>STEP 3: INSIGHTS, OBSERVATIONS AND RECOMMENDATIONS</vt:lpstr>
      <vt:lpstr>STEP 3: INSIGHTS, OBSERVATIONS AND RECOMMENDATIONS</vt:lpstr>
      <vt:lpstr>STEP 3: INSIGHTS, OBSERVATIONS AND RECOMMENDATIONS</vt:lpstr>
      <vt:lpstr>THANK YOU TAKENMIND FOR THIS OPPOURTUNITY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TAKENMIND GLOBAL DATA ANALYTICS INTERNSHIP </dc:title>
  <dc:creator>alenkhe deborah</dc:creator>
  <cp:lastModifiedBy>alenkhe deborah</cp:lastModifiedBy>
  <cp:revision>1</cp:revision>
  <dcterms:created xsi:type="dcterms:W3CDTF">2020-01-02T22:29:27Z</dcterms:created>
  <dcterms:modified xsi:type="dcterms:W3CDTF">2020-01-02T22:31:07Z</dcterms:modified>
</cp:coreProperties>
</file>