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0" d="100"/>
          <a:sy n="80" d="100"/>
        </p:scale>
        <p:origin x="-120"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2B0747-8E40-46D8-ABCE-04DF7658D4A2}" type="datetimeFigureOut">
              <a:rPr lang="en-US" smtClean="0"/>
              <a:t>4/3/2024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A5A007-649C-4649-B892-131B1F0EC1A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A5A007-649C-4649-B892-131B1F0EC1A2}"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90077" y="3419907"/>
            <a:ext cx="10792323" cy="1867231"/>
          </a:xfrm>
          <a:noFill/>
          <a:effectLst>
            <a:outerShdw blurRad="50800" dist="38100" dir="2700000" algn="tl" rotWithShape="0">
              <a:prstClr val="black">
                <a:alpha val="40000"/>
              </a:prstClr>
            </a:outerShdw>
          </a:effectLst>
        </p:spPr>
        <p:txBody>
          <a:bodyPr>
            <a:normAutofit/>
          </a:bodyPr>
          <a:lstStyle>
            <a:lvl1pPr algn="r">
              <a:defRPr sz="4800">
                <a:solidFill>
                  <a:schemeClr val="accent6">
                    <a:lumMod val="60000"/>
                    <a:lumOff val="4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9600" y="5312728"/>
            <a:ext cx="10972800" cy="1018032"/>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E23E15-1DE0-491F-B1D5-36E49DB05D13}"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343168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BE23E15-1DE0-491F-B1D5-36E49DB05D13}"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384297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23E15-1DE0-491F-B1D5-36E49DB05D13}"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3361752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23E15-1DE0-491F-B1D5-36E49DB05D13}"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7985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7640" y="533672"/>
            <a:ext cx="10994760" cy="1018032"/>
          </a:xfrm>
        </p:spPr>
        <p:txBody>
          <a:bodyPr>
            <a:normAutofit/>
          </a:bodyPr>
          <a:lstStyle>
            <a:lvl1pPr algn="r">
              <a:defRPr sz="48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0" y="2003755"/>
            <a:ext cx="10994760" cy="4352595"/>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23E15-1DE0-491F-B1D5-36E49DB05D13}"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49182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5" y="493237"/>
            <a:ext cx="7929680" cy="1018033"/>
          </a:xfrm>
        </p:spPr>
        <p:txBody>
          <a:bodyPr>
            <a:normAutofit/>
          </a:bodyPr>
          <a:lstStyle>
            <a:lvl1pPr algn="l">
              <a:defRPr sz="480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7" y="1588127"/>
            <a:ext cx="7929680" cy="4768224"/>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23E15-1DE0-491F-B1D5-36E49DB05D13}"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106952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23E15-1DE0-491F-B1D5-36E49DB05D13}"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363809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E23E15-1DE0-491F-B1D5-36E49DB05D13}"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249101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5839" y="438277"/>
            <a:ext cx="10769195" cy="1018033"/>
          </a:xfrm>
        </p:spPr>
        <p:txBody>
          <a:bodyPr>
            <a:normAutofit/>
          </a:bodyPr>
          <a:lstStyle>
            <a:lvl1pPr algn="r">
              <a:defRPr sz="4800" baseline="0">
                <a:solidFill>
                  <a:schemeClr val="accent6">
                    <a:lumMod val="60000"/>
                    <a:lumOff val="4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207360"/>
            <a:ext cx="5386917"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837223"/>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207360"/>
            <a:ext cx="5389033" cy="639763"/>
          </a:xfrm>
        </p:spPr>
        <p:txBody>
          <a:bodyPr anchor="b"/>
          <a:lstStyle>
            <a:lvl1pPr marL="0" indent="0" algn="ctr">
              <a:buNone/>
              <a:defRPr sz="3200" b="1">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837223"/>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23E15-1DE0-491F-B1D5-36E49DB05D13}"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364693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E23E15-1DE0-491F-B1D5-36E49DB05D13}"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86563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23E15-1DE0-491F-B1D5-36E49DB05D13}"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154549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BE23E15-1DE0-491F-B1D5-36E49DB05D13}"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EFE50-8224-42EF-9866-CD9740ACAC91}" type="slidenum">
              <a:rPr lang="en-US" smtClean="0"/>
              <a:pPr/>
              <a:t>‹#›</a:t>
            </a:fld>
            <a:endParaRPr lang="en-US"/>
          </a:p>
        </p:txBody>
      </p:sp>
    </p:spTree>
    <p:extLst>
      <p:ext uri="{BB962C8B-B14F-4D97-AF65-F5344CB8AC3E}">
        <p14:creationId xmlns:p14="http://schemas.microsoft.com/office/powerpoint/2010/main" xmlns="" val="192965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FBE23E15-1DE0-491F-B1D5-36E49DB05D13}" type="datetimeFigureOut">
              <a:rPr lang="en-US" smtClean="0"/>
              <a:pPr/>
              <a:t>4/3/2024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19EFE50-8224-42EF-9866-CD9740ACAC91}"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xmlns="" val="3252470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pranalibose/restaura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759D9-076C-8720-9731-3C2840BD41F8}"/>
              </a:ext>
            </a:extLst>
          </p:cNvPr>
          <p:cNvSpPr>
            <a:spLocks noGrp="1"/>
          </p:cNvSpPr>
          <p:nvPr>
            <p:ph type="ctrTitle"/>
          </p:nvPr>
        </p:nvSpPr>
        <p:spPr>
          <a:xfrm>
            <a:off x="466227" y="1229157"/>
            <a:ext cx="10792323" cy="1867231"/>
          </a:xfrm>
        </p:spPr>
        <p:txBody>
          <a:bodyPr>
            <a:normAutofit fontScale="90000"/>
          </a:bodyPr>
          <a:lstStyle/>
          <a:p>
            <a:r>
              <a:rPr lang="en-IN" b="1" dirty="0"/>
              <a:t>DSCI 6004: Natural Language Processing</a:t>
            </a:r>
            <a:r>
              <a:rPr lang="en-US" b="1" dirty="0"/>
              <a:t/>
            </a:r>
            <a:br>
              <a:rPr lang="en-US" b="1" dirty="0"/>
            </a:br>
            <a:endParaRPr lang="en-US" b="1" dirty="0"/>
          </a:p>
        </p:txBody>
      </p:sp>
      <p:sp>
        <p:nvSpPr>
          <p:cNvPr id="3" name="Subtitle 2">
            <a:extLst>
              <a:ext uri="{FF2B5EF4-FFF2-40B4-BE49-F238E27FC236}">
                <a16:creationId xmlns:a16="http://schemas.microsoft.com/office/drawing/2014/main" xmlns="" id="{BAB2E4ED-79C7-8294-B888-DD06998345D7}"/>
              </a:ext>
            </a:extLst>
          </p:cNvPr>
          <p:cNvSpPr>
            <a:spLocks noGrp="1"/>
          </p:cNvSpPr>
          <p:nvPr>
            <p:ph type="subTitle" idx="1"/>
          </p:nvPr>
        </p:nvSpPr>
        <p:spPr>
          <a:xfrm>
            <a:off x="6172200" y="3874453"/>
            <a:ext cx="5410200" cy="1018032"/>
          </a:xfrm>
        </p:spPr>
        <p:txBody>
          <a:bodyPr>
            <a:noAutofit/>
          </a:bodyPr>
          <a:lstStyle/>
          <a:p>
            <a:pPr algn="l"/>
            <a:r>
              <a:rPr lang="en-US" sz="1800" dirty="0"/>
              <a:t>Names</a:t>
            </a:r>
          </a:p>
          <a:p>
            <a:pPr algn="l"/>
            <a:r>
              <a:rPr lang="en-US" sz="1800" dirty="0" smtClean="0"/>
              <a:t>1.Bhargavi </a:t>
            </a:r>
            <a:r>
              <a:rPr lang="en-US" sz="1800" dirty="0" err="1" smtClean="0"/>
              <a:t>Kommi</a:t>
            </a:r>
            <a:endParaRPr lang="en-US" sz="1800" dirty="0"/>
          </a:p>
          <a:p>
            <a:pPr algn="l"/>
            <a:r>
              <a:rPr lang="en-US" sz="1800" dirty="0" smtClean="0"/>
              <a:t>2.Pallavi </a:t>
            </a:r>
            <a:r>
              <a:rPr lang="en-US" sz="1800" dirty="0" err="1" smtClean="0"/>
              <a:t>Bongu</a:t>
            </a:r>
            <a:endParaRPr lang="en-US" sz="1800" dirty="0" smtClean="0"/>
          </a:p>
          <a:p>
            <a:pPr algn="l"/>
            <a:r>
              <a:rPr lang="en-IN" sz="1800" dirty="0" smtClean="0"/>
              <a:t>3.Vinod Kumar </a:t>
            </a:r>
            <a:r>
              <a:rPr lang="en-IN" sz="1800" dirty="0" err="1" smtClean="0"/>
              <a:t>Chimpiri</a:t>
            </a:r>
            <a:endParaRPr lang="en-US" sz="1800" dirty="0"/>
          </a:p>
        </p:txBody>
      </p:sp>
    </p:spTree>
    <p:extLst>
      <p:ext uri="{BB962C8B-B14F-4D97-AF65-F5344CB8AC3E}">
        <p14:creationId xmlns:p14="http://schemas.microsoft.com/office/powerpoint/2010/main" xmlns="" val="18635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5FD23-E477-6994-E818-888993EA77D7}"/>
              </a:ext>
            </a:extLst>
          </p:cNvPr>
          <p:cNvSpPr>
            <a:spLocks noGrp="1"/>
          </p:cNvSpPr>
          <p:nvPr>
            <p:ph type="title"/>
          </p:nvPr>
        </p:nvSpPr>
        <p:spPr/>
        <p:txBody>
          <a:bodyPr/>
          <a:lstStyle/>
          <a:p>
            <a:r>
              <a:rPr lang="en-US" dirty="0"/>
              <a:t>Cited Work</a:t>
            </a:r>
          </a:p>
        </p:txBody>
      </p:sp>
      <p:sp>
        <p:nvSpPr>
          <p:cNvPr id="3" name="Content Placeholder 2">
            <a:extLst>
              <a:ext uri="{FF2B5EF4-FFF2-40B4-BE49-F238E27FC236}">
                <a16:creationId xmlns:a16="http://schemas.microsoft.com/office/drawing/2014/main" xmlns="" id="{9066C65D-BA35-6FA1-B196-AC9000E3EBF9}"/>
              </a:ext>
            </a:extLst>
          </p:cNvPr>
          <p:cNvSpPr>
            <a:spLocks noGrp="1"/>
          </p:cNvSpPr>
          <p:nvPr>
            <p:ph idx="1"/>
          </p:nvPr>
        </p:nvSpPr>
        <p:spPr>
          <a:xfrm>
            <a:off x="546563" y="1920661"/>
            <a:ext cx="11076913" cy="4352595"/>
          </a:xfrm>
        </p:spPr>
        <p:txBody>
          <a:bodyPr>
            <a:noAutofit/>
          </a:bodyPr>
          <a:lstStyle/>
          <a:p>
            <a:pPr marL="0" indent="0" algn="just">
              <a:buNone/>
            </a:pPr>
            <a:r>
              <a:rPr lang="en-US" sz="1800" dirty="0"/>
              <a:t>1. T. Bhatt, "Restaurant Review Analysis using NLP," University of Liverpool, July 2021. DOI: 10.22214/ijraset.2021.36540.</a:t>
            </a:r>
          </a:p>
          <a:p>
            <a:pPr marL="0" indent="0" algn="just">
              <a:buNone/>
            </a:pPr>
            <a:r>
              <a:rPr lang="en-US" sz="1800" dirty="0"/>
              <a:t>2. X. Ju e alt., "</a:t>
            </a:r>
            <a:r>
              <a:rPr lang="en-US" sz="1800" dirty="0" err="1"/>
              <a:t>MenuAI</a:t>
            </a:r>
            <a:r>
              <a:rPr lang="en-US" sz="1800" dirty="0"/>
              <a:t>: Restaurant Food Recommendation System via a Transformer-based Deep Learning Model," Hamlyn Centre, Imperial College London, UK. [Online]. Available: x.ju21, po.lo15, jianing.qiu17, p.shi21, j.peng21, benny.lo@imperial.ac.uk.</a:t>
            </a:r>
          </a:p>
          <a:p>
            <a:pPr marL="0" indent="0" algn="just">
              <a:buNone/>
            </a:pPr>
            <a:r>
              <a:rPr lang="en-US" sz="1800" dirty="0"/>
              <a:t>3. P. R. Singh et al., "Restaurant Automation Through IoT and NLP Techniques," presented at the Conference, First Online: 12 October 2022.</a:t>
            </a:r>
          </a:p>
          <a:p>
            <a:pPr marL="0" indent="0" algn="just">
              <a:buNone/>
            </a:pPr>
            <a:r>
              <a:rPr lang="en-US" sz="1800" dirty="0"/>
              <a:t>4. A. </a:t>
            </a:r>
            <a:r>
              <a:rPr lang="en-US" sz="1800" dirty="0" err="1"/>
              <a:t>Lasek</a:t>
            </a:r>
            <a:r>
              <a:rPr lang="en-US" sz="1800" dirty="0"/>
              <a:t> et al., "Restaurant Sales and Customer Demand Forecasting: Literature Survey and Categorization of Methods," Department of Electrical Engineering and Computer Science, Lassonde School of Engineering, York University, Toronto, ON M3J 1P3, Canada. [Online]. Available: alasek@cse.yorku.ca, ncercone@yorku.ca.</a:t>
            </a:r>
          </a:p>
          <a:p>
            <a:pPr marL="0" indent="0" algn="just">
              <a:buNone/>
            </a:pPr>
            <a:r>
              <a:rPr lang="en-US" sz="1800" dirty="0"/>
              <a:t>5. M. Agarwal et al., "Food Demand Forecasting Using Machine Learning And Statistical Analysis," Department of Computer Engineering International vol. 10, issue.5, May 2022, E-ISSN: 2347-2693. DOI: https://doi.org/10.26438/ijcse/v10i5.2529. </a:t>
            </a:r>
          </a:p>
        </p:txBody>
      </p:sp>
    </p:spTree>
    <p:extLst>
      <p:ext uri="{BB962C8B-B14F-4D97-AF65-F5344CB8AC3E}">
        <p14:creationId xmlns:p14="http://schemas.microsoft.com/office/powerpoint/2010/main" xmlns="" val="122796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E9979-FF85-F871-DC3E-F789B465C9BE}"/>
              </a:ext>
            </a:extLst>
          </p:cNvPr>
          <p:cNvSpPr>
            <a:spLocks noGrp="1"/>
          </p:cNvSpPr>
          <p:nvPr>
            <p:ph type="title"/>
          </p:nvPr>
        </p:nvSpPr>
        <p:spPr/>
        <p:txBody>
          <a:bodyPr/>
          <a:lstStyle/>
          <a:p>
            <a:r>
              <a:rPr lang="en-US" dirty="0"/>
              <a:t>Topic</a:t>
            </a:r>
          </a:p>
        </p:txBody>
      </p:sp>
      <p:sp>
        <p:nvSpPr>
          <p:cNvPr id="3" name="Content Placeholder 2">
            <a:extLst>
              <a:ext uri="{FF2B5EF4-FFF2-40B4-BE49-F238E27FC236}">
                <a16:creationId xmlns:a16="http://schemas.microsoft.com/office/drawing/2014/main" xmlns="" id="{3417CE03-1D92-7825-F2BB-5B2253534D1E}"/>
              </a:ext>
            </a:extLst>
          </p:cNvPr>
          <p:cNvSpPr>
            <a:spLocks noGrp="1"/>
          </p:cNvSpPr>
          <p:nvPr>
            <p:ph idx="1"/>
          </p:nvPr>
        </p:nvSpPr>
        <p:spPr/>
        <p:txBody>
          <a:bodyPr>
            <a:normAutofit/>
          </a:bodyPr>
          <a:lstStyle/>
          <a:p>
            <a:pPr marL="0" indent="0" algn="ctr">
              <a:buNone/>
            </a:pPr>
            <a:r>
              <a:rPr lang="en-US" sz="4400" dirty="0"/>
              <a:t>Menu Optimization and Demand Forecasting using NLP</a:t>
            </a:r>
          </a:p>
          <a:p>
            <a:pPr marL="0" indent="0" algn="ctr">
              <a:buNone/>
            </a:pPr>
            <a:endParaRPr lang="en-US" dirty="0"/>
          </a:p>
          <a:p>
            <a:pPr marL="0" indent="0" algn="ctr">
              <a:buNone/>
            </a:pPr>
            <a:r>
              <a:rPr lang="en-US" sz="1600" i="1" dirty="0"/>
              <a:t>The project aims to optimize menu offerings and improve demand forecasting using Natural Language Processing (NLP) techniques.</a:t>
            </a:r>
          </a:p>
        </p:txBody>
      </p:sp>
    </p:spTree>
    <p:extLst>
      <p:ext uri="{BB962C8B-B14F-4D97-AF65-F5344CB8AC3E}">
        <p14:creationId xmlns:p14="http://schemas.microsoft.com/office/powerpoint/2010/main" xmlns="" val="404298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6AF86C-B3C9-923E-4996-C9C49724ED95}"/>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xmlns="" id="{4D1E70AF-6051-F5D6-E878-09808CC63544}"/>
              </a:ext>
            </a:extLst>
          </p:cNvPr>
          <p:cNvSpPr>
            <a:spLocks noGrp="1"/>
          </p:cNvSpPr>
          <p:nvPr>
            <p:ph idx="1"/>
          </p:nvPr>
        </p:nvSpPr>
        <p:spPr/>
        <p:txBody>
          <a:bodyPr>
            <a:normAutofit/>
          </a:bodyPr>
          <a:lstStyle/>
          <a:p>
            <a:pPr marL="571500" indent="-571500" algn="l">
              <a:buFont typeface="+mj-lt"/>
              <a:buAutoNum type="romanLcPeriod"/>
            </a:pPr>
            <a:r>
              <a:rPr lang="en-US" sz="2800" dirty="0"/>
              <a:t>Develop an NLP-based system to analyze customer feedback, reviews, and preferences related to menu items.</a:t>
            </a:r>
          </a:p>
          <a:p>
            <a:pPr marL="571500" indent="-571500" algn="l">
              <a:buFont typeface="+mj-lt"/>
              <a:buAutoNum type="romanLcPeriod"/>
            </a:pPr>
            <a:r>
              <a:rPr lang="en-US" sz="2800" dirty="0"/>
              <a:t>Implement machine learning algorithms for menu optimization based on customer sentiment and demand trends.</a:t>
            </a:r>
          </a:p>
          <a:p>
            <a:pPr marL="571500" indent="-571500" algn="l">
              <a:buFont typeface="+mj-lt"/>
              <a:buAutoNum type="romanLcPeriod"/>
            </a:pPr>
            <a:r>
              <a:rPr lang="en-US" sz="2800" dirty="0"/>
              <a:t>Build predictive models for demand forecasting to assist in inventory management and resource allocation.</a:t>
            </a:r>
          </a:p>
          <a:p>
            <a:pPr marL="571500" indent="-571500" algn="l">
              <a:buFont typeface="+mj-lt"/>
              <a:buAutoNum type="romanLcPeriod"/>
            </a:pPr>
            <a:r>
              <a:rPr lang="en-US" sz="2800" dirty="0"/>
              <a:t>Create a user-friendly dashboard for restaurant managers to visualize insights and make data-driven decisions.</a:t>
            </a:r>
          </a:p>
          <a:p>
            <a:pPr marL="571500" indent="-571500">
              <a:buFont typeface="+mj-lt"/>
              <a:buAutoNum type="romanLcPeriod"/>
            </a:pPr>
            <a:endParaRPr lang="en-US" sz="2800" dirty="0"/>
          </a:p>
        </p:txBody>
      </p:sp>
    </p:spTree>
    <p:extLst>
      <p:ext uri="{BB962C8B-B14F-4D97-AF65-F5344CB8AC3E}">
        <p14:creationId xmlns:p14="http://schemas.microsoft.com/office/powerpoint/2010/main" xmlns="" val="219378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A75AC-7621-1919-FDDB-454CB924DB8B}"/>
              </a:ext>
            </a:extLst>
          </p:cNvPr>
          <p:cNvSpPr>
            <a:spLocks noGrp="1"/>
          </p:cNvSpPr>
          <p:nvPr>
            <p:ph type="title"/>
          </p:nvPr>
        </p:nvSpPr>
        <p:spPr/>
        <p:txBody>
          <a:bodyPr/>
          <a:lstStyle/>
          <a:p>
            <a:r>
              <a:rPr lang="en-US" dirty="0"/>
              <a:t>Statement of Value</a:t>
            </a:r>
          </a:p>
        </p:txBody>
      </p:sp>
      <p:sp>
        <p:nvSpPr>
          <p:cNvPr id="3" name="Content Placeholder 2">
            <a:extLst>
              <a:ext uri="{FF2B5EF4-FFF2-40B4-BE49-F238E27FC236}">
                <a16:creationId xmlns:a16="http://schemas.microsoft.com/office/drawing/2014/main" xmlns="" id="{E991B06E-1FB6-081C-198A-B8592006B5F0}"/>
              </a:ext>
            </a:extLst>
          </p:cNvPr>
          <p:cNvSpPr>
            <a:spLocks noGrp="1"/>
          </p:cNvSpPr>
          <p:nvPr>
            <p:ph idx="1"/>
          </p:nvPr>
        </p:nvSpPr>
        <p:spPr/>
        <p:txBody>
          <a:bodyPr>
            <a:normAutofit/>
          </a:bodyPr>
          <a:lstStyle/>
          <a:p>
            <a:pPr marL="0" indent="0" algn="just">
              <a:buNone/>
            </a:pPr>
            <a:r>
              <a:rPr lang="en-US" sz="2400" dirty="0"/>
              <a:t>This project holds immense value for the restaurant industry due to its ability to tackle several pressing challenges effectively. Firstly, by optimizing menu offerings using customer preferences extracted through NLP, restaurants can tailor their menus to better align with what their customers desire, leading to increased customer satisfaction and loyalty. Secondly, the implementation of machine learning algorithms for demand forecasting enables restaurants to manage their inventory more efficiently, reducing wastage and ensuring items are available when needed. This streamlined approach not only saves costs but also improves overall operational efficiency. Additionally, the project's focus on enhancing decision-making processes through data-driven insights empowers restaurant managers to make informed choices that positively impact their bottom line. </a:t>
            </a:r>
          </a:p>
        </p:txBody>
      </p:sp>
    </p:spTree>
    <p:extLst>
      <p:ext uri="{BB962C8B-B14F-4D97-AF65-F5344CB8AC3E}">
        <p14:creationId xmlns:p14="http://schemas.microsoft.com/office/powerpoint/2010/main" xmlns="" val="148449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C79D1-AAB6-FF6F-ABA7-0E8A13806F48}"/>
              </a:ext>
            </a:extLst>
          </p:cNvPr>
          <p:cNvSpPr>
            <a:spLocks noGrp="1"/>
          </p:cNvSpPr>
          <p:nvPr>
            <p:ph type="title"/>
          </p:nvPr>
        </p:nvSpPr>
        <p:spPr/>
        <p:txBody>
          <a:bodyPr/>
          <a:lstStyle/>
          <a:p>
            <a:r>
              <a:rPr lang="en-US" dirty="0"/>
              <a:t>Review of the State of the Art </a:t>
            </a:r>
          </a:p>
        </p:txBody>
      </p:sp>
      <p:sp>
        <p:nvSpPr>
          <p:cNvPr id="3" name="Content Placeholder 2">
            <a:extLst>
              <a:ext uri="{FF2B5EF4-FFF2-40B4-BE49-F238E27FC236}">
                <a16:creationId xmlns:a16="http://schemas.microsoft.com/office/drawing/2014/main" xmlns="" id="{56356966-B7E5-F7FE-F627-9E731AF99349}"/>
              </a:ext>
            </a:extLst>
          </p:cNvPr>
          <p:cNvSpPr>
            <a:spLocks noGrp="1"/>
          </p:cNvSpPr>
          <p:nvPr>
            <p:ph idx="1"/>
          </p:nvPr>
        </p:nvSpPr>
        <p:spPr/>
        <p:txBody>
          <a:bodyPr>
            <a:noAutofit/>
          </a:bodyPr>
          <a:lstStyle/>
          <a:p>
            <a:pPr marL="0" indent="0" algn="just">
              <a:buNone/>
            </a:pPr>
            <a:r>
              <a:rPr lang="en-US" sz="2000" dirty="0"/>
              <a:t>Bhatt [1] conducted research on the rapid growth of the food delivery industry, which has led to an increasing demand for advanced artificial intelligence (AI) techniques to optimize various aspects of the service. This paper presents a comprehensive analysis of deep learning and natural language processing (NLP) techniques aimed at enhancing food delivery services. It discusses advanced deep learning techniques for food demand prediction and inventory management, deep reinforcement learning for route optimization, deep learning-based food image recognition for personalized meal recommendations, and NLP techniques for improved customer support and order processing. The paper also highlights the strengths and limitations of these techniques and identifies persisting research gaps that need to be addressed for further improvement. The analysis reveals that integrating deep learning and NLP techniques could significantly enhance the efficiency and customer satisfaction of food delivery services, paving the way for a more intelligent and personalized food delivery experience.</a:t>
            </a:r>
          </a:p>
        </p:txBody>
      </p:sp>
    </p:spTree>
    <p:extLst>
      <p:ext uri="{BB962C8B-B14F-4D97-AF65-F5344CB8AC3E}">
        <p14:creationId xmlns:p14="http://schemas.microsoft.com/office/powerpoint/2010/main" xmlns="" val="51411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EF04D-13E6-5CC3-E817-C13B0F08A8C3}"/>
              </a:ext>
            </a:extLst>
          </p:cNvPr>
          <p:cNvSpPr>
            <a:spLocks noGrp="1"/>
          </p:cNvSpPr>
          <p:nvPr>
            <p:ph type="title"/>
          </p:nvPr>
        </p:nvSpPr>
        <p:spPr/>
        <p:txBody>
          <a:bodyPr/>
          <a:lstStyle/>
          <a:p>
            <a:r>
              <a:rPr lang="en-US" dirty="0"/>
              <a:t>Review of the State of the Art </a:t>
            </a:r>
          </a:p>
        </p:txBody>
      </p:sp>
      <p:sp>
        <p:nvSpPr>
          <p:cNvPr id="3" name="Content Placeholder 2">
            <a:extLst>
              <a:ext uri="{FF2B5EF4-FFF2-40B4-BE49-F238E27FC236}">
                <a16:creationId xmlns:a16="http://schemas.microsoft.com/office/drawing/2014/main" xmlns="" id="{843AC8A4-0C47-945E-72AB-EA9FB44D8C21}"/>
              </a:ext>
            </a:extLst>
          </p:cNvPr>
          <p:cNvSpPr>
            <a:spLocks noGrp="1"/>
          </p:cNvSpPr>
          <p:nvPr>
            <p:ph idx="1"/>
          </p:nvPr>
        </p:nvSpPr>
        <p:spPr/>
        <p:txBody>
          <a:bodyPr>
            <a:normAutofit/>
          </a:bodyPr>
          <a:lstStyle/>
          <a:p>
            <a:pPr marL="0" indent="0" algn="just">
              <a:buNone/>
            </a:pPr>
            <a:r>
              <a:rPr lang="en-US" sz="2400" dirty="0"/>
              <a:t>Singh et al [2] introduced an efficient algorithm in their study aimed at predicting restaurant reviews using a dataset comprising 1000 customer reviews, classified as either 0 for negative or 1 for positive reviews. By integrating Natural Language Processing (NLP) with the SVM classification method, the study achieved a notable prediction accuracy of 77%. This approach holds significant value for business owners as it enables them to anticipate customer feedback and improve the overall customer experience. The study findings underscore the importance of incorporating predictive models like these into decision-making processes, especially in industries such as restaurants, where customer satisfaction significantly impacts business success.</a:t>
            </a:r>
          </a:p>
        </p:txBody>
      </p:sp>
    </p:spTree>
    <p:extLst>
      <p:ext uri="{BB962C8B-B14F-4D97-AF65-F5344CB8AC3E}">
        <p14:creationId xmlns:p14="http://schemas.microsoft.com/office/powerpoint/2010/main" xmlns="" val="325317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F2D5C-6DCC-1EF8-DDB1-E2E964CB37C1}"/>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xmlns="" id="{433AD404-7A66-94B2-52AA-649C9F9AF637}"/>
              </a:ext>
            </a:extLst>
          </p:cNvPr>
          <p:cNvSpPr>
            <a:spLocks noGrp="1"/>
          </p:cNvSpPr>
          <p:nvPr>
            <p:ph idx="1"/>
          </p:nvPr>
        </p:nvSpPr>
        <p:spPr>
          <a:xfrm>
            <a:off x="457199" y="2003755"/>
            <a:ext cx="11523133" cy="4352595"/>
          </a:xfrm>
        </p:spPr>
        <p:txBody>
          <a:bodyPr>
            <a:noAutofit/>
          </a:bodyPr>
          <a:lstStyle/>
          <a:p>
            <a:pPr>
              <a:buFont typeface="+mj-lt"/>
              <a:buAutoNum type="arabicPeriod"/>
            </a:pPr>
            <a:r>
              <a:rPr lang="en-US" sz="2400" dirty="0"/>
              <a:t>Data Collection: Gather customer reviews, feedback, and historical sales data from </a:t>
            </a:r>
            <a:r>
              <a:rPr lang="en-US" sz="2400" dirty="0" smtClean="0"/>
              <a:t>restaurant databases </a:t>
            </a:r>
            <a:r>
              <a:rPr lang="en-US" sz="2400" dirty="0"/>
              <a:t>and online platforms such as Kaggle (</a:t>
            </a:r>
            <a:r>
              <a:rPr lang="en-US" sz="2400" dirty="0">
                <a:hlinkClick r:id="rId2"/>
              </a:rPr>
              <a:t>https://www.kaggle.com/datasets/pranalibose/restaurant</a:t>
            </a:r>
            <a:r>
              <a:rPr lang="en-US" sz="2400" dirty="0"/>
              <a:t>) .</a:t>
            </a:r>
          </a:p>
          <a:p>
            <a:pPr algn="just">
              <a:buFont typeface="+mj-lt"/>
              <a:buAutoNum type="arabicPeriod"/>
            </a:pPr>
            <a:r>
              <a:rPr lang="en-US" sz="2400" dirty="0"/>
              <a:t>Preprocessing: Clean and preprocess the text data using techniques such as tokenization, </a:t>
            </a:r>
            <a:r>
              <a:rPr lang="en-US" sz="2400" dirty="0" err="1"/>
              <a:t>stopword</a:t>
            </a:r>
            <a:r>
              <a:rPr lang="en-US" sz="2400" dirty="0"/>
              <a:t> removal, and lemmatization.</a:t>
            </a:r>
          </a:p>
          <a:p>
            <a:pPr algn="just">
              <a:buFont typeface="+mj-lt"/>
              <a:buAutoNum type="arabicPeriod"/>
            </a:pPr>
            <a:r>
              <a:rPr lang="en-US" sz="2400" dirty="0"/>
              <a:t>Sentiment Analysis: Apply NLP algorithms to perform sentiment analysis on customer reviews and feedback to extract positive and negative sentiments.</a:t>
            </a:r>
          </a:p>
          <a:p>
            <a:pPr algn="just">
              <a:buFont typeface="+mj-lt"/>
              <a:buAutoNum type="arabicPeriod"/>
            </a:pPr>
            <a:r>
              <a:rPr lang="en-US" sz="2400" dirty="0"/>
              <a:t>Menu Optimization: Utilize machine learning models to analyze sentiment scores, demand trends, and sales data to optimize menu items and pricing.</a:t>
            </a:r>
          </a:p>
          <a:p>
            <a:pPr algn="just">
              <a:buFont typeface="+mj-lt"/>
              <a:buAutoNum type="arabicPeriod"/>
            </a:pPr>
            <a:r>
              <a:rPr lang="en-US" sz="2400" dirty="0"/>
              <a:t>Demand Forecasting: Develop predictive models using time series analysis and machine learning algorithms to forecast demand for menu items.</a:t>
            </a:r>
          </a:p>
          <a:p>
            <a:pPr marL="0" indent="0" algn="just">
              <a:buNone/>
            </a:pPr>
            <a:endParaRPr lang="en-US" sz="2400" dirty="0"/>
          </a:p>
        </p:txBody>
      </p:sp>
    </p:spTree>
    <p:extLst>
      <p:ext uri="{BB962C8B-B14F-4D97-AF65-F5344CB8AC3E}">
        <p14:creationId xmlns:p14="http://schemas.microsoft.com/office/powerpoint/2010/main" xmlns="" val="121297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E302AE-840F-660B-1411-0CAC637D09EB}"/>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xmlns="" id="{86A60E84-05B0-72C0-8A17-A65AD9F503F5}"/>
              </a:ext>
            </a:extLst>
          </p:cNvPr>
          <p:cNvSpPr>
            <a:spLocks noGrp="1"/>
          </p:cNvSpPr>
          <p:nvPr>
            <p:ph idx="1"/>
          </p:nvPr>
        </p:nvSpPr>
        <p:spPr/>
        <p:txBody>
          <a:bodyPr>
            <a:normAutofit/>
          </a:bodyPr>
          <a:lstStyle/>
          <a:p>
            <a:pPr algn="just">
              <a:buFont typeface="+mj-lt"/>
              <a:buAutoNum type="arabicPeriod"/>
            </a:pPr>
            <a:r>
              <a:rPr lang="en-US" sz="2800" dirty="0"/>
              <a:t>NLP-based sentiment analysis system for customer feedback.</a:t>
            </a:r>
          </a:p>
          <a:p>
            <a:pPr algn="just">
              <a:buFont typeface="+mj-lt"/>
              <a:buAutoNum type="arabicPeriod"/>
            </a:pPr>
            <a:r>
              <a:rPr lang="en-US" sz="2800" dirty="0"/>
              <a:t>Machine learning models for menu optimization and demand forecasting.</a:t>
            </a:r>
          </a:p>
          <a:p>
            <a:pPr algn="just">
              <a:buFont typeface="+mj-lt"/>
              <a:buAutoNum type="arabicPeriod"/>
            </a:pPr>
            <a:r>
              <a:rPr lang="en-US" sz="2800" dirty="0"/>
              <a:t>User-friendly dashboard for visualizing insights and recommendations.</a:t>
            </a:r>
          </a:p>
          <a:p>
            <a:pPr algn="just">
              <a:buFont typeface="+mj-lt"/>
              <a:buAutoNum type="arabicPeriod"/>
            </a:pPr>
            <a:r>
              <a:rPr lang="en-US" sz="2800" dirty="0"/>
              <a:t>Project documentation including codebase, technical reports, and user guides.</a:t>
            </a:r>
          </a:p>
          <a:p>
            <a:pPr algn="just">
              <a:buFont typeface="+mj-lt"/>
              <a:buAutoNum type="arabicPeriod"/>
            </a:pPr>
            <a:r>
              <a:rPr lang="en-US" sz="2800" dirty="0"/>
              <a:t>Presentation slides summarizing key findings, methodology, and result</a:t>
            </a:r>
          </a:p>
          <a:p>
            <a:pPr marL="0" indent="0" algn="just">
              <a:buNone/>
            </a:pPr>
            <a:endParaRPr lang="en-US" sz="2800" dirty="0"/>
          </a:p>
        </p:txBody>
      </p:sp>
    </p:spTree>
    <p:extLst>
      <p:ext uri="{BB962C8B-B14F-4D97-AF65-F5344CB8AC3E}">
        <p14:creationId xmlns:p14="http://schemas.microsoft.com/office/powerpoint/2010/main" xmlns="" val="362896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98B211-A3E8-28E2-B44E-09DCC61A7726}"/>
              </a:ext>
            </a:extLst>
          </p:cNvPr>
          <p:cNvSpPr>
            <a:spLocks noGrp="1"/>
          </p:cNvSpPr>
          <p:nvPr>
            <p:ph type="title"/>
          </p:nvPr>
        </p:nvSpPr>
        <p:spPr/>
        <p:txBody>
          <a:bodyPr/>
          <a:lstStyle/>
          <a:p>
            <a:r>
              <a:rPr lang="en-US" dirty="0"/>
              <a:t>Evaluation Methodology</a:t>
            </a:r>
          </a:p>
        </p:txBody>
      </p:sp>
      <p:sp>
        <p:nvSpPr>
          <p:cNvPr id="3" name="Content Placeholder 2">
            <a:extLst>
              <a:ext uri="{FF2B5EF4-FFF2-40B4-BE49-F238E27FC236}">
                <a16:creationId xmlns:a16="http://schemas.microsoft.com/office/drawing/2014/main" xmlns="" id="{B9184593-6BC7-23B7-FC4E-D3E102E1DC68}"/>
              </a:ext>
            </a:extLst>
          </p:cNvPr>
          <p:cNvSpPr>
            <a:spLocks noGrp="1"/>
          </p:cNvSpPr>
          <p:nvPr>
            <p:ph idx="1"/>
          </p:nvPr>
        </p:nvSpPr>
        <p:spPr/>
        <p:txBody>
          <a:bodyPr>
            <a:normAutofit/>
          </a:bodyPr>
          <a:lstStyle/>
          <a:p>
            <a:pPr algn="just">
              <a:buFont typeface="+mj-lt"/>
              <a:buAutoNum type="arabicPeriod"/>
            </a:pPr>
            <a:r>
              <a:rPr lang="en-US" sz="2400" dirty="0"/>
              <a:t>Accuracy Metrics: Evaluate sentiment analysis accuracy, menu optimization effectiveness, and demand forecasting accuracy using metrics like precision, recall, F1-score, and Mean Absolute Error (MAE).</a:t>
            </a:r>
          </a:p>
          <a:p>
            <a:pPr algn="just">
              <a:buFont typeface="+mj-lt"/>
              <a:buAutoNum type="arabicPeriod"/>
            </a:pPr>
            <a:r>
              <a:rPr lang="en-US" sz="2400" dirty="0"/>
              <a:t>User Feedback: Gather feedback from restaurant managers and stakeholders to assess the usability and effectiveness of the developed system.</a:t>
            </a:r>
          </a:p>
          <a:p>
            <a:pPr algn="just">
              <a:buFont typeface="+mj-lt"/>
              <a:buAutoNum type="arabicPeriod"/>
            </a:pPr>
            <a:r>
              <a:rPr lang="en-US" sz="2400" dirty="0"/>
              <a:t>Comparative Analysis: Compare the performance of the NLP-based system with traditional methods to highlight improvements and benefits.</a:t>
            </a:r>
          </a:p>
          <a:p>
            <a:pPr algn="just">
              <a:buFont typeface="+mj-lt"/>
              <a:buAutoNum type="arabicPeriod"/>
            </a:pPr>
            <a:r>
              <a:rPr lang="en-US" sz="2400" dirty="0"/>
              <a:t>Real-world Testing: Conduct real-world testing in collaboration with partner restaurants to validate the system's performance in a live environment.</a:t>
            </a:r>
          </a:p>
          <a:p>
            <a:pPr marL="0" indent="0" algn="just">
              <a:buNone/>
            </a:pPr>
            <a:endParaRPr lang="en-US" sz="2400" dirty="0"/>
          </a:p>
        </p:txBody>
      </p:sp>
    </p:spTree>
    <p:extLst>
      <p:ext uri="{BB962C8B-B14F-4D97-AF65-F5344CB8AC3E}">
        <p14:creationId xmlns:p14="http://schemas.microsoft.com/office/powerpoint/2010/main" xmlns="" val="3187870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 Times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161990-recipes-template-16x9</Template>
  <TotalTime>136</TotalTime>
  <Words>996</Words>
  <Application>Microsoft Office PowerPoint</Application>
  <PresentationFormat>Custom</PresentationFormat>
  <Paragraphs>44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DSCI 6004: Natural Language Processing </vt:lpstr>
      <vt:lpstr>Topic</vt:lpstr>
      <vt:lpstr>Objectives</vt:lpstr>
      <vt:lpstr>Statement of Value</vt:lpstr>
      <vt:lpstr>Review of the State of the Art </vt:lpstr>
      <vt:lpstr>Review of the State of the Art </vt:lpstr>
      <vt:lpstr>Approach</vt:lpstr>
      <vt:lpstr>Deliverables</vt:lpstr>
      <vt:lpstr>Evaluation Methodology</vt:lpstr>
      <vt:lpstr>Cited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Pallavi</cp:lastModifiedBy>
  <cp:revision>5</cp:revision>
  <dcterms:created xsi:type="dcterms:W3CDTF">2024-03-30T10:17:26Z</dcterms:created>
  <dcterms:modified xsi:type="dcterms:W3CDTF">2024-04-03T13:50:59Z</dcterms:modified>
</cp:coreProperties>
</file>