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9" r:id="rId3"/>
    <p:sldId id="282" r:id="rId4"/>
    <p:sldId id="339" r:id="rId5"/>
    <p:sldId id="336" r:id="rId6"/>
    <p:sldId id="342" r:id="rId7"/>
    <p:sldId id="340" r:id="rId8"/>
    <p:sldId id="337" r:id="rId9"/>
    <p:sldId id="341" r:id="rId10"/>
    <p:sldId id="343" r:id="rId11"/>
    <p:sldId id="338" r:id="rId12"/>
    <p:sldId id="256" r:id="rId13"/>
    <p:sldId id="33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2E807-8453-4846-81FA-54A8657C77AC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E275-DC01-45D5-BAA6-CBB7F5E0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0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0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2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39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E1C89-5710-3043-B27F-29A84DF6757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94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1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0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2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3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8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0541-0CDC-42D7-87D4-DD3CD55ABA3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5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F7E52-6419-43A3-84DB-DD2E5154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41BF70-E7BF-4A1B-A503-843EA0F0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5FD3C-72ED-4889-86AD-32A94EBC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12CF5-8B71-4DAD-8864-8DE4C3E4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B8DE8-9F2E-4FF9-81DF-E952CD8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B0707-0902-4C90-9144-877AD23E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63F90-824C-464C-9785-17EB0661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4FF03-F55A-4329-9779-1E359BF6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F7DED-E4FF-4A09-AF45-2E9A72F6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3A5E7-6A6D-47A9-A8B6-8B9689AE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3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F0B2F-998B-450C-A94F-2A1DAE7FF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464BA-5AB5-4036-B182-4D52780E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D381B-6788-47C4-B8B8-650E9212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A095B-90AA-41DA-A1A2-730B240D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65E8-0215-43EC-8962-F3922769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DD822-A1C8-4BC1-B692-6BFAD1E3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99AE2-779A-4208-8C32-854FC1B5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381E0-0B7A-44AE-BF27-6C2D8346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DC099-838C-4D29-A619-CD9B07AB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F1696-D268-476C-8B10-97590766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5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A08DF-A8A2-4E20-B29B-635B840B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B300D-232C-4FD4-AD41-5E3171093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D5C71-D9DA-4D02-ABC9-C6538426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863C3-BB37-49FC-AF81-D72317CE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B8699-22DC-4D49-BAA4-B2CD1F91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5C39E-FA9C-4255-9287-AE3B5084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C1878-76CB-4BEB-A955-D292ECBAD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89726-1864-4E68-828D-35CA7FEA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38B9C-A134-49CD-9F39-B7A0B339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58222-5611-44F6-AC71-C39E707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28B8E-B4F4-4AF0-94E8-C126CA75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6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1F8B4-E8D4-45FB-BFC6-B7D8BBFA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394D5-C289-4052-930B-F0503FB5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895DF-B803-4D65-A523-E7A0C7355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9269D-50AB-4050-9D7E-0A251F7C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33B05-61BE-4837-A938-6704FE893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E13F6D-6CDF-4262-BD6C-408EF734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AEF045-2073-4B5E-9C6C-8290FA54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97E0BB-A7CC-4E4E-884D-2D5E7EF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7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F7504-6ACE-4E7C-84EA-153A99AB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209194-F361-4375-AF58-132B51E2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9638A8-1944-48A6-8951-8195138F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1E33D-06CC-4F55-99C6-71D61F35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0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BC4DBC-0372-4A9B-B321-CF87C265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03E999-5FAC-4E03-A7F4-9E188793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3DD5B8-7445-468D-ADF7-BF82FBCC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2855C-920A-41CE-9574-B35F33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38EF0-DBB0-4F20-924C-A497D092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D9859-6F7E-490B-A6D8-E80A20A7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5C48F-BC1B-4A56-B4A6-D7F13CAA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EE68F-5978-4C89-A8FE-DDE0F41D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E5DDA-788D-4300-93BC-08B77BAE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96AFD-5706-481E-97F3-AE559E65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965056-28EC-4DFF-BDF9-370870A39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D8F68-D625-47B6-A358-6288DB49A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FE9B7-80B7-4CDD-9791-A3283E09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FCCF1-8CC7-4D0F-B222-D20D7B80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D2723-E005-4B8F-835C-09BA3372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237834-68EE-4C40-A1F7-A5F47CB7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0DEDD-E0AA-4123-B1D4-B0195092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7C286-FBC4-44B7-A7BD-24A7DAA6B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3104-71D7-4FCE-9893-EC16134ED6FF}" type="datetimeFigureOut">
              <a:rPr lang="zh-CN" altLang="en-US" smtClean="0"/>
              <a:t>2020/01/10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D42E3-BC37-456F-A23B-CF4852306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EB2D5-CE20-4729-BE80-AED7E5EB2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B778-6D90-46DE-AD6A-77C49497F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25.emf"/><Relationship Id="rId4" Type="http://schemas.openxmlformats.org/officeDocument/2006/relationships/image" Target="../media/image7.png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3.bin"/><Relationship Id="rId5" Type="http://schemas.microsoft.com/office/2007/relationships/hdphoto" Target="../media/hdphoto2.wdp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10.bin"/><Relationship Id="rId5" Type="http://schemas.microsoft.com/office/2007/relationships/hdphoto" Target="../media/hdphoto2.wdp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21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E5C3767-72FB-4EF7-AF26-B0E331477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87"/>
          <a:stretch/>
        </p:blipFill>
        <p:spPr>
          <a:xfrm>
            <a:off x="0" y="0"/>
            <a:ext cx="12192000" cy="493596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053BFCA-B3CA-495E-8966-AAE1DEAAEF5F}"/>
              </a:ext>
            </a:extLst>
          </p:cNvPr>
          <p:cNvSpPr/>
          <p:nvPr/>
        </p:nvSpPr>
        <p:spPr>
          <a:xfrm>
            <a:off x="0" y="-8384"/>
            <a:ext cx="12192000" cy="49022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0" y="4551485"/>
            <a:ext cx="12192000" cy="2319731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370857" y="1948734"/>
            <a:ext cx="670777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Fault-tolerant switching control strategy based on multi-sensor fault diagnosis scheme</a:t>
            </a:r>
            <a:endParaRPr lang="en-US" altLang="zh-CN" b="1" dirty="0">
              <a:solidFill>
                <a:srgbClr val="5C2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BFBA49E-3500-45C0-B496-CE60CB97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2" y="562757"/>
            <a:ext cx="3273620" cy="1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E57D545-9236-4148-8F36-1E6301594709}"/>
              </a:ext>
            </a:extLst>
          </p:cNvPr>
          <p:cNvSpPr/>
          <p:nvPr/>
        </p:nvSpPr>
        <p:spPr>
          <a:xfrm>
            <a:off x="3621600" y="6334048"/>
            <a:ext cx="8570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Intelligent Robotics Lab, Shenzhen International Graduate School, Tsinghua University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E6AEEB-1A57-4CBA-B9B8-ED1842E7511D}"/>
              </a:ext>
            </a:extLst>
          </p:cNvPr>
          <p:cNvSpPr/>
          <p:nvPr/>
        </p:nvSpPr>
        <p:spPr>
          <a:xfrm>
            <a:off x="428909" y="5794160"/>
            <a:ext cx="3170478" cy="48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Reported by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王萧诚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48" name="组合 2047">
            <a:extLst>
              <a:ext uri="{FF2B5EF4-FFF2-40B4-BE49-F238E27FC236}">
                <a16:creationId xmlns:a16="http://schemas.microsoft.com/office/drawing/2014/main" id="{0C80E32C-B73E-42CF-977A-42FA2C2A9A74}"/>
              </a:ext>
            </a:extLst>
          </p:cNvPr>
          <p:cNvGrpSpPr/>
          <p:nvPr/>
        </p:nvGrpSpPr>
        <p:grpSpPr>
          <a:xfrm>
            <a:off x="6908801" y="2741611"/>
            <a:ext cx="5435586" cy="3633248"/>
            <a:chOff x="6908801" y="2741611"/>
            <a:chExt cx="5435586" cy="363324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2921D17-F021-43DC-81AD-9A16C87E61B3}"/>
                </a:ext>
              </a:extLst>
            </p:cNvPr>
            <p:cNvGrpSpPr/>
            <p:nvPr/>
          </p:nvGrpSpPr>
          <p:grpSpPr>
            <a:xfrm>
              <a:off x="9789306" y="2741611"/>
              <a:ext cx="2555081" cy="3633248"/>
              <a:chOff x="7094810" y="3320842"/>
              <a:chExt cx="2256719" cy="3208988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2F81D79-F80A-4829-AC36-8A1F65B50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4810" y="3320842"/>
                <a:ext cx="2256719" cy="1700638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67059BC-3967-4DF3-AAC6-41500E6BB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7094810" y="4829193"/>
                <a:ext cx="2256719" cy="1700637"/>
              </a:xfrm>
              <a:prstGeom prst="rect">
                <a:avLst/>
              </a:prstGeom>
            </p:spPr>
          </p:pic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FA14FF1-C0E5-4903-A067-CBF4A999D53D}"/>
                </a:ext>
              </a:extLst>
            </p:cNvPr>
            <p:cNvGrpSpPr/>
            <p:nvPr/>
          </p:nvGrpSpPr>
          <p:grpSpPr>
            <a:xfrm>
              <a:off x="6908801" y="3280526"/>
              <a:ext cx="2947169" cy="2541920"/>
              <a:chOff x="6931175" y="3436793"/>
              <a:chExt cx="3346938" cy="2886719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83F4DB1B-B93C-4F66-AE76-7F915CDB7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1176" y="3436793"/>
                <a:ext cx="3346937" cy="1720535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9346462D-9278-4368-98C2-EEB2F7D7B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931175" y="4602976"/>
                <a:ext cx="3346937" cy="1720535"/>
              </a:xfrm>
              <a:prstGeom prst="rect">
                <a:avLst/>
              </a:prstGeom>
            </p:spPr>
          </p:pic>
        </p:grp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7F210AEA-44DD-4D66-9B2B-9949BA8A4634}"/>
              </a:ext>
            </a:extLst>
          </p:cNvPr>
          <p:cNvSpPr/>
          <p:nvPr/>
        </p:nvSpPr>
        <p:spPr>
          <a:xfrm>
            <a:off x="451122" y="6334048"/>
            <a:ext cx="1322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5D3022C-3ECB-492A-A125-38B1914D6478}" type="datetime1">
              <a:rPr lang="en-US" altLang="zh-CN" sz="160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1/10/2020</a:t>
            </a:fld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25E2084-1D1B-42B3-9BC1-48B0C2C72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trans="72000" pencilSize="6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71C6090-E571-4BEE-B3F2-9571E0BA1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94D042C-3AAD-497D-9B07-231D0A4F7343}"/>
              </a:ext>
            </a:extLst>
          </p:cNvPr>
          <p:cNvSpPr/>
          <p:nvPr/>
        </p:nvSpPr>
        <p:spPr>
          <a:xfrm>
            <a:off x="1198458" y="407011"/>
            <a:ext cx="4215310" cy="625461"/>
          </a:xfrm>
          <a:custGeom>
            <a:avLst/>
            <a:gdLst>
              <a:gd name="connsiteX0" fmla="*/ 58336 w 3619727"/>
              <a:gd name="connsiteY0" fmla="*/ 0 h 625461"/>
              <a:gd name="connsiteX1" fmla="*/ 3306997 w 3619727"/>
              <a:gd name="connsiteY1" fmla="*/ 0 h 625461"/>
              <a:gd name="connsiteX2" fmla="*/ 3619727 w 3619727"/>
              <a:gd name="connsiteY2" fmla="*/ 312731 h 625461"/>
              <a:gd name="connsiteX3" fmla="*/ 3306997 w 3619727"/>
              <a:gd name="connsiteY3" fmla="*/ 625461 h 625461"/>
              <a:gd name="connsiteX4" fmla="*/ 0 w 3619727"/>
              <a:gd name="connsiteY4" fmla="*/ 625461 h 625461"/>
              <a:gd name="connsiteX5" fmla="*/ 19476 w 3619727"/>
              <a:gd name="connsiteY5" fmla="*/ 601855 h 625461"/>
              <a:gd name="connsiteX6" fmla="*/ 122331 w 3619727"/>
              <a:gd name="connsiteY6" fmla="*/ 265131 h 625461"/>
              <a:gd name="connsiteX7" fmla="*/ 75003 w 3619727"/>
              <a:gd name="connsiteY7" fmla="*/ 30708 h 62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727" h="625461">
                <a:moveTo>
                  <a:pt x="58336" y="0"/>
                </a:moveTo>
                <a:lnTo>
                  <a:pt x="3306997" y="0"/>
                </a:lnTo>
                <a:lnTo>
                  <a:pt x="3619727" y="312731"/>
                </a:lnTo>
                <a:lnTo>
                  <a:pt x="3306997" y="625461"/>
                </a:lnTo>
                <a:lnTo>
                  <a:pt x="0" y="625461"/>
                </a:lnTo>
                <a:lnTo>
                  <a:pt x="19476" y="601855"/>
                </a:lnTo>
                <a:cubicBezTo>
                  <a:pt x="84413" y="505735"/>
                  <a:pt x="122331" y="389861"/>
                  <a:pt x="122331" y="265131"/>
                </a:cubicBezTo>
                <a:cubicBezTo>
                  <a:pt x="122331" y="181978"/>
                  <a:pt x="105479" y="102760"/>
                  <a:pt x="75003" y="30708"/>
                </a:cubicBezTo>
                <a:close/>
              </a:path>
            </a:pathLst>
          </a:custGeom>
          <a:solidFill>
            <a:srgbClr val="5B2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90392B7-131B-4453-81A6-355562DFC360}"/>
              </a:ext>
            </a:extLst>
          </p:cNvPr>
          <p:cNvSpPr/>
          <p:nvPr/>
        </p:nvSpPr>
        <p:spPr>
          <a:xfrm>
            <a:off x="1401918" y="488909"/>
            <a:ext cx="3724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 &amp; Evaluation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1FF8BFC-B1E3-44B1-8501-896A12601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1" y="248726"/>
            <a:ext cx="946332" cy="942030"/>
          </a:xfrm>
          <a:prstGeom prst="rect">
            <a:avLst/>
          </a:prstGeom>
        </p:spPr>
      </p:pic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91EB42D8-BC9D-4CDE-B302-89BA30A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endParaRPr lang="zh-CN" altLang="en-US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A02EE7-A7E1-407A-BB47-3100EBB6CEF2}"/>
              </a:ext>
            </a:extLst>
          </p:cNvPr>
          <p:cNvSpPr txBox="1"/>
          <p:nvPr/>
        </p:nvSpPr>
        <p:spPr>
          <a:xfrm>
            <a:off x="718537" y="1323397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 noise </a:t>
            </a:r>
            <a:r>
              <a:rPr lang="en-US" altLang="zh-CN" sz="2400" b="1" i="1" dirty="0">
                <a:solidFill>
                  <a:srgbClr val="5C2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endParaRPr lang="zh-CN" altLang="en-US" sz="2400" b="1" i="1" dirty="0">
              <a:solidFill>
                <a:srgbClr val="5C2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FC05F2-9721-4C41-88F7-450D02F3F630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"/>
          <a:stretch/>
        </p:blipFill>
        <p:spPr bwMode="auto">
          <a:xfrm>
            <a:off x="362544" y="1989137"/>
            <a:ext cx="4046855" cy="2879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ABBDC-3D66-472B-9D91-032254230B7D}"/>
              </a:ext>
            </a:extLst>
          </p:cNvPr>
          <p:cNvSpPr/>
          <p:nvPr/>
        </p:nvSpPr>
        <p:spPr>
          <a:xfrm>
            <a:off x="1656383" y="4975956"/>
            <a:ext cx="2141894" cy="1117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Mean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</a:t>
            </a:r>
          </a:p>
          <a:p>
            <a:pPr algn="just">
              <a:lnSpc>
                <a:spcPct val="114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Variance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0.0001</a:t>
            </a:r>
          </a:p>
          <a:p>
            <a:pPr algn="just">
              <a:lnSpc>
                <a:spcPct val="114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0.2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9184E1-6001-46F5-91B9-88AA39A66ABE}"/>
              </a:ext>
            </a:extLst>
          </p:cNvPr>
          <p:cNvSpPr txBox="1"/>
          <p:nvPr/>
        </p:nvSpPr>
        <p:spPr>
          <a:xfrm>
            <a:off x="6096000" y="1323397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  <a:endParaRPr lang="zh-CN" altLang="en-US" sz="2400" b="1" i="1" dirty="0">
              <a:solidFill>
                <a:srgbClr val="5C2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B879732-3A96-4BAE-BD4E-209079F37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630315"/>
              </p:ext>
            </p:extLst>
          </p:nvPr>
        </p:nvGraphicFramePr>
        <p:xfrm>
          <a:off x="7640638" y="5876925"/>
          <a:ext cx="1347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8" imgW="888840" imgH="393480" progId="Equation.DSMT4">
                  <p:embed/>
                </p:oleObj>
              </mc:Choice>
              <mc:Fallback>
                <p:oleObj name="Equation" r:id="rId8" imgW="88884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B879732-3A96-4BAE-BD4E-209079F37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5876925"/>
                        <a:ext cx="1347787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DD715F2C-5847-44EA-8510-8C6FB1EECB6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3148"/>
          <a:stretch/>
        </p:blipFill>
        <p:spPr bwMode="auto">
          <a:xfrm>
            <a:off x="5574222" y="1989137"/>
            <a:ext cx="5452955" cy="3722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15D956E-2631-48A6-955E-5F43DDEE0F49}"/>
              </a:ext>
            </a:extLst>
          </p:cNvPr>
          <p:cNvSpPr/>
          <p:nvPr/>
        </p:nvSpPr>
        <p:spPr>
          <a:xfrm>
            <a:off x="8744945" y="1829657"/>
            <a:ext cx="1000370" cy="3812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FC7568-5FC8-42C1-A8DB-AAE8369088E3}"/>
              </a:ext>
            </a:extLst>
          </p:cNvPr>
          <p:cNvSpPr/>
          <p:nvPr/>
        </p:nvSpPr>
        <p:spPr>
          <a:xfrm>
            <a:off x="7041196" y="1829657"/>
            <a:ext cx="1000370" cy="3812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00D7DF-C458-458F-AB38-210D50F2B2AC}"/>
              </a:ext>
            </a:extLst>
          </p:cNvPr>
          <p:cNvSpPr/>
          <p:nvPr/>
        </p:nvSpPr>
        <p:spPr>
          <a:xfrm>
            <a:off x="7167764" y="3975418"/>
            <a:ext cx="747233" cy="41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2D3BCB-AFE0-4C6D-853E-6E0CB377B5C2}"/>
              </a:ext>
            </a:extLst>
          </p:cNvPr>
          <p:cNvSpPr/>
          <p:nvPr/>
        </p:nvSpPr>
        <p:spPr>
          <a:xfrm>
            <a:off x="8922507" y="4868862"/>
            <a:ext cx="684803" cy="383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784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E23F542-DE52-4048-856E-704E1580E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87"/>
          <a:stretch/>
        </p:blipFill>
        <p:spPr>
          <a:xfrm>
            <a:off x="0" y="0"/>
            <a:ext cx="12192000" cy="493596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DC112DE-AB1E-42D5-BEDC-677C67D6A4F2}"/>
              </a:ext>
            </a:extLst>
          </p:cNvPr>
          <p:cNvSpPr/>
          <p:nvPr/>
        </p:nvSpPr>
        <p:spPr>
          <a:xfrm>
            <a:off x="0" y="0"/>
            <a:ext cx="12192000" cy="49022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1" name="文本框 12"/>
          <p:cNvSpPr txBox="1">
            <a:spLocks noChangeArrowheads="1"/>
          </p:cNvSpPr>
          <p:nvPr/>
        </p:nvSpPr>
        <p:spPr bwMode="auto">
          <a:xfrm>
            <a:off x="1727994" y="2103676"/>
            <a:ext cx="87360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361C36-41A1-4351-B091-48CAB97D572C}"/>
              </a:ext>
            </a:extLst>
          </p:cNvPr>
          <p:cNvGrpSpPr/>
          <p:nvPr/>
        </p:nvGrpSpPr>
        <p:grpSpPr>
          <a:xfrm>
            <a:off x="3378207" y="3085576"/>
            <a:ext cx="5435586" cy="3633248"/>
            <a:chOff x="6908801" y="2741611"/>
            <a:chExt cx="5435586" cy="363324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6AF254B-EB1E-44A2-9E9C-BC6CAA9B3A8F}"/>
                </a:ext>
              </a:extLst>
            </p:cNvPr>
            <p:cNvGrpSpPr/>
            <p:nvPr/>
          </p:nvGrpSpPr>
          <p:grpSpPr>
            <a:xfrm>
              <a:off x="9789306" y="2741611"/>
              <a:ext cx="2555081" cy="3633248"/>
              <a:chOff x="7094810" y="3320842"/>
              <a:chExt cx="2256719" cy="3208988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0BA8247-8E10-4950-B609-E5CA1F51B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4810" y="3320842"/>
                <a:ext cx="2256719" cy="1700638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3819CB04-2AEE-42E3-BE30-CA7DF0488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7094810" y="4829193"/>
                <a:ext cx="2256719" cy="170063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4769E21-0F43-4AC1-95FC-716D687947EC}"/>
                </a:ext>
              </a:extLst>
            </p:cNvPr>
            <p:cNvGrpSpPr/>
            <p:nvPr/>
          </p:nvGrpSpPr>
          <p:grpSpPr>
            <a:xfrm>
              <a:off x="6908801" y="3280526"/>
              <a:ext cx="2947169" cy="2541920"/>
              <a:chOff x="6931175" y="3436793"/>
              <a:chExt cx="3346938" cy="2886719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457328F3-B00E-4E38-91E3-7D712FCE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1176" y="3436793"/>
                <a:ext cx="3346937" cy="1720535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70DD2DBC-0CB4-4F30-9098-6E7C36D2D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931175" y="4602976"/>
                <a:ext cx="3346937" cy="1720535"/>
              </a:xfrm>
              <a:prstGeom prst="rect">
                <a:avLst/>
              </a:prstGeom>
            </p:spPr>
          </p:pic>
        </p:grpSp>
      </p:grp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00F7F9C6-7960-4A78-81BB-56A4862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49DEFB-C792-4B86-A82B-F15EBEED42B1}"/>
              </a:ext>
            </a:extLst>
          </p:cNvPr>
          <p:cNvSpPr/>
          <p:nvPr/>
        </p:nvSpPr>
        <p:spPr>
          <a:xfrm>
            <a:off x="-257910" y="6356350"/>
            <a:ext cx="6423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Shenzhen International Graduate School, Tsinghua University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3C0BCF7-06BD-488A-A97A-79DDD7C8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2" y="562757"/>
            <a:ext cx="3273620" cy="1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25E2084-1D1B-42B3-9BC1-48B0C2C72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 trans="72000" pencilSize="6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71C6090-E571-4BEE-B3F2-9571E0BA1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94D042C-3AAD-497D-9B07-231D0A4F7343}"/>
              </a:ext>
            </a:extLst>
          </p:cNvPr>
          <p:cNvSpPr/>
          <p:nvPr/>
        </p:nvSpPr>
        <p:spPr>
          <a:xfrm>
            <a:off x="1198459" y="407011"/>
            <a:ext cx="5715000" cy="625461"/>
          </a:xfrm>
          <a:custGeom>
            <a:avLst/>
            <a:gdLst>
              <a:gd name="connsiteX0" fmla="*/ 58336 w 3619727"/>
              <a:gd name="connsiteY0" fmla="*/ 0 h 625461"/>
              <a:gd name="connsiteX1" fmla="*/ 3306997 w 3619727"/>
              <a:gd name="connsiteY1" fmla="*/ 0 h 625461"/>
              <a:gd name="connsiteX2" fmla="*/ 3619727 w 3619727"/>
              <a:gd name="connsiteY2" fmla="*/ 312731 h 625461"/>
              <a:gd name="connsiteX3" fmla="*/ 3306997 w 3619727"/>
              <a:gd name="connsiteY3" fmla="*/ 625461 h 625461"/>
              <a:gd name="connsiteX4" fmla="*/ 0 w 3619727"/>
              <a:gd name="connsiteY4" fmla="*/ 625461 h 625461"/>
              <a:gd name="connsiteX5" fmla="*/ 19476 w 3619727"/>
              <a:gd name="connsiteY5" fmla="*/ 601855 h 625461"/>
              <a:gd name="connsiteX6" fmla="*/ 122331 w 3619727"/>
              <a:gd name="connsiteY6" fmla="*/ 265131 h 625461"/>
              <a:gd name="connsiteX7" fmla="*/ 75003 w 3619727"/>
              <a:gd name="connsiteY7" fmla="*/ 30708 h 62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727" h="625461">
                <a:moveTo>
                  <a:pt x="58336" y="0"/>
                </a:moveTo>
                <a:lnTo>
                  <a:pt x="3306997" y="0"/>
                </a:lnTo>
                <a:lnTo>
                  <a:pt x="3619727" y="312731"/>
                </a:lnTo>
                <a:lnTo>
                  <a:pt x="3306997" y="625461"/>
                </a:lnTo>
                <a:lnTo>
                  <a:pt x="0" y="625461"/>
                </a:lnTo>
                <a:lnTo>
                  <a:pt x="19476" y="601855"/>
                </a:lnTo>
                <a:cubicBezTo>
                  <a:pt x="84413" y="505735"/>
                  <a:pt x="122331" y="389861"/>
                  <a:pt x="122331" y="265131"/>
                </a:cubicBezTo>
                <a:cubicBezTo>
                  <a:pt x="122331" y="181978"/>
                  <a:pt x="105479" y="102760"/>
                  <a:pt x="75003" y="30708"/>
                </a:cubicBezTo>
                <a:close/>
              </a:path>
            </a:pathLst>
          </a:custGeom>
          <a:solidFill>
            <a:srgbClr val="5B2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90392B7-131B-4453-81A6-355562DFC360}"/>
              </a:ext>
            </a:extLst>
          </p:cNvPr>
          <p:cNvSpPr/>
          <p:nvPr/>
        </p:nvSpPr>
        <p:spPr>
          <a:xfrm>
            <a:off x="1495002" y="488909"/>
            <a:ext cx="512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Conclusions &amp; Further Discussion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1FF8BFC-B1E3-44B1-8501-896A12601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1" y="248726"/>
            <a:ext cx="946332" cy="942030"/>
          </a:xfrm>
          <a:prstGeom prst="rect">
            <a:avLst/>
          </a:prstGeom>
        </p:spPr>
      </p:pic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91EB42D8-BC9D-4CDE-B302-89BA30A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endParaRPr lang="zh-CN" altLang="en-US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A02EE7-A7E1-407A-BB47-3100EBB6CEF2}"/>
              </a:ext>
            </a:extLst>
          </p:cNvPr>
          <p:cNvSpPr txBox="1"/>
          <p:nvPr/>
        </p:nvSpPr>
        <p:spPr>
          <a:xfrm>
            <a:off x="641802" y="1455216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zh-CN" altLang="en-US" sz="2400" b="1" dirty="0">
              <a:solidFill>
                <a:srgbClr val="5C2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C253FE-FEB5-416C-972D-805B40C4BCBA}"/>
              </a:ext>
            </a:extLst>
          </p:cNvPr>
          <p:cNvSpPr txBox="1"/>
          <p:nvPr/>
        </p:nvSpPr>
        <p:spPr>
          <a:xfrm>
            <a:off x="6647330" y="1479803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Discussion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02D9F1-E2A7-40B5-B6EA-6A4AA8D5DEEC}"/>
              </a:ext>
            </a:extLst>
          </p:cNvPr>
          <p:cNvSpPr/>
          <p:nvPr/>
        </p:nvSpPr>
        <p:spPr>
          <a:xfrm>
            <a:off x="574847" y="2181341"/>
            <a:ext cx="4826134" cy="338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fault-tolerant switching control strategy based on multi-sensor fault diagnosis scheme is investigated.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shows good performance when certain fault happens in specific sensor. The robustness is brought up by the multi-sensor fault diagnosis scheme.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Through deduction of model formula, I learned more about fault diagnosis theories and improved my debugging abilities.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0359BF-4CC3-4944-B951-FE4D7401F106}"/>
              </a:ext>
            </a:extLst>
          </p:cNvPr>
          <p:cNvSpPr/>
          <p:nvPr/>
        </p:nvSpPr>
        <p:spPr>
          <a:xfrm>
            <a:off x="6616917" y="2181341"/>
            <a:ext cx="4298321" cy="106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Selection of system parameters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invariant sets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99C48-4C43-4375-8900-241F57836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742" y="3481761"/>
            <a:ext cx="3185715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65E70FF0-67D8-A740-8914-E70FD0235BB7}"/>
              </a:ext>
            </a:extLst>
          </p:cNvPr>
          <p:cNvSpPr/>
          <p:nvPr/>
        </p:nvSpPr>
        <p:spPr>
          <a:xfrm rot="10800000">
            <a:off x="0" y="0"/>
            <a:ext cx="12186521" cy="4391698"/>
          </a:xfrm>
          <a:custGeom>
            <a:avLst/>
            <a:gdLst>
              <a:gd name="connsiteX0" fmla="*/ 12192000 w 12192001"/>
              <a:gd name="connsiteY0" fmla="*/ 4062881 h 4062881"/>
              <a:gd name="connsiteX1" fmla="*/ 0 w 12192001"/>
              <a:gd name="connsiteY1" fmla="*/ 4062881 h 4062881"/>
              <a:gd name="connsiteX2" fmla="*/ 0 w 12192001"/>
              <a:gd name="connsiteY2" fmla="*/ 1441627 h 4062881"/>
              <a:gd name="connsiteX3" fmla="*/ 7949 w 12192001"/>
              <a:gd name="connsiteY3" fmla="*/ 1441627 h 4062881"/>
              <a:gd name="connsiteX4" fmla="*/ 6105511 w 12192001"/>
              <a:gd name="connsiteY4" fmla="*/ 0 h 4062881"/>
              <a:gd name="connsiteX5" fmla="*/ 12184078 w 12192001"/>
              <a:gd name="connsiteY5" fmla="*/ 1441627 h 4062881"/>
              <a:gd name="connsiteX6" fmla="*/ 12192000 w 12192001"/>
              <a:gd name="connsiteY6" fmla="*/ 1441627 h 4062881"/>
              <a:gd name="connsiteX7" fmla="*/ 12192000 w 12192001"/>
              <a:gd name="connsiteY7" fmla="*/ 1443506 h 4062881"/>
              <a:gd name="connsiteX8" fmla="*/ 12192001 w 12192001"/>
              <a:gd name="connsiteY8" fmla="*/ 1443506 h 4062881"/>
              <a:gd name="connsiteX9" fmla="*/ 12192000 w 12192001"/>
              <a:gd name="connsiteY9" fmla="*/ 1443506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4062881">
                <a:moveTo>
                  <a:pt x="12192000" y="4062881"/>
                </a:moveTo>
                <a:lnTo>
                  <a:pt x="0" y="4062881"/>
                </a:lnTo>
                <a:lnTo>
                  <a:pt x="0" y="1441627"/>
                </a:lnTo>
                <a:lnTo>
                  <a:pt x="7949" y="1441627"/>
                </a:lnTo>
                <a:lnTo>
                  <a:pt x="6105511" y="0"/>
                </a:lnTo>
                <a:lnTo>
                  <a:pt x="12184078" y="1441627"/>
                </a:lnTo>
                <a:lnTo>
                  <a:pt x="12192000" y="1441627"/>
                </a:lnTo>
                <a:lnTo>
                  <a:pt x="12192000" y="1443506"/>
                </a:lnTo>
                <a:lnTo>
                  <a:pt x="12192001" y="1443506"/>
                </a:lnTo>
                <a:lnTo>
                  <a:pt x="12192000" y="1443506"/>
                </a:lnTo>
                <a:close/>
              </a:path>
            </a:pathLst>
          </a:custGeom>
          <a:solidFill>
            <a:srgbClr val="5C2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8986B0F-6976-164F-87A1-4A8D7E2C548A}"/>
              </a:ext>
            </a:extLst>
          </p:cNvPr>
          <p:cNvCxnSpPr>
            <a:cxnSpLocks/>
          </p:cNvCxnSpPr>
          <p:nvPr/>
        </p:nvCxnSpPr>
        <p:spPr>
          <a:xfrm flipV="1">
            <a:off x="6096000" y="2232002"/>
            <a:ext cx="6096000" cy="193820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45BB304-3873-7B44-B06A-A0F9F243C0FE}"/>
              </a:ext>
            </a:extLst>
          </p:cNvPr>
          <p:cNvCxnSpPr>
            <a:cxnSpLocks/>
          </p:cNvCxnSpPr>
          <p:nvPr/>
        </p:nvCxnSpPr>
        <p:spPr>
          <a:xfrm>
            <a:off x="0" y="2232000"/>
            <a:ext cx="6096000" cy="194801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7A313E1F-4D84-4F4F-94B4-EA46A70E7CBF}"/>
              </a:ext>
            </a:extLst>
          </p:cNvPr>
          <p:cNvSpPr txBox="1">
            <a:spLocks/>
          </p:cNvSpPr>
          <p:nvPr/>
        </p:nvSpPr>
        <p:spPr>
          <a:xfrm>
            <a:off x="3700435" y="1641993"/>
            <a:ext cx="4791131" cy="75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 for listening</a:t>
            </a: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6E4A0015-5B55-FF48-9EA6-91AD8BD9A13E}"/>
              </a:ext>
            </a:extLst>
          </p:cNvPr>
          <p:cNvCxnSpPr>
            <a:cxnSpLocks/>
          </p:cNvCxnSpPr>
          <p:nvPr/>
        </p:nvCxnSpPr>
        <p:spPr>
          <a:xfrm>
            <a:off x="4736013" y="2738376"/>
            <a:ext cx="2719975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49400">
                  <a:srgbClr val="FFFFFF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21223D6-E47E-B446-865A-CA4ABB9117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3419" y="3489724"/>
            <a:ext cx="1385159" cy="1412142"/>
          </a:xfrm>
          <a:prstGeom prst="ellipse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CFEF2C6-5AE1-0F47-A64B-13A1FB747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49"/>
          <a:stretch/>
        </p:blipFill>
        <p:spPr>
          <a:xfrm>
            <a:off x="5217659" y="4911845"/>
            <a:ext cx="1756681" cy="9655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73FFFD8-CFD7-4F68-AD96-DA53D6836C0E}"/>
              </a:ext>
            </a:extLst>
          </p:cNvPr>
          <p:cNvSpPr/>
          <p:nvPr/>
        </p:nvSpPr>
        <p:spPr>
          <a:xfrm>
            <a:off x="5285684" y="6011903"/>
            <a:ext cx="1697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F8A0B008-E48D-4828-80C7-A86F5D921556}" type="datetime1">
              <a:rPr lang="en-US" altLang="zh-CN" sz="2000" b="1" smtClean="0">
                <a:solidFill>
                  <a:srgbClr val="7F308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1/10/2020</a:t>
            </a:fld>
            <a:endParaRPr lang="en-US" altLang="zh-CN" sz="2000" b="1" dirty="0">
              <a:solidFill>
                <a:srgbClr val="7F30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8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/>
          </p:cNvSpPr>
          <p:nvPr/>
        </p:nvSpPr>
        <p:spPr bwMode="auto">
          <a:xfrm>
            <a:off x="5614988" y="0"/>
            <a:ext cx="6423025" cy="6858000"/>
          </a:xfrm>
          <a:custGeom>
            <a:avLst/>
            <a:gdLst>
              <a:gd name="T0" fmla="*/ 2599382 w 5769204"/>
              <a:gd name="T1" fmla="*/ 9427 h 6858000"/>
              <a:gd name="T2" fmla="*/ 7961352 w 5769204"/>
              <a:gd name="T3" fmla="*/ 0 h 6858000"/>
              <a:gd name="T4" fmla="*/ 7961352 w 5769204"/>
              <a:gd name="T5" fmla="*/ 6858000 h 6858000"/>
              <a:gd name="T6" fmla="*/ 0 w 5769204"/>
              <a:gd name="T7" fmla="*/ 6858000 h 6858000"/>
              <a:gd name="T8" fmla="*/ 259938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9204"/>
              <a:gd name="T16" fmla="*/ 0 h 6858000"/>
              <a:gd name="T17" fmla="*/ 5769204 w 5769204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5" name="矩形 1"/>
          <p:cNvSpPr>
            <a:spLocks/>
          </p:cNvSpPr>
          <p:nvPr/>
        </p:nvSpPr>
        <p:spPr bwMode="auto">
          <a:xfrm>
            <a:off x="5768975" y="0"/>
            <a:ext cx="6423025" cy="6858000"/>
          </a:xfrm>
          <a:custGeom>
            <a:avLst/>
            <a:gdLst>
              <a:gd name="T0" fmla="*/ 2599382 w 5769204"/>
              <a:gd name="T1" fmla="*/ 9427 h 6858000"/>
              <a:gd name="T2" fmla="*/ 7961352 w 5769204"/>
              <a:gd name="T3" fmla="*/ 0 h 6858000"/>
              <a:gd name="T4" fmla="*/ 7961352 w 5769204"/>
              <a:gd name="T5" fmla="*/ 6858000 h 6858000"/>
              <a:gd name="T6" fmla="*/ 0 w 5769204"/>
              <a:gd name="T7" fmla="*/ 6858000 h 6858000"/>
              <a:gd name="T8" fmla="*/ 259938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9204"/>
              <a:gd name="T16" fmla="*/ 0 h 6858000"/>
              <a:gd name="T17" fmla="*/ 5769204 w 5769204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6" name="等腰三角形 4"/>
          <p:cNvSpPr>
            <a:spLocks/>
          </p:cNvSpPr>
          <p:nvPr/>
        </p:nvSpPr>
        <p:spPr bwMode="auto">
          <a:xfrm rot="-344388">
            <a:off x="9923463" y="-147638"/>
            <a:ext cx="2436812" cy="3543301"/>
          </a:xfrm>
          <a:custGeom>
            <a:avLst/>
            <a:gdLst>
              <a:gd name="T0" fmla="*/ 0 w 2436495"/>
              <a:gd name="T1" fmla="*/ 0 h 3543376"/>
              <a:gd name="T2" fmla="*/ 2437448 w 2436495"/>
              <a:gd name="T3" fmla="*/ 249659 h 3543376"/>
              <a:gd name="T4" fmla="*/ 2094032 w 2436495"/>
              <a:gd name="T5" fmla="*/ 3543149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  <a:gd name="T12" fmla="*/ 0 w 2436495"/>
              <a:gd name="T13" fmla="*/ 0 h 3543376"/>
              <a:gd name="T14" fmla="*/ 2436495 w 2436495"/>
              <a:gd name="T15" fmla="*/ 3543376 h 3543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256445" y="3168818"/>
            <a:ext cx="2863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Introduction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" name="矩形 29"/>
          <p:cNvSpPr>
            <a:spLocks noChangeArrowheads="1"/>
          </p:cNvSpPr>
          <p:nvPr/>
        </p:nvSpPr>
        <p:spPr bwMode="auto">
          <a:xfrm>
            <a:off x="830870" y="3124398"/>
            <a:ext cx="1328738" cy="488950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5C2F7F"/>
              </a:solidFill>
            </a:endParaRPr>
          </a:p>
        </p:txBody>
      </p:sp>
      <p:sp>
        <p:nvSpPr>
          <p:cNvPr id="3081" name="文本框 30"/>
          <p:cNvSpPr txBox="1">
            <a:spLocks noChangeArrowheads="1"/>
          </p:cNvSpPr>
          <p:nvPr/>
        </p:nvSpPr>
        <p:spPr bwMode="auto">
          <a:xfrm>
            <a:off x="901457" y="3120902"/>
            <a:ext cx="1182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endParaRPr lang="zh-CN" altLang="en-US" sz="2400" b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2256445" y="3829218"/>
            <a:ext cx="4242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矩形 36"/>
          <p:cNvSpPr>
            <a:spLocks noChangeArrowheads="1"/>
          </p:cNvSpPr>
          <p:nvPr/>
        </p:nvSpPr>
        <p:spPr bwMode="auto">
          <a:xfrm>
            <a:off x="830870" y="3784798"/>
            <a:ext cx="1328738" cy="488950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5C2F7F"/>
              </a:solidFill>
            </a:endParaRPr>
          </a:p>
        </p:txBody>
      </p:sp>
      <p:sp>
        <p:nvSpPr>
          <p:cNvPr id="3085" name="文本框 37"/>
          <p:cNvSpPr txBox="1">
            <a:spLocks noChangeArrowheads="1"/>
          </p:cNvSpPr>
          <p:nvPr/>
        </p:nvSpPr>
        <p:spPr bwMode="auto">
          <a:xfrm>
            <a:off x="918126" y="3784828"/>
            <a:ext cx="1149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zh-CN" altLang="en-US" sz="2400" b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088" name="矩形 43"/>
          <p:cNvSpPr>
            <a:spLocks noChangeArrowheads="1"/>
          </p:cNvSpPr>
          <p:nvPr/>
        </p:nvSpPr>
        <p:spPr bwMode="auto">
          <a:xfrm>
            <a:off x="827695" y="4445198"/>
            <a:ext cx="1328738" cy="488950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5C2F7F"/>
              </a:solidFill>
            </a:endParaRPr>
          </a:p>
        </p:txBody>
      </p:sp>
      <p:sp>
        <p:nvSpPr>
          <p:cNvPr id="3091" name="Rectangle 6"/>
          <p:cNvSpPr>
            <a:spLocks noChangeArrowheads="1"/>
          </p:cNvSpPr>
          <p:nvPr/>
        </p:nvSpPr>
        <p:spPr bwMode="auto">
          <a:xfrm>
            <a:off x="2256445" y="4489618"/>
            <a:ext cx="396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 &amp; Evaluation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" name="矩形 50"/>
          <p:cNvSpPr>
            <a:spLocks noChangeArrowheads="1"/>
          </p:cNvSpPr>
          <p:nvPr/>
        </p:nvSpPr>
        <p:spPr bwMode="auto">
          <a:xfrm>
            <a:off x="827695" y="5100105"/>
            <a:ext cx="1328738" cy="488950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5C2F7F"/>
              </a:solidFill>
            </a:endParaRPr>
          </a:p>
        </p:txBody>
      </p:sp>
      <p:grpSp>
        <p:nvGrpSpPr>
          <p:cNvPr id="3100" name="组合 55"/>
          <p:cNvGrpSpPr>
            <a:grpSpLocks/>
          </p:cNvGrpSpPr>
          <p:nvPr/>
        </p:nvGrpSpPr>
        <p:grpSpPr bwMode="auto">
          <a:xfrm>
            <a:off x="626083" y="1915775"/>
            <a:ext cx="2259012" cy="653598"/>
            <a:chOff x="0" y="196470"/>
            <a:chExt cx="2259081" cy="653061"/>
          </a:xfrm>
        </p:grpSpPr>
        <p:sp>
          <p:nvSpPr>
            <p:cNvPr id="3102" name="文本框 57"/>
            <p:cNvSpPr txBox="1">
              <a:spLocks noChangeArrowheads="1"/>
            </p:cNvSpPr>
            <p:nvPr/>
          </p:nvSpPr>
          <p:spPr bwMode="auto">
            <a:xfrm>
              <a:off x="0" y="196470"/>
              <a:ext cx="2259081" cy="645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rgbClr val="5C2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36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03" name="直接连接符 58"/>
            <p:cNvCxnSpPr>
              <a:cxnSpLocks noChangeShapeType="1"/>
            </p:cNvCxnSpPr>
            <p:nvPr/>
          </p:nvCxnSpPr>
          <p:spPr bwMode="auto">
            <a:xfrm flipV="1">
              <a:off x="151331" y="842271"/>
              <a:ext cx="2012497" cy="7260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97" name="Rectangle 6"/>
          <p:cNvSpPr>
            <a:spLocks noChangeArrowheads="1"/>
          </p:cNvSpPr>
          <p:nvPr/>
        </p:nvSpPr>
        <p:spPr bwMode="auto">
          <a:xfrm>
            <a:off x="2256445" y="5130912"/>
            <a:ext cx="26346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7">
            <a:extLst>
              <a:ext uri="{FF2B5EF4-FFF2-40B4-BE49-F238E27FC236}">
                <a16:creationId xmlns:a16="http://schemas.microsoft.com/office/drawing/2014/main" id="{89CACDBE-C799-4C19-85D7-F8B26D79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26" y="4436350"/>
            <a:ext cx="1149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endParaRPr lang="zh-CN" altLang="en-US" sz="2400" b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3" name="文本框 37">
            <a:extLst>
              <a:ext uri="{FF2B5EF4-FFF2-40B4-BE49-F238E27FC236}">
                <a16:creationId xmlns:a16="http://schemas.microsoft.com/office/drawing/2014/main" id="{07E2E5E4-8896-4C15-9FD4-75A1645B1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26" y="5100135"/>
            <a:ext cx="1149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endParaRPr lang="zh-CN" altLang="en-US" sz="2400" b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5FB4A868-54B1-40C6-AF92-0986AEC90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2" y="562757"/>
            <a:ext cx="3273620" cy="1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E23F542-DE52-4048-856E-704E1580E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87"/>
          <a:stretch/>
        </p:blipFill>
        <p:spPr>
          <a:xfrm>
            <a:off x="0" y="0"/>
            <a:ext cx="12192000" cy="493596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DC112DE-AB1E-42D5-BEDC-677C67D6A4F2}"/>
              </a:ext>
            </a:extLst>
          </p:cNvPr>
          <p:cNvSpPr/>
          <p:nvPr/>
        </p:nvSpPr>
        <p:spPr>
          <a:xfrm>
            <a:off x="0" y="0"/>
            <a:ext cx="12192000" cy="49022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1" name="文本框 12"/>
          <p:cNvSpPr txBox="1">
            <a:spLocks noChangeArrowheads="1"/>
          </p:cNvSpPr>
          <p:nvPr/>
        </p:nvSpPr>
        <p:spPr bwMode="auto">
          <a:xfrm>
            <a:off x="1727994" y="2103676"/>
            <a:ext cx="87360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Introduction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361C36-41A1-4351-B091-48CAB97D572C}"/>
              </a:ext>
            </a:extLst>
          </p:cNvPr>
          <p:cNvGrpSpPr/>
          <p:nvPr/>
        </p:nvGrpSpPr>
        <p:grpSpPr>
          <a:xfrm>
            <a:off x="3378207" y="3085576"/>
            <a:ext cx="5435586" cy="3633248"/>
            <a:chOff x="6908801" y="2741611"/>
            <a:chExt cx="5435586" cy="363324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6AF254B-EB1E-44A2-9E9C-BC6CAA9B3A8F}"/>
                </a:ext>
              </a:extLst>
            </p:cNvPr>
            <p:cNvGrpSpPr/>
            <p:nvPr/>
          </p:nvGrpSpPr>
          <p:grpSpPr>
            <a:xfrm>
              <a:off x="9789306" y="2741611"/>
              <a:ext cx="2555081" cy="3633248"/>
              <a:chOff x="7094810" y="3320842"/>
              <a:chExt cx="2256719" cy="3208988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0BA8247-8E10-4950-B609-E5CA1F51B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4810" y="3320842"/>
                <a:ext cx="2256719" cy="1700638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3819CB04-2AEE-42E3-BE30-CA7DF0488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7094810" y="4829193"/>
                <a:ext cx="2256719" cy="170063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4769E21-0F43-4AC1-95FC-716D687947EC}"/>
                </a:ext>
              </a:extLst>
            </p:cNvPr>
            <p:cNvGrpSpPr/>
            <p:nvPr/>
          </p:nvGrpSpPr>
          <p:grpSpPr>
            <a:xfrm>
              <a:off x="6908801" y="3280526"/>
              <a:ext cx="2947169" cy="2541920"/>
              <a:chOff x="6931175" y="3436793"/>
              <a:chExt cx="3346938" cy="2886719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457328F3-B00E-4E38-91E3-7D712FCE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1176" y="3436793"/>
                <a:ext cx="3346937" cy="1720535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70DD2DBC-0CB4-4F30-9098-6E7C36D2D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931175" y="4602976"/>
                <a:ext cx="3346937" cy="1720535"/>
              </a:xfrm>
              <a:prstGeom prst="rect">
                <a:avLst/>
              </a:prstGeom>
            </p:spPr>
          </p:pic>
        </p:grpSp>
      </p:grp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00F7F9C6-7960-4A78-81BB-56A4862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49DEFB-C792-4B86-A82B-F15EBEED42B1}"/>
              </a:ext>
            </a:extLst>
          </p:cNvPr>
          <p:cNvSpPr/>
          <p:nvPr/>
        </p:nvSpPr>
        <p:spPr>
          <a:xfrm>
            <a:off x="-257910" y="6356350"/>
            <a:ext cx="6423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Shenzhen International Graduate School, Tsinghua University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3C0BCF7-06BD-488A-A97A-79DDD7C8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2" y="562757"/>
            <a:ext cx="3273620" cy="1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25E2084-1D1B-42B3-9BC1-48B0C2C72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 trans="72000" pencilSize="6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71C6090-E571-4BEE-B3F2-9571E0BA1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94D042C-3AAD-497D-9B07-231D0A4F7343}"/>
              </a:ext>
            </a:extLst>
          </p:cNvPr>
          <p:cNvSpPr/>
          <p:nvPr/>
        </p:nvSpPr>
        <p:spPr>
          <a:xfrm>
            <a:off x="1198458" y="407011"/>
            <a:ext cx="3529185" cy="625461"/>
          </a:xfrm>
          <a:custGeom>
            <a:avLst/>
            <a:gdLst>
              <a:gd name="connsiteX0" fmla="*/ 58336 w 3619727"/>
              <a:gd name="connsiteY0" fmla="*/ 0 h 625461"/>
              <a:gd name="connsiteX1" fmla="*/ 3306997 w 3619727"/>
              <a:gd name="connsiteY1" fmla="*/ 0 h 625461"/>
              <a:gd name="connsiteX2" fmla="*/ 3619727 w 3619727"/>
              <a:gd name="connsiteY2" fmla="*/ 312731 h 625461"/>
              <a:gd name="connsiteX3" fmla="*/ 3306997 w 3619727"/>
              <a:gd name="connsiteY3" fmla="*/ 625461 h 625461"/>
              <a:gd name="connsiteX4" fmla="*/ 0 w 3619727"/>
              <a:gd name="connsiteY4" fmla="*/ 625461 h 625461"/>
              <a:gd name="connsiteX5" fmla="*/ 19476 w 3619727"/>
              <a:gd name="connsiteY5" fmla="*/ 601855 h 625461"/>
              <a:gd name="connsiteX6" fmla="*/ 122331 w 3619727"/>
              <a:gd name="connsiteY6" fmla="*/ 265131 h 625461"/>
              <a:gd name="connsiteX7" fmla="*/ 75003 w 3619727"/>
              <a:gd name="connsiteY7" fmla="*/ 30708 h 62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727" h="625461">
                <a:moveTo>
                  <a:pt x="58336" y="0"/>
                </a:moveTo>
                <a:lnTo>
                  <a:pt x="3306997" y="0"/>
                </a:lnTo>
                <a:lnTo>
                  <a:pt x="3619727" y="312731"/>
                </a:lnTo>
                <a:lnTo>
                  <a:pt x="3306997" y="625461"/>
                </a:lnTo>
                <a:lnTo>
                  <a:pt x="0" y="625461"/>
                </a:lnTo>
                <a:lnTo>
                  <a:pt x="19476" y="601855"/>
                </a:lnTo>
                <a:cubicBezTo>
                  <a:pt x="84413" y="505735"/>
                  <a:pt x="122331" y="389861"/>
                  <a:pt x="122331" y="265131"/>
                </a:cubicBezTo>
                <a:cubicBezTo>
                  <a:pt x="122331" y="181978"/>
                  <a:pt x="105479" y="102760"/>
                  <a:pt x="75003" y="30708"/>
                </a:cubicBezTo>
                <a:close/>
              </a:path>
            </a:pathLst>
          </a:custGeom>
          <a:solidFill>
            <a:srgbClr val="5B2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90392B7-131B-4453-81A6-355562DFC360}"/>
              </a:ext>
            </a:extLst>
          </p:cNvPr>
          <p:cNvSpPr/>
          <p:nvPr/>
        </p:nvSpPr>
        <p:spPr>
          <a:xfrm>
            <a:off x="1401918" y="488909"/>
            <a:ext cx="3122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Project Introduction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1FF8BFC-B1E3-44B1-8501-896A12601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1" y="248726"/>
            <a:ext cx="946332" cy="942030"/>
          </a:xfrm>
          <a:prstGeom prst="rect">
            <a:avLst/>
          </a:prstGeom>
        </p:spPr>
      </p:pic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91EB42D8-BC9D-4CDE-B302-89BA30A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endParaRPr lang="zh-CN" altLang="en-US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A02EE7-A7E1-407A-BB47-3100EBB6CEF2}"/>
              </a:ext>
            </a:extLst>
          </p:cNvPr>
          <p:cNvSpPr txBox="1"/>
          <p:nvPr/>
        </p:nvSpPr>
        <p:spPr>
          <a:xfrm>
            <a:off x="718537" y="1323397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b="1" dirty="0">
              <a:solidFill>
                <a:srgbClr val="5C2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CE1FC9-9020-4992-9336-CB1BB2DA87BE}"/>
              </a:ext>
            </a:extLst>
          </p:cNvPr>
          <p:cNvSpPr/>
          <p:nvPr/>
        </p:nvSpPr>
        <p:spPr>
          <a:xfrm>
            <a:off x="718537" y="1998125"/>
            <a:ext cx="4215310" cy="322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Recently, multi-sensor fusion related topics draw more interests along with the advances in sensor technology. </a:t>
            </a:r>
          </a:p>
          <a:p>
            <a:pPr algn="just">
              <a:lnSpc>
                <a:spcPct val="114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Multi-sensor fault diagnosis and fault-tolerant control can be applied not only in industrial production but also in many other areas such as vehicle control, robot manipulator control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etc.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C253FE-FEB5-416C-972D-805B40C4BCBA}"/>
              </a:ext>
            </a:extLst>
          </p:cNvPr>
          <p:cNvSpPr txBox="1"/>
          <p:nvPr/>
        </p:nvSpPr>
        <p:spPr>
          <a:xfrm>
            <a:off x="6455268" y="1323396"/>
            <a:ext cx="449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Description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C9847D-A739-4682-9935-E298C012C49B}"/>
              </a:ext>
            </a:extLst>
          </p:cNvPr>
          <p:cNvSpPr/>
          <p:nvPr/>
        </p:nvSpPr>
        <p:spPr>
          <a:xfrm>
            <a:off x="6503088" y="1998125"/>
            <a:ext cx="4395951" cy="269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Given a second-order LTI system;</a:t>
            </a:r>
          </a:p>
          <a:p>
            <a:pPr marL="342900" indent="-342900" algn="just">
              <a:lnSpc>
                <a:spcPct val="114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sensors that may have faults in certain period of time;</a:t>
            </a:r>
          </a:p>
          <a:p>
            <a:pPr marL="342900" indent="-342900" algn="just">
              <a:lnSpc>
                <a:spcPct val="114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need to design the observers for the given system and observers;</a:t>
            </a:r>
          </a:p>
          <a:p>
            <a:pPr marL="342900" indent="-342900" algn="just">
              <a:lnSpc>
                <a:spcPct val="114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need to design the control law so as to achieve the goal of fault-tolerant control.</a:t>
            </a:r>
          </a:p>
          <a:p>
            <a:pPr marL="342900" indent="-342900" algn="just">
              <a:lnSpc>
                <a:spcPct val="114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B44BC7-264C-4820-B783-D1E31E188E39}"/>
              </a:ext>
            </a:extLst>
          </p:cNvPr>
          <p:cNvSpPr txBox="1"/>
          <p:nvPr/>
        </p:nvSpPr>
        <p:spPr>
          <a:xfrm>
            <a:off x="1" y="6246524"/>
            <a:ext cx="645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 Y, Xu F, Tan J, et al. Fault-tolerant control of a 2-DOF robot manipulator using                                                                       multi-sensor switching strategy[C]. Chinese control conference, 2017: 7307-7314.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E23F542-DE52-4048-856E-704E1580E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87"/>
          <a:stretch/>
        </p:blipFill>
        <p:spPr>
          <a:xfrm>
            <a:off x="0" y="0"/>
            <a:ext cx="12192000" cy="493596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DC112DE-AB1E-42D5-BEDC-677C67D6A4F2}"/>
              </a:ext>
            </a:extLst>
          </p:cNvPr>
          <p:cNvSpPr/>
          <p:nvPr/>
        </p:nvSpPr>
        <p:spPr>
          <a:xfrm>
            <a:off x="0" y="0"/>
            <a:ext cx="12192000" cy="49022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1" name="文本框 12"/>
          <p:cNvSpPr txBox="1">
            <a:spLocks noChangeArrowheads="1"/>
          </p:cNvSpPr>
          <p:nvPr/>
        </p:nvSpPr>
        <p:spPr bwMode="auto">
          <a:xfrm>
            <a:off x="1727994" y="2103676"/>
            <a:ext cx="87360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361C36-41A1-4351-B091-48CAB97D572C}"/>
              </a:ext>
            </a:extLst>
          </p:cNvPr>
          <p:cNvGrpSpPr/>
          <p:nvPr/>
        </p:nvGrpSpPr>
        <p:grpSpPr>
          <a:xfrm>
            <a:off x="3378207" y="3085576"/>
            <a:ext cx="5435586" cy="3633248"/>
            <a:chOff x="6908801" y="2741611"/>
            <a:chExt cx="5435586" cy="363324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6AF254B-EB1E-44A2-9E9C-BC6CAA9B3A8F}"/>
                </a:ext>
              </a:extLst>
            </p:cNvPr>
            <p:cNvGrpSpPr/>
            <p:nvPr/>
          </p:nvGrpSpPr>
          <p:grpSpPr>
            <a:xfrm>
              <a:off x="9789306" y="2741611"/>
              <a:ext cx="2555081" cy="3633248"/>
              <a:chOff x="7094810" y="3320842"/>
              <a:chExt cx="2256719" cy="3208988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0BA8247-8E10-4950-B609-E5CA1F51B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4810" y="3320842"/>
                <a:ext cx="2256719" cy="1700638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3819CB04-2AEE-42E3-BE30-CA7DF0488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7094810" y="4829193"/>
                <a:ext cx="2256719" cy="170063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4769E21-0F43-4AC1-95FC-716D687947EC}"/>
                </a:ext>
              </a:extLst>
            </p:cNvPr>
            <p:cNvGrpSpPr/>
            <p:nvPr/>
          </p:nvGrpSpPr>
          <p:grpSpPr>
            <a:xfrm>
              <a:off x="6908801" y="3280526"/>
              <a:ext cx="2947169" cy="2541920"/>
              <a:chOff x="6931175" y="3436793"/>
              <a:chExt cx="3346938" cy="2886719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457328F3-B00E-4E38-91E3-7D712FCE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1176" y="3436793"/>
                <a:ext cx="3346937" cy="1720535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70DD2DBC-0CB4-4F30-9098-6E7C36D2D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931175" y="4602976"/>
                <a:ext cx="3346937" cy="1720535"/>
              </a:xfrm>
              <a:prstGeom prst="rect">
                <a:avLst/>
              </a:prstGeom>
            </p:spPr>
          </p:pic>
        </p:grpSp>
      </p:grp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00F7F9C6-7960-4A78-81BB-56A4862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49DEFB-C792-4B86-A82B-F15EBEED42B1}"/>
              </a:ext>
            </a:extLst>
          </p:cNvPr>
          <p:cNvSpPr/>
          <p:nvPr/>
        </p:nvSpPr>
        <p:spPr>
          <a:xfrm>
            <a:off x="-257910" y="6356350"/>
            <a:ext cx="6423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Shenzhen International Graduate School, Tsinghua University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3C0BCF7-06BD-488A-A97A-79DDD7C8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2" y="562757"/>
            <a:ext cx="3273620" cy="1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4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25E2084-1D1B-42B3-9BC1-48B0C2C72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trans="72000" pencilSize="6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71C6090-E571-4BEE-B3F2-9571E0BA1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94D042C-3AAD-497D-9B07-231D0A4F7343}"/>
              </a:ext>
            </a:extLst>
          </p:cNvPr>
          <p:cNvSpPr/>
          <p:nvPr/>
        </p:nvSpPr>
        <p:spPr>
          <a:xfrm>
            <a:off x="1198459" y="407011"/>
            <a:ext cx="2545852" cy="625461"/>
          </a:xfrm>
          <a:custGeom>
            <a:avLst/>
            <a:gdLst>
              <a:gd name="connsiteX0" fmla="*/ 58336 w 3619727"/>
              <a:gd name="connsiteY0" fmla="*/ 0 h 625461"/>
              <a:gd name="connsiteX1" fmla="*/ 3306997 w 3619727"/>
              <a:gd name="connsiteY1" fmla="*/ 0 h 625461"/>
              <a:gd name="connsiteX2" fmla="*/ 3619727 w 3619727"/>
              <a:gd name="connsiteY2" fmla="*/ 312731 h 625461"/>
              <a:gd name="connsiteX3" fmla="*/ 3306997 w 3619727"/>
              <a:gd name="connsiteY3" fmla="*/ 625461 h 625461"/>
              <a:gd name="connsiteX4" fmla="*/ 0 w 3619727"/>
              <a:gd name="connsiteY4" fmla="*/ 625461 h 625461"/>
              <a:gd name="connsiteX5" fmla="*/ 19476 w 3619727"/>
              <a:gd name="connsiteY5" fmla="*/ 601855 h 625461"/>
              <a:gd name="connsiteX6" fmla="*/ 122331 w 3619727"/>
              <a:gd name="connsiteY6" fmla="*/ 265131 h 625461"/>
              <a:gd name="connsiteX7" fmla="*/ 75003 w 3619727"/>
              <a:gd name="connsiteY7" fmla="*/ 30708 h 62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727" h="625461">
                <a:moveTo>
                  <a:pt x="58336" y="0"/>
                </a:moveTo>
                <a:lnTo>
                  <a:pt x="3306997" y="0"/>
                </a:lnTo>
                <a:lnTo>
                  <a:pt x="3619727" y="312731"/>
                </a:lnTo>
                <a:lnTo>
                  <a:pt x="3306997" y="625461"/>
                </a:lnTo>
                <a:lnTo>
                  <a:pt x="0" y="625461"/>
                </a:lnTo>
                <a:lnTo>
                  <a:pt x="19476" y="601855"/>
                </a:lnTo>
                <a:cubicBezTo>
                  <a:pt x="84413" y="505735"/>
                  <a:pt x="122331" y="389861"/>
                  <a:pt x="122331" y="265131"/>
                </a:cubicBezTo>
                <a:cubicBezTo>
                  <a:pt x="122331" y="181978"/>
                  <a:pt x="105479" y="102760"/>
                  <a:pt x="75003" y="30708"/>
                </a:cubicBezTo>
                <a:close/>
              </a:path>
            </a:pathLst>
          </a:custGeom>
          <a:solidFill>
            <a:srgbClr val="5B2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90392B7-131B-4453-81A6-355562DFC360}"/>
              </a:ext>
            </a:extLst>
          </p:cNvPr>
          <p:cNvSpPr/>
          <p:nvPr/>
        </p:nvSpPr>
        <p:spPr>
          <a:xfrm>
            <a:off x="1401918" y="488909"/>
            <a:ext cx="219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1FF8BFC-B1E3-44B1-8501-896A12601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1" y="248726"/>
            <a:ext cx="946332" cy="942030"/>
          </a:xfrm>
          <a:prstGeom prst="rect">
            <a:avLst/>
          </a:prstGeom>
        </p:spPr>
      </p:pic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91EB42D8-BC9D-4CDE-B302-89BA30A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endParaRPr lang="zh-CN" altLang="en-US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479948-0FF4-4341-BEC7-B229C71E23D2}"/>
              </a:ext>
            </a:extLst>
          </p:cNvPr>
          <p:cNvGrpSpPr/>
          <p:nvPr/>
        </p:nvGrpSpPr>
        <p:grpSpPr>
          <a:xfrm>
            <a:off x="721450" y="3496110"/>
            <a:ext cx="4056185" cy="2536215"/>
            <a:chOff x="721450" y="3496110"/>
            <a:chExt cx="4056185" cy="253621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EA02EE7-A7E1-407A-BB47-3100EBB6CEF2}"/>
                </a:ext>
              </a:extLst>
            </p:cNvPr>
            <p:cNvSpPr txBox="1"/>
            <p:nvPr/>
          </p:nvSpPr>
          <p:spPr>
            <a:xfrm>
              <a:off x="721450" y="3496110"/>
              <a:ext cx="405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5C2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Measurement equations</a:t>
              </a:r>
              <a:endParaRPr lang="zh-CN" altLang="en-US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8D226C20-C057-4DEB-9AC4-97E430B6E2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6193" y="4132249"/>
            <a:ext cx="3906698" cy="1900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Equation" r:id="rId7" imgW="2095500" imgH="1016000" progId="Equation.DSMT4">
                    <p:embed/>
                  </p:oleObj>
                </mc:Choice>
                <mc:Fallback>
                  <p:oleObj name="Equation" r:id="rId7" imgW="2095500" imgH="10160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8D226C20-C057-4DEB-9AC4-97E430B6E2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193" y="4132249"/>
                          <a:ext cx="3906698" cy="19000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D2B4E3-B1BE-4A01-8521-987F223F5054}"/>
              </a:ext>
            </a:extLst>
          </p:cNvPr>
          <p:cNvGrpSpPr/>
          <p:nvPr/>
        </p:nvGrpSpPr>
        <p:grpSpPr>
          <a:xfrm>
            <a:off x="718537" y="1439482"/>
            <a:ext cx="4283833" cy="1697571"/>
            <a:chOff x="718537" y="1439482"/>
            <a:chExt cx="4283833" cy="1697571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CF6A57B4-8E5C-4040-BF2C-1D8240ABCC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4111" y="2108929"/>
            <a:ext cx="4268259" cy="401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Equation" r:id="rId9" imgW="2120900" imgH="203200" progId="Equation.DSMT4">
                    <p:embed/>
                  </p:oleObj>
                </mc:Choice>
                <mc:Fallback>
                  <p:oleObj name="Equation" r:id="rId9" imgW="2120900" imgH="20320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CF6A57B4-8E5C-4040-BF2C-1D8240ABCC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11" y="2108929"/>
                          <a:ext cx="4268259" cy="4019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5ECA747-189C-44E9-8595-6FA678A47875}"/>
                </a:ext>
              </a:extLst>
            </p:cNvPr>
            <p:cNvGrpSpPr/>
            <p:nvPr/>
          </p:nvGrpSpPr>
          <p:grpSpPr>
            <a:xfrm>
              <a:off x="718537" y="2825297"/>
              <a:ext cx="3901843" cy="311756"/>
              <a:chOff x="718537" y="2897451"/>
              <a:chExt cx="3901843" cy="311756"/>
            </a:xfrm>
          </p:grpSpPr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D3EFE634-0C06-4ED3-A63D-1E19C61F39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8537" y="2902263"/>
              <a:ext cx="2135819" cy="3069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5" name="Equation" r:id="rId11" imgW="1587500" imgH="228600" progId="Equation.DSMT4">
                      <p:embed/>
                    </p:oleObj>
                  </mc:Choice>
                  <mc:Fallback>
                    <p:oleObj name="Equation" r:id="rId11" imgW="1587500" imgH="228600" progId="Equation.DSMT4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D3EFE634-0C06-4ED3-A63D-1E19C61F39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8537" y="2902263"/>
                            <a:ext cx="2135819" cy="30694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19FB83CF-2445-4E2E-B7FC-427D220763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68241" y="2897451"/>
              <a:ext cx="1752139" cy="3069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6" name="Equation" r:id="rId13" imgW="1308100" imgH="228600" progId="Equation.DSMT4">
                      <p:embed/>
                    </p:oleObj>
                  </mc:Choice>
                  <mc:Fallback>
                    <p:oleObj name="Equation" r:id="rId13" imgW="1308100" imgH="228600" progId="Equation.DSMT4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19FB83CF-2445-4E2E-B7FC-427D220763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8241" y="2897451"/>
                            <a:ext cx="1752139" cy="30694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97EE966-F75B-430A-8DF8-9F9DD8079391}"/>
                </a:ext>
              </a:extLst>
            </p:cNvPr>
            <p:cNvSpPr txBox="1"/>
            <p:nvPr/>
          </p:nvSpPr>
          <p:spPr>
            <a:xfrm>
              <a:off x="718537" y="1439482"/>
              <a:ext cx="3334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5C2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 description</a:t>
              </a:r>
              <a:endParaRPr lang="zh-CN" altLang="en-US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7EAF91-06AF-44CB-98D2-57267DEC4E11}"/>
              </a:ext>
            </a:extLst>
          </p:cNvPr>
          <p:cNvGrpSpPr/>
          <p:nvPr/>
        </p:nvGrpSpPr>
        <p:grpSpPr>
          <a:xfrm>
            <a:off x="5648671" y="1435599"/>
            <a:ext cx="4356069" cy="1543170"/>
            <a:chOff x="5648671" y="1435599"/>
            <a:chExt cx="4356069" cy="1543170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3C8A6BC9-908C-4276-941F-7FFA54AB0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36481" y="2086633"/>
            <a:ext cx="4268259" cy="892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15" imgW="2324100" imgH="482600" progId="Equation.DSMT4">
                    <p:embed/>
                  </p:oleObj>
                </mc:Choice>
                <mc:Fallback>
                  <p:oleObj name="Equation" r:id="rId15" imgW="2324100" imgH="48260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3C8A6BC9-908C-4276-941F-7FFA54AB0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6481" y="2086633"/>
                          <a:ext cx="4268259" cy="8921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42CD6E-B5AE-4F73-ADE6-1B99A2835557}"/>
                </a:ext>
              </a:extLst>
            </p:cNvPr>
            <p:cNvSpPr txBox="1"/>
            <p:nvPr/>
          </p:nvSpPr>
          <p:spPr>
            <a:xfrm>
              <a:off x="5648671" y="1435599"/>
              <a:ext cx="3334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5C2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 system</a:t>
              </a:r>
              <a:endParaRPr lang="zh-CN" altLang="en-US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96AB68F-14B4-43E5-BCA8-8749970457FB}"/>
              </a:ext>
            </a:extLst>
          </p:cNvPr>
          <p:cNvGrpSpPr/>
          <p:nvPr/>
        </p:nvGrpSpPr>
        <p:grpSpPr>
          <a:xfrm>
            <a:off x="5648671" y="3531786"/>
            <a:ext cx="5216727" cy="1470073"/>
            <a:chOff x="6245486" y="4157301"/>
            <a:chExt cx="5216727" cy="147007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97A7D9-317C-4626-8E10-88D62AF90EBF}"/>
                </a:ext>
              </a:extLst>
            </p:cNvPr>
            <p:cNvSpPr txBox="1"/>
            <p:nvPr/>
          </p:nvSpPr>
          <p:spPr>
            <a:xfrm>
              <a:off x="6283986" y="4157301"/>
              <a:ext cx="3334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5C2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 observers</a:t>
              </a:r>
              <a:endParaRPr lang="zh-CN" altLang="en-US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C050E4D9-52DF-430C-844A-16B982E4CF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5486" y="4735238"/>
            <a:ext cx="5216727" cy="892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17" imgW="3289300" imgH="558800" progId="Equation.DSMT4">
                    <p:embed/>
                  </p:oleObj>
                </mc:Choice>
                <mc:Fallback>
                  <p:oleObj name="Equation" r:id="rId17" imgW="3289300" imgH="55880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C050E4D9-52DF-430C-844A-16B982E4CF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5486" y="4735238"/>
                          <a:ext cx="5216727" cy="8921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D0488E8-18C9-4DF1-93DC-F0807E70C0C1}"/>
              </a:ext>
            </a:extLst>
          </p:cNvPr>
          <p:cNvGrpSpPr/>
          <p:nvPr/>
        </p:nvGrpSpPr>
        <p:grpSpPr>
          <a:xfrm>
            <a:off x="6435107" y="4115472"/>
            <a:ext cx="4349019" cy="2228011"/>
            <a:chOff x="6377354" y="4066232"/>
            <a:chExt cx="4349019" cy="2228011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8780E060-F2A2-47B5-A91B-F7F2781445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852639"/>
                </p:ext>
              </p:extLst>
            </p:nvPr>
          </p:nvGraphicFramePr>
          <p:xfrm>
            <a:off x="6432968" y="5432333"/>
            <a:ext cx="2419088" cy="801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19" imgW="1524000" imgH="508000" progId="Equation.DSMT4">
                    <p:embed/>
                  </p:oleObj>
                </mc:Choice>
                <mc:Fallback>
                  <p:oleObj name="Equation" r:id="rId19" imgW="1524000" imgH="5080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2968" y="5432333"/>
                          <a:ext cx="2419088" cy="80132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D5991F-DAB4-4AF0-9C5E-88273EE8FFE5}"/>
                </a:ext>
              </a:extLst>
            </p:cNvPr>
            <p:cNvSpPr/>
            <p:nvPr/>
          </p:nvSpPr>
          <p:spPr>
            <a:xfrm>
              <a:off x="6744677" y="4066232"/>
              <a:ext cx="257908" cy="3498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CC1EB82-BE73-4675-BF98-D9167E0E6F5B}"/>
                </a:ext>
              </a:extLst>
            </p:cNvPr>
            <p:cNvSpPr/>
            <p:nvPr/>
          </p:nvSpPr>
          <p:spPr>
            <a:xfrm>
              <a:off x="7746291" y="4475116"/>
              <a:ext cx="444232" cy="4910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F0110A1-5B4D-4188-8A46-799F643C2A4F}"/>
                </a:ext>
              </a:extLst>
            </p:cNvPr>
            <p:cNvSpPr/>
            <p:nvPr/>
          </p:nvSpPr>
          <p:spPr>
            <a:xfrm>
              <a:off x="6795018" y="4554198"/>
              <a:ext cx="257908" cy="3498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F83E099-45DA-47E6-8AF2-DF8E3B35F81E}"/>
                </a:ext>
              </a:extLst>
            </p:cNvPr>
            <p:cNvSpPr/>
            <p:nvPr/>
          </p:nvSpPr>
          <p:spPr>
            <a:xfrm>
              <a:off x="9925541" y="4566409"/>
              <a:ext cx="257908" cy="3498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9CB7C14-3230-487E-AD43-16231121F4B6}"/>
                </a:ext>
              </a:extLst>
            </p:cNvPr>
            <p:cNvSpPr/>
            <p:nvPr/>
          </p:nvSpPr>
          <p:spPr>
            <a:xfrm>
              <a:off x="6377354" y="5380099"/>
              <a:ext cx="2474702" cy="9141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B4E422-5D83-4CDD-BEC1-520CBC49EB6E}"/>
                </a:ext>
              </a:extLst>
            </p:cNvPr>
            <p:cNvSpPr txBox="1"/>
            <p:nvPr/>
          </p:nvSpPr>
          <p:spPr>
            <a:xfrm>
              <a:off x="8983541" y="5632215"/>
              <a:ext cx="17428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Detectable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8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25E2084-1D1B-42B3-9BC1-48B0C2C72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trans="72000" pencilSize="6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71C6090-E571-4BEE-B3F2-9571E0BA1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94D042C-3AAD-497D-9B07-231D0A4F7343}"/>
              </a:ext>
            </a:extLst>
          </p:cNvPr>
          <p:cNvSpPr/>
          <p:nvPr/>
        </p:nvSpPr>
        <p:spPr>
          <a:xfrm>
            <a:off x="1198459" y="407011"/>
            <a:ext cx="2545852" cy="625461"/>
          </a:xfrm>
          <a:custGeom>
            <a:avLst/>
            <a:gdLst>
              <a:gd name="connsiteX0" fmla="*/ 58336 w 3619727"/>
              <a:gd name="connsiteY0" fmla="*/ 0 h 625461"/>
              <a:gd name="connsiteX1" fmla="*/ 3306997 w 3619727"/>
              <a:gd name="connsiteY1" fmla="*/ 0 h 625461"/>
              <a:gd name="connsiteX2" fmla="*/ 3619727 w 3619727"/>
              <a:gd name="connsiteY2" fmla="*/ 312731 h 625461"/>
              <a:gd name="connsiteX3" fmla="*/ 3306997 w 3619727"/>
              <a:gd name="connsiteY3" fmla="*/ 625461 h 625461"/>
              <a:gd name="connsiteX4" fmla="*/ 0 w 3619727"/>
              <a:gd name="connsiteY4" fmla="*/ 625461 h 625461"/>
              <a:gd name="connsiteX5" fmla="*/ 19476 w 3619727"/>
              <a:gd name="connsiteY5" fmla="*/ 601855 h 625461"/>
              <a:gd name="connsiteX6" fmla="*/ 122331 w 3619727"/>
              <a:gd name="connsiteY6" fmla="*/ 265131 h 625461"/>
              <a:gd name="connsiteX7" fmla="*/ 75003 w 3619727"/>
              <a:gd name="connsiteY7" fmla="*/ 30708 h 62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727" h="625461">
                <a:moveTo>
                  <a:pt x="58336" y="0"/>
                </a:moveTo>
                <a:lnTo>
                  <a:pt x="3306997" y="0"/>
                </a:lnTo>
                <a:lnTo>
                  <a:pt x="3619727" y="312731"/>
                </a:lnTo>
                <a:lnTo>
                  <a:pt x="3306997" y="625461"/>
                </a:lnTo>
                <a:lnTo>
                  <a:pt x="0" y="625461"/>
                </a:lnTo>
                <a:lnTo>
                  <a:pt x="19476" y="601855"/>
                </a:lnTo>
                <a:cubicBezTo>
                  <a:pt x="84413" y="505735"/>
                  <a:pt x="122331" y="389861"/>
                  <a:pt x="122331" y="265131"/>
                </a:cubicBezTo>
                <a:cubicBezTo>
                  <a:pt x="122331" y="181978"/>
                  <a:pt x="105479" y="102760"/>
                  <a:pt x="75003" y="30708"/>
                </a:cubicBezTo>
                <a:close/>
              </a:path>
            </a:pathLst>
          </a:custGeom>
          <a:solidFill>
            <a:srgbClr val="5B2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90392B7-131B-4453-81A6-355562DFC360}"/>
              </a:ext>
            </a:extLst>
          </p:cNvPr>
          <p:cNvSpPr/>
          <p:nvPr/>
        </p:nvSpPr>
        <p:spPr>
          <a:xfrm>
            <a:off x="1401918" y="488909"/>
            <a:ext cx="219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1FF8BFC-B1E3-44B1-8501-896A12601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1" y="248726"/>
            <a:ext cx="946332" cy="942030"/>
          </a:xfrm>
          <a:prstGeom prst="rect">
            <a:avLst/>
          </a:prstGeom>
        </p:spPr>
      </p:pic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91EB42D8-BC9D-4CDE-B302-89BA30A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endParaRPr lang="zh-CN" altLang="en-US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7EE966-F75B-430A-8DF8-9F9DD8079391}"/>
              </a:ext>
            </a:extLst>
          </p:cNvPr>
          <p:cNvSpPr txBox="1"/>
          <p:nvPr/>
        </p:nvSpPr>
        <p:spPr>
          <a:xfrm>
            <a:off x="718537" y="1439482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definitions</a:t>
            </a:r>
            <a:endParaRPr lang="zh-CN" altLang="en-US" sz="2400" b="1" dirty="0">
              <a:solidFill>
                <a:srgbClr val="5C2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B0F58CD6-9447-4D4D-831B-945AEC3A3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353470"/>
              </p:ext>
            </p:extLst>
          </p:nvPr>
        </p:nvGraphicFramePr>
        <p:xfrm>
          <a:off x="820615" y="2016369"/>
          <a:ext cx="2446216" cy="307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7" imgW="1371600" imgH="1727200" progId="Equation.DSMT4">
                  <p:embed/>
                </p:oleObj>
              </mc:Choice>
              <mc:Fallback>
                <p:oleObj name="Equation" r:id="rId7" imgW="1371600" imgH="172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15" y="2016369"/>
                        <a:ext cx="2446216" cy="3074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D05D5FB5-5DBE-49A2-9CA0-CAF8689502D8}"/>
              </a:ext>
            </a:extLst>
          </p:cNvPr>
          <p:cNvSpPr txBox="1"/>
          <p:nvPr/>
        </p:nvSpPr>
        <p:spPr>
          <a:xfrm>
            <a:off x="5482014" y="1439482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law</a:t>
            </a:r>
            <a:endParaRPr lang="zh-CN" altLang="en-US" sz="2400" b="1" dirty="0">
              <a:solidFill>
                <a:srgbClr val="5C2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FB4D4C-088C-4BA4-A8D4-33D730FE1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41594"/>
              </p:ext>
            </p:extLst>
          </p:nvPr>
        </p:nvGraphicFramePr>
        <p:xfrm>
          <a:off x="5754687" y="2104776"/>
          <a:ext cx="1591775" cy="46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9" imgW="888614" imgH="253890" progId="Equation.DSMT4">
                  <p:embed/>
                </p:oleObj>
              </mc:Choice>
              <mc:Fallback>
                <p:oleObj name="Equation" r:id="rId9" imgW="888614" imgH="25389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7" y="2104776"/>
                        <a:ext cx="1591775" cy="46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536CED6-47EF-49C7-94B8-3AC17BEC4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153708"/>
              </p:ext>
            </p:extLst>
          </p:nvPr>
        </p:nvGraphicFramePr>
        <p:xfrm>
          <a:off x="5754687" y="2673494"/>
          <a:ext cx="2446216" cy="45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1" imgW="1269449" imgH="241195" progId="Equation.DSMT4">
                  <p:embed/>
                </p:oleObj>
              </mc:Choice>
              <mc:Fallback>
                <p:oleObj name="Equation" r:id="rId11" imgW="1269449" imgH="24119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7" y="2673494"/>
                        <a:ext cx="2446216" cy="459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C6856938-959E-49C1-993A-B2043F305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36342"/>
              </p:ext>
            </p:extLst>
          </p:nvPr>
        </p:nvGraphicFramePr>
        <p:xfrm>
          <a:off x="5754687" y="3200946"/>
          <a:ext cx="4123959" cy="45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13" imgW="2070100" imgH="228600" progId="Equation.DSMT4">
                  <p:embed/>
                </p:oleObj>
              </mc:Choice>
              <mc:Fallback>
                <p:oleObj name="Equation" r:id="rId13" imgW="20701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7" y="3200946"/>
                        <a:ext cx="4123959" cy="456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552810DA-C3D5-4FB9-9C62-1568A4CC0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46809"/>
              </p:ext>
            </p:extLst>
          </p:nvPr>
        </p:nvGraphicFramePr>
        <p:xfrm>
          <a:off x="5754687" y="3763543"/>
          <a:ext cx="2966182" cy="4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5" imgW="1586811" imgH="253890" progId="Equation.DSMT4">
                  <p:embed/>
                </p:oleObj>
              </mc:Choice>
              <mc:Fallback>
                <p:oleObj name="Equation" r:id="rId15" imgW="1586811" imgH="25389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7" y="3763543"/>
                        <a:ext cx="2966182" cy="47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13D7CEC7-CA2C-4625-ABF6-F800D2403797}"/>
              </a:ext>
            </a:extLst>
          </p:cNvPr>
          <p:cNvSpPr/>
          <p:nvPr/>
        </p:nvSpPr>
        <p:spPr>
          <a:xfrm>
            <a:off x="804985" y="2016369"/>
            <a:ext cx="1469293" cy="8675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B8F05AF-0A6B-434B-BD0E-863A9504340C}"/>
              </a:ext>
            </a:extLst>
          </p:cNvPr>
          <p:cNvSpPr/>
          <p:nvPr/>
        </p:nvSpPr>
        <p:spPr>
          <a:xfrm>
            <a:off x="800134" y="2997254"/>
            <a:ext cx="1755497" cy="1168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0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2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E23F542-DE52-4048-856E-704E1580E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87"/>
          <a:stretch/>
        </p:blipFill>
        <p:spPr>
          <a:xfrm>
            <a:off x="0" y="0"/>
            <a:ext cx="12192000" cy="493596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DC112DE-AB1E-42D5-BEDC-677C67D6A4F2}"/>
              </a:ext>
            </a:extLst>
          </p:cNvPr>
          <p:cNvSpPr/>
          <p:nvPr/>
        </p:nvSpPr>
        <p:spPr>
          <a:xfrm>
            <a:off x="0" y="0"/>
            <a:ext cx="12192000" cy="49022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5C2F7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1" name="文本框 12"/>
          <p:cNvSpPr txBox="1">
            <a:spLocks noChangeArrowheads="1"/>
          </p:cNvSpPr>
          <p:nvPr/>
        </p:nvSpPr>
        <p:spPr bwMode="auto">
          <a:xfrm>
            <a:off x="1727994" y="2103676"/>
            <a:ext cx="87360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 &amp; Evaluation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361C36-41A1-4351-B091-48CAB97D572C}"/>
              </a:ext>
            </a:extLst>
          </p:cNvPr>
          <p:cNvGrpSpPr/>
          <p:nvPr/>
        </p:nvGrpSpPr>
        <p:grpSpPr>
          <a:xfrm>
            <a:off x="3378207" y="3085576"/>
            <a:ext cx="5435586" cy="3633248"/>
            <a:chOff x="6908801" y="2741611"/>
            <a:chExt cx="5435586" cy="363324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6AF254B-EB1E-44A2-9E9C-BC6CAA9B3A8F}"/>
                </a:ext>
              </a:extLst>
            </p:cNvPr>
            <p:cNvGrpSpPr/>
            <p:nvPr/>
          </p:nvGrpSpPr>
          <p:grpSpPr>
            <a:xfrm>
              <a:off x="9789306" y="2741611"/>
              <a:ext cx="2555081" cy="3633248"/>
              <a:chOff x="7094810" y="3320842"/>
              <a:chExt cx="2256719" cy="3208988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0BA8247-8E10-4950-B609-E5CA1F51B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4810" y="3320842"/>
                <a:ext cx="2256719" cy="1700638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3819CB04-2AEE-42E3-BE30-CA7DF0488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7094810" y="4829193"/>
                <a:ext cx="2256719" cy="170063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4769E21-0F43-4AC1-95FC-716D687947EC}"/>
                </a:ext>
              </a:extLst>
            </p:cNvPr>
            <p:cNvGrpSpPr/>
            <p:nvPr/>
          </p:nvGrpSpPr>
          <p:grpSpPr>
            <a:xfrm>
              <a:off x="6908801" y="3280526"/>
              <a:ext cx="2947169" cy="2541920"/>
              <a:chOff x="6931175" y="3436793"/>
              <a:chExt cx="3346938" cy="2886719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457328F3-B00E-4E38-91E3-7D712FCE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1176" y="3436793"/>
                <a:ext cx="3346937" cy="1720535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70DD2DBC-0CB4-4F30-9098-6E7C36D2D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931175" y="4602976"/>
                <a:ext cx="3346937" cy="1720535"/>
              </a:xfrm>
              <a:prstGeom prst="rect">
                <a:avLst/>
              </a:prstGeom>
            </p:spPr>
          </p:pic>
        </p:grpSp>
      </p:grp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00F7F9C6-7960-4A78-81BB-56A4862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49DEFB-C792-4B86-A82B-F15EBEED42B1}"/>
              </a:ext>
            </a:extLst>
          </p:cNvPr>
          <p:cNvSpPr/>
          <p:nvPr/>
        </p:nvSpPr>
        <p:spPr>
          <a:xfrm>
            <a:off x="-257910" y="6356350"/>
            <a:ext cx="6423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Shenzhen International Graduate School, Tsinghua University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3C0BCF7-06BD-488A-A97A-79DDD7C8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2" y="562757"/>
            <a:ext cx="3273620" cy="1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25E2084-1D1B-42B3-9BC1-48B0C2C72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trans="72000" pencilSize="6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71C6090-E571-4BEE-B3F2-9571E0BA1D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94D042C-3AAD-497D-9B07-231D0A4F7343}"/>
              </a:ext>
            </a:extLst>
          </p:cNvPr>
          <p:cNvSpPr/>
          <p:nvPr/>
        </p:nvSpPr>
        <p:spPr>
          <a:xfrm>
            <a:off x="1198458" y="407011"/>
            <a:ext cx="4215310" cy="625461"/>
          </a:xfrm>
          <a:custGeom>
            <a:avLst/>
            <a:gdLst>
              <a:gd name="connsiteX0" fmla="*/ 58336 w 3619727"/>
              <a:gd name="connsiteY0" fmla="*/ 0 h 625461"/>
              <a:gd name="connsiteX1" fmla="*/ 3306997 w 3619727"/>
              <a:gd name="connsiteY1" fmla="*/ 0 h 625461"/>
              <a:gd name="connsiteX2" fmla="*/ 3619727 w 3619727"/>
              <a:gd name="connsiteY2" fmla="*/ 312731 h 625461"/>
              <a:gd name="connsiteX3" fmla="*/ 3306997 w 3619727"/>
              <a:gd name="connsiteY3" fmla="*/ 625461 h 625461"/>
              <a:gd name="connsiteX4" fmla="*/ 0 w 3619727"/>
              <a:gd name="connsiteY4" fmla="*/ 625461 h 625461"/>
              <a:gd name="connsiteX5" fmla="*/ 19476 w 3619727"/>
              <a:gd name="connsiteY5" fmla="*/ 601855 h 625461"/>
              <a:gd name="connsiteX6" fmla="*/ 122331 w 3619727"/>
              <a:gd name="connsiteY6" fmla="*/ 265131 h 625461"/>
              <a:gd name="connsiteX7" fmla="*/ 75003 w 3619727"/>
              <a:gd name="connsiteY7" fmla="*/ 30708 h 62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727" h="625461">
                <a:moveTo>
                  <a:pt x="58336" y="0"/>
                </a:moveTo>
                <a:lnTo>
                  <a:pt x="3306997" y="0"/>
                </a:lnTo>
                <a:lnTo>
                  <a:pt x="3619727" y="312731"/>
                </a:lnTo>
                <a:lnTo>
                  <a:pt x="3306997" y="625461"/>
                </a:lnTo>
                <a:lnTo>
                  <a:pt x="0" y="625461"/>
                </a:lnTo>
                <a:lnTo>
                  <a:pt x="19476" y="601855"/>
                </a:lnTo>
                <a:cubicBezTo>
                  <a:pt x="84413" y="505735"/>
                  <a:pt x="122331" y="389861"/>
                  <a:pt x="122331" y="265131"/>
                </a:cubicBezTo>
                <a:cubicBezTo>
                  <a:pt x="122331" y="181978"/>
                  <a:pt x="105479" y="102760"/>
                  <a:pt x="75003" y="30708"/>
                </a:cubicBezTo>
                <a:close/>
              </a:path>
            </a:pathLst>
          </a:custGeom>
          <a:solidFill>
            <a:srgbClr val="5B2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90392B7-131B-4453-81A6-355562DFC360}"/>
              </a:ext>
            </a:extLst>
          </p:cNvPr>
          <p:cNvSpPr/>
          <p:nvPr/>
        </p:nvSpPr>
        <p:spPr>
          <a:xfrm>
            <a:off x="1401918" y="488909"/>
            <a:ext cx="3724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Simulation &amp; Evaluation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1FF8BFC-B1E3-44B1-8501-896A12601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1" y="248726"/>
            <a:ext cx="946332" cy="942030"/>
          </a:xfrm>
          <a:prstGeom prst="rect">
            <a:avLst/>
          </a:prstGeom>
        </p:spPr>
      </p:pic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91EB42D8-BC9D-4CDE-B302-89BA30A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BB8F404-4D68-4CF1-A1D1-4545FFCFAAD6}" type="slidenum">
              <a:rPr lang="zh-CN" altLang="en-US" b="1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endParaRPr lang="zh-CN" altLang="en-US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A02EE7-A7E1-407A-BB47-3100EBB6CEF2}"/>
              </a:ext>
            </a:extLst>
          </p:cNvPr>
          <p:cNvSpPr txBox="1"/>
          <p:nvPr/>
        </p:nvSpPr>
        <p:spPr>
          <a:xfrm>
            <a:off x="718537" y="1323397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 noise </a:t>
            </a:r>
            <a:r>
              <a:rPr lang="en-US" altLang="zh-CN" sz="2400" b="1" i="1" dirty="0">
                <a:solidFill>
                  <a:srgbClr val="5C2F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endParaRPr lang="zh-CN" altLang="en-US" sz="2400" b="1" i="1" dirty="0">
              <a:solidFill>
                <a:srgbClr val="5C2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FC05F2-9721-4C41-88F7-450D02F3F630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"/>
          <a:stretch/>
        </p:blipFill>
        <p:spPr bwMode="auto">
          <a:xfrm>
            <a:off x="362544" y="1989137"/>
            <a:ext cx="4046855" cy="2879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0BABBDC-3D66-472B-9D91-032254230B7D}"/>
              </a:ext>
            </a:extLst>
          </p:cNvPr>
          <p:cNvSpPr/>
          <p:nvPr/>
        </p:nvSpPr>
        <p:spPr>
          <a:xfrm>
            <a:off x="1656383" y="4975956"/>
            <a:ext cx="2141894" cy="1117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Mean = 0</a:t>
            </a:r>
          </a:p>
          <a:p>
            <a:pPr algn="just">
              <a:lnSpc>
                <a:spcPct val="114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Variance = 0.0001</a:t>
            </a:r>
          </a:p>
          <a:p>
            <a:pPr algn="just">
              <a:lnSpc>
                <a:spcPct val="114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0.2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5B4BD93-79EE-4ED4-9227-8A4B8AFFB709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1" b="3148"/>
          <a:stretch/>
        </p:blipFill>
        <p:spPr bwMode="auto">
          <a:xfrm>
            <a:off x="5454660" y="1989137"/>
            <a:ext cx="5721340" cy="37239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F9184E1-6001-46F5-91B9-88AA39A66ABE}"/>
              </a:ext>
            </a:extLst>
          </p:cNvPr>
          <p:cNvSpPr txBox="1"/>
          <p:nvPr/>
        </p:nvSpPr>
        <p:spPr>
          <a:xfrm>
            <a:off x="6096000" y="1323397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C2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  <a:endParaRPr lang="zh-CN" altLang="en-US" sz="2400" b="1" i="1" dirty="0">
              <a:solidFill>
                <a:srgbClr val="5C2F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B879732-3A96-4BAE-BD4E-209079F37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53190"/>
              </p:ext>
            </p:extLst>
          </p:nvPr>
        </p:nvGraphicFramePr>
        <p:xfrm>
          <a:off x="7583065" y="5876555"/>
          <a:ext cx="1464529" cy="60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9" imgW="965160" imgH="393480" progId="Equation.DSMT4">
                  <p:embed/>
                </p:oleObj>
              </mc:Choice>
              <mc:Fallback>
                <p:oleObj name="Equation" r:id="rId9" imgW="965160" imgH="3934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FFB4D4C-088C-4BA4-A8D4-33D730FE1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065" y="5876555"/>
                        <a:ext cx="1464529" cy="606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C9EA3E70-5228-4863-823F-E562CC2132B1}"/>
              </a:ext>
            </a:extLst>
          </p:cNvPr>
          <p:cNvSpPr/>
          <p:nvPr/>
        </p:nvSpPr>
        <p:spPr>
          <a:xfrm>
            <a:off x="7138490" y="3936341"/>
            <a:ext cx="747233" cy="41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7DEE7C-A4FA-4CC4-98EC-F03CC94053C8}"/>
              </a:ext>
            </a:extLst>
          </p:cNvPr>
          <p:cNvSpPr/>
          <p:nvPr/>
        </p:nvSpPr>
        <p:spPr>
          <a:xfrm>
            <a:off x="9047594" y="4868862"/>
            <a:ext cx="684803" cy="383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3BAFFB-8FB4-4AA2-97AA-4FF294949624}"/>
              </a:ext>
            </a:extLst>
          </p:cNvPr>
          <p:cNvSpPr/>
          <p:nvPr/>
        </p:nvSpPr>
        <p:spPr>
          <a:xfrm>
            <a:off x="7018215" y="1825628"/>
            <a:ext cx="1000370" cy="3812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508710-8D20-44C7-BDF5-6BF4214E69CE}"/>
              </a:ext>
            </a:extLst>
          </p:cNvPr>
          <p:cNvSpPr/>
          <p:nvPr/>
        </p:nvSpPr>
        <p:spPr>
          <a:xfrm>
            <a:off x="8807465" y="1829657"/>
            <a:ext cx="1000370" cy="3812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8" grpId="0"/>
      <p:bldP spid="21" grpId="0"/>
      <p:bldP spid="3" grpId="0"/>
      <p:bldP spid="4" grpId="0" animBg="1"/>
      <p:bldP spid="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382</Words>
  <Application>Microsoft Office PowerPoint</Application>
  <PresentationFormat>宽屏</PresentationFormat>
  <Paragraphs>92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Batang</vt:lpstr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Jackie</dc:creator>
  <cp:lastModifiedBy>Wang Jackie</cp:lastModifiedBy>
  <cp:revision>11</cp:revision>
  <dcterms:created xsi:type="dcterms:W3CDTF">2020-01-10T01:09:17Z</dcterms:created>
  <dcterms:modified xsi:type="dcterms:W3CDTF">2020-01-10T02:18:16Z</dcterms:modified>
</cp:coreProperties>
</file>