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61" r:id="rId4"/>
    <p:sldId id="266" r:id="rId5"/>
    <p:sldId id="279" r:id="rId6"/>
    <p:sldId id="267" r:id="rId7"/>
    <p:sldId id="280" r:id="rId8"/>
    <p:sldId id="275" r:id="rId9"/>
    <p:sldId id="276" r:id="rId10"/>
    <p:sldId id="269" r:id="rId11"/>
    <p:sldId id="270" r:id="rId12"/>
    <p:sldId id="271" r:id="rId13"/>
    <p:sldId id="272" r:id="rId14"/>
    <p:sldId id="273" r:id="rId15"/>
    <p:sldId id="281" r:id="rId16"/>
    <p:sldId id="274" r:id="rId17"/>
    <p:sldId id="277"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207"/>
    <a:srgbClr val="262626"/>
    <a:srgbClr val="FFFFFF"/>
    <a:srgbClr val="14181E"/>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873" dt="2021-03-18T01:04:22.398"/>
    <p1510:client id="{06BF2B5D-EE0F-2C2F-F99C-5F8DCDF4BFCA}" v="1329" dt="2021-03-17T17:13:50.251"/>
    <p1510:client id="{197D9CB3-995C-0126-F114-B50C8106E471}" v="1405" dt="2021-03-18T00:31:14.775"/>
    <p1510:client id="{23EA619A-1A17-4F69-877A-F107EB937771}" v="294" dt="2021-03-18T00:52:44.920"/>
    <p1510:client id="{2610B59F-C04B-B000-C021-9C3D8B3F5106}" v="20" dt="2021-03-17T06:30:43.250"/>
    <p1510:client id="{2DECE970-71C7-EB04-2F98-5EAC13340114}" v="106" dt="2021-03-17T01:41:10.493"/>
    <p1510:client id="{44FEB49F-C03C-B000-D848-8AC012D48B05}" v="50" dt="2021-03-17T01:27:21.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EF910-29C1-417A-9BC0-CBDD9C75E60F}" type="datetimeFigureOut">
              <a:rPr lang="en-US" smtClean="0"/>
              <a:t>3/17/2021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F5831-2CFD-466D-819C-99FE10A7BEB1}" type="slidenum">
              <a:rPr lang="en-US" smtClean="0"/>
              <a:t>‹#›</a:t>
            </a:fld>
            <a:endParaRPr lang="en-US"/>
          </a:p>
        </p:txBody>
      </p:sp>
    </p:spTree>
    <p:extLst>
      <p:ext uri="{BB962C8B-B14F-4D97-AF65-F5344CB8AC3E}">
        <p14:creationId xmlns:p14="http://schemas.microsoft.com/office/powerpoint/2010/main" val="335132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9F5831-2CFD-466D-819C-99FE10A7BEB1}" type="slidenum">
              <a:rPr lang="en-US" smtClean="0"/>
              <a:t>1</a:t>
            </a:fld>
            <a:endParaRPr lang="en-US"/>
          </a:p>
        </p:txBody>
      </p:sp>
    </p:spTree>
    <p:extLst>
      <p:ext uri="{BB962C8B-B14F-4D97-AF65-F5344CB8AC3E}">
        <p14:creationId xmlns:p14="http://schemas.microsoft.com/office/powerpoint/2010/main" val="2995674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9F5831-2CFD-466D-819C-99FE10A7BEB1}" type="slidenum">
              <a:rPr lang="en-US" smtClean="0"/>
              <a:t>3</a:t>
            </a:fld>
            <a:endParaRPr lang="en-US"/>
          </a:p>
        </p:txBody>
      </p:sp>
    </p:spTree>
    <p:extLst>
      <p:ext uri="{BB962C8B-B14F-4D97-AF65-F5344CB8AC3E}">
        <p14:creationId xmlns:p14="http://schemas.microsoft.com/office/powerpoint/2010/main" val="1070174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9F5831-2CFD-466D-819C-99FE10A7BEB1}" type="slidenum">
              <a:rPr lang="en-US" smtClean="0"/>
              <a:t>4</a:t>
            </a:fld>
            <a:endParaRPr lang="en-US"/>
          </a:p>
        </p:txBody>
      </p:sp>
    </p:spTree>
    <p:extLst>
      <p:ext uri="{BB962C8B-B14F-4D97-AF65-F5344CB8AC3E}">
        <p14:creationId xmlns:p14="http://schemas.microsoft.com/office/powerpoint/2010/main" val="29211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648B-4BEF-4802-91BD-856510F05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F16FDC-2A2F-4149-8BEE-63F42BD09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EA0CC-9623-4F7C-9F89-0DA77FFB5806}"/>
              </a:ext>
            </a:extLst>
          </p:cNvPr>
          <p:cNvSpPr>
            <a:spLocks noGrp="1"/>
          </p:cNvSpPr>
          <p:nvPr>
            <p:ph type="dt" sz="half" idx="10"/>
          </p:nvPr>
        </p:nvSpPr>
        <p:spPr/>
        <p:txBody>
          <a:bodyPr/>
          <a:lstStyle/>
          <a:p>
            <a:fld id="{6DF13A83-6995-4C8D-B71F-087AFDFCD37C}" type="datetime1">
              <a:rPr lang="en-US" smtClean="0"/>
              <a:t>3/17/2021</a:t>
            </a:fld>
            <a:endParaRPr lang="en-US"/>
          </a:p>
        </p:txBody>
      </p:sp>
      <p:sp>
        <p:nvSpPr>
          <p:cNvPr id="5" name="Footer Placeholder 4">
            <a:extLst>
              <a:ext uri="{FF2B5EF4-FFF2-40B4-BE49-F238E27FC236}">
                <a16:creationId xmlns:a16="http://schemas.microsoft.com/office/drawing/2014/main" id="{0BD6937F-FA7D-49BE-AA03-AAAC7233B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7C25A-0E28-49DA-807A-4C09AC4238A2}"/>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404815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55BA-1EB4-48BF-AA49-F139678E9C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29D89E-5E4B-4FE5-8F03-FF2C251967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6ED99-14A5-4170-B2EB-E0EF5FD16C5B}"/>
              </a:ext>
            </a:extLst>
          </p:cNvPr>
          <p:cNvSpPr>
            <a:spLocks noGrp="1"/>
          </p:cNvSpPr>
          <p:nvPr>
            <p:ph type="dt" sz="half" idx="10"/>
          </p:nvPr>
        </p:nvSpPr>
        <p:spPr/>
        <p:txBody>
          <a:bodyPr/>
          <a:lstStyle/>
          <a:p>
            <a:fld id="{56A43303-6DF8-49AE-85C4-ECBEEC586ED2}" type="datetime1">
              <a:rPr lang="en-US" smtClean="0"/>
              <a:t>3/17/2021</a:t>
            </a:fld>
            <a:endParaRPr lang="en-US"/>
          </a:p>
        </p:txBody>
      </p:sp>
      <p:sp>
        <p:nvSpPr>
          <p:cNvPr id="5" name="Footer Placeholder 4">
            <a:extLst>
              <a:ext uri="{FF2B5EF4-FFF2-40B4-BE49-F238E27FC236}">
                <a16:creationId xmlns:a16="http://schemas.microsoft.com/office/drawing/2014/main" id="{1D517E51-ACFB-441A-A9A4-2D7485A5D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499D7-3AEF-4E3A-9AC6-FAAD0BA916E6}"/>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13611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25473-08C7-41C0-BA1D-6A7FA6FED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6BF5D8-9B88-48D9-900F-282E1576C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FB4AD-FD79-4150-A176-496AB3717CE7}"/>
              </a:ext>
            </a:extLst>
          </p:cNvPr>
          <p:cNvSpPr>
            <a:spLocks noGrp="1"/>
          </p:cNvSpPr>
          <p:nvPr>
            <p:ph type="dt" sz="half" idx="10"/>
          </p:nvPr>
        </p:nvSpPr>
        <p:spPr/>
        <p:txBody>
          <a:bodyPr/>
          <a:lstStyle/>
          <a:p>
            <a:fld id="{81BCA1EF-3071-4485-A826-1B085B2BF637}" type="datetime1">
              <a:rPr lang="en-US" smtClean="0"/>
              <a:t>3/17/2021</a:t>
            </a:fld>
            <a:endParaRPr lang="en-US"/>
          </a:p>
        </p:txBody>
      </p:sp>
      <p:sp>
        <p:nvSpPr>
          <p:cNvPr id="5" name="Footer Placeholder 4">
            <a:extLst>
              <a:ext uri="{FF2B5EF4-FFF2-40B4-BE49-F238E27FC236}">
                <a16:creationId xmlns:a16="http://schemas.microsoft.com/office/drawing/2014/main" id="{310CDDAD-A3C1-46BB-B18C-5D902732B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3692-F057-41DA-8730-03AF474E33C6}"/>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339188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1B08-EA99-478C-B953-160E7C306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E3C610-B6FB-4367-BEDE-0DBE8384D5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73519-3B3E-42B3-B303-6C85ABC19E67}"/>
              </a:ext>
            </a:extLst>
          </p:cNvPr>
          <p:cNvSpPr>
            <a:spLocks noGrp="1"/>
          </p:cNvSpPr>
          <p:nvPr>
            <p:ph type="dt" sz="half" idx="10"/>
          </p:nvPr>
        </p:nvSpPr>
        <p:spPr/>
        <p:txBody>
          <a:bodyPr/>
          <a:lstStyle/>
          <a:p>
            <a:fld id="{553D8452-891D-45BE-BF77-F1D4C06EFAE9}" type="datetime1">
              <a:rPr lang="en-US" smtClean="0"/>
              <a:t>3/17/2021</a:t>
            </a:fld>
            <a:endParaRPr lang="en-US"/>
          </a:p>
        </p:txBody>
      </p:sp>
      <p:sp>
        <p:nvSpPr>
          <p:cNvPr id="5" name="Footer Placeholder 4">
            <a:extLst>
              <a:ext uri="{FF2B5EF4-FFF2-40B4-BE49-F238E27FC236}">
                <a16:creationId xmlns:a16="http://schemas.microsoft.com/office/drawing/2014/main" id="{FF269342-BF7F-4429-91A7-958B90220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50710-8DFE-4209-AE93-6E1CE9A75A1A}"/>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149895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B141-B78B-4C93-98B3-B6DBC7C50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534172-3DA6-4BC7-B218-ED0AE0F75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9533C-95B7-472E-ACFF-931DA4790B54}"/>
              </a:ext>
            </a:extLst>
          </p:cNvPr>
          <p:cNvSpPr>
            <a:spLocks noGrp="1"/>
          </p:cNvSpPr>
          <p:nvPr>
            <p:ph type="dt" sz="half" idx="10"/>
          </p:nvPr>
        </p:nvSpPr>
        <p:spPr/>
        <p:txBody>
          <a:bodyPr/>
          <a:lstStyle/>
          <a:p>
            <a:fld id="{CFDC77B3-BF74-4DCE-9872-7B7896D6CA90}" type="datetime1">
              <a:rPr lang="en-US" smtClean="0"/>
              <a:t>3/17/2021</a:t>
            </a:fld>
            <a:endParaRPr lang="en-US"/>
          </a:p>
        </p:txBody>
      </p:sp>
      <p:sp>
        <p:nvSpPr>
          <p:cNvPr id="5" name="Footer Placeholder 4">
            <a:extLst>
              <a:ext uri="{FF2B5EF4-FFF2-40B4-BE49-F238E27FC236}">
                <a16:creationId xmlns:a16="http://schemas.microsoft.com/office/drawing/2014/main" id="{60ACB6F4-A023-459C-9812-66F4BFE28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A9AB2-72DD-4CA4-8A94-384A4124BF47}"/>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407022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1161-FABA-499F-B6C6-A5604FCC72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586EE-EBD9-4A56-9A50-4EA0008E7B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9F77AE-FC11-4BDF-915D-22D0BCDB31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C494EB-9261-4F8E-87B1-22CE9567D4CD}"/>
              </a:ext>
            </a:extLst>
          </p:cNvPr>
          <p:cNvSpPr>
            <a:spLocks noGrp="1"/>
          </p:cNvSpPr>
          <p:nvPr>
            <p:ph type="dt" sz="half" idx="10"/>
          </p:nvPr>
        </p:nvSpPr>
        <p:spPr/>
        <p:txBody>
          <a:bodyPr/>
          <a:lstStyle/>
          <a:p>
            <a:fld id="{009FE6DC-9FEB-4766-A509-8AD15EFFC02A}" type="datetime1">
              <a:rPr lang="en-US" smtClean="0"/>
              <a:t>3/17/2021</a:t>
            </a:fld>
            <a:endParaRPr lang="en-US"/>
          </a:p>
        </p:txBody>
      </p:sp>
      <p:sp>
        <p:nvSpPr>
          <p:cNvPr id="6" name="Footer Placeholder 5">
            <a:extLst>
              <a:ext uri="{FF2B5EF4-FFF2-40B4-BE49-F238E27FC236}">
                <a16:creationId xmlns:a16="http://schemas.microsoft.com/office/drawing/2014/main" id="{38EFF396-BFCE-4EA1-8DEE-C153294C3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047E2-E660-4366-ADC7-81C203156571}"/>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137296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05AF-96EE-445F-8A43-146795369B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9CFDF0-C130-44E1-9F6A-BE2BB06AF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882AEF-72BA-44B2-AE6B-5405293247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18FF8B-44D4-4F86-854C-1228D7656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66DE0A-39D9-410D-8706-70D0FDDA1F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1788EE-D814-417E-93EA-5CE8A37B1F82}"/>
              </a:ext>
            </a:extLst>
          </p:cNvPr>
          <p:cNvSpPr>
            <a:spLocks noGrp="1"/>
          </p:cNvSpPr>
          <p:nvPr>
            <p:ph type="dt" sz="half" idx="10"/>
          </p:nvPr>
        </p:nvSpPr>
        <p:spPr/>
        <p:txBody>
          <a:bodyPr/>
          <a:lstStyle/>
          <a:p>
            <a:fld id="{3B34C63C-5005-4B0E-BCE0-DDBEB049EBC9}" type="datetime1">
              <a:rPr lang="en-US" smtClean="0"/>
              <a:t>3/17/2021</a:t>
            </a:fld>
            <a:endParaRPr lang="en-US"/>
          </a:p>
        </p:txBody>
      </p:sp>
      <p:sp>
        <p:nvSpPr>
          <p:cNvPr id="8" name="Footer Placeholder 7">
            <a:extLst>
              <a:ext uri="{FF2B5EF4-FFF2-40B4-BE49-F238E27FC236}">
                <a16:creationId xmlns:a16="http://schemas.microsoft.com/office/drawing/2014/main" id="{52261E98-BB69-43D4-98EC-55DA924536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EF0736-99A6-455E-9FCF-3FBF1D45440F}"/>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59019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405C-B956-4151-93CD-9DE4B71F8D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B9917-0B0D-4B2C-8DCF-3BE9026EA0D3}"/>
              </a:ext>
            </a:extLst>
          </p:cNvPr>
          <p:cNvSpPr>
            <a:spLocks noGrp="1"/>
          </p:cNvSpPr>
          <p:nvPr>
            <p:ph type="dt" sz="half" idx="10"/>
          </p:nvPr>
        </p:nvSpPr>
        <p:spPr/>
        <p:txBody>
          <a:bodyPr/>
          <a:lstStyle/>
          <a:p>
            <a:fld id="{465B1233-97D5-48C8-A960-CF21C02A6DD8}" type="datetime1">
              <a:rPr lang="en-US" smtClean="0"/>
              <a:t>3/17/2021</a:t>
            </a:fld>
            <a:endParaRPr lang="en-US"/>
          </a:p>
        </p:txBody>
      </p:sp>
      <p:sp>
        <p:nvSpPr>
          <p:cNvPr id="4" name="Footer Placeholder 3">
            <a:extLst>
              <a:ext uri="{FF2B5EF4-FFF2-40B4-BE49-F238E27FC236}">
                <a16:creationId xmlns:a16="http://schemas.microsoft.com/office/drawing/2014/main" id="{1DDE54A1-3E29-4885-A254-6C0CE7D708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9160DD-FB2B-4DB1-A99D-93706F979DED}"/>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303907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D8238-43D8-4AB9-890D-B7A5D569E8B0}"/>
              </a:ext>
            </a:extLst>
          </p:cNvPr>
          <p:cNvSpPr>
            <a:spLocks noGrp="1"/>
          </p:cNvSpPr>
          <p:nvPr>
            <p:ph type="dt" sz="half" idx="10"/>
          </p:nvPr>
        </p:nvSpPr>
        <p:spPr/>
        <p:txBody>
          <a:bodyPr/>
          <a:lstStyle/>
          <a:p>
            <a:fld id="{0022E044-3203-4876-B553-F631122D1A31}" type="datetime1">
              <a:rPr lang="en-US" smtClean="0"/>
              <a:t>3/17/2021</a:t>
            </a:fld>
            <a:endParaRPr lang="en-US"/>
          </a:p>
        </p:txBody>
      </p:sp>
      <p:sp>
        <p:nvSpPr>
          <p:cNvPr id="3" name="Footer Placeholder 2">
            <a:extLst>
              <a:ext uri="{FF2B5EF4-FFF2-40B4-BE49-F238E27FC236}">
                <a16:creationId xmlns:a16="http://schemas.microsoft.com/office/drawing/2014/main" id="{D4B6262F-9BCD-440F-9230-B0B28405A6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4D20F8-AA1F-46AC-97A6-F547BBC62DE6}"/>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312250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35DB-138F-4CD4-A195-A5D766A1E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7E643-13ED-4C83-A0C3-74A6EAF5B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18EB34-5AE5-478B-ACDC-246F608ED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38A48-8B8F-4554-A941-7E240EBE0A09}"/>
              </a:ext>
            </a:extLst>
          </p:cNvPr>
          <p:cNvSpPr>
            <a:spLocks noGrp="1"/>
          </p:cNvSpPr>
          <p:nvPr>
            <p:ph type="dt" sz="half" idx="10"/>
          </p:nvPr>
        </p:nvSpPr>
        <p:spPr/>
        <p:txBody>
          <a:bodyPr/>
          <a:lstStyle/>
          <a:p>
            <a:fld id="{E5245AFC-4824-42CA-8EF4-05FBA1ED2DF8}" type="datetime1">
              <a:rPr lang="en-US" smtClean="0"/>
              <a:t>3/17/2021</a:t>
            </a:fld>
            <a:endParaRPr lang="en-US"/>
          </a:p>
        </p:txBody>
      </p:sp>
      <p:sp>
        <p:nvSpPr>
          <p:cNvPr id="6" name="Footer Placeholder 5">
            <a:extLst>
              <a:ext uri="{FF2B5EF4-FFF2-40B4-BE49-F238E27FC236}">
                <a16:creationId xmlns:a16="http://schemas.microsoft.com/office/drawing/2014/main" id="{9540D436-D9CA-4D33-A831-31D697AE9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0B3F8-E048-4EF8-B471-897A78850815}"/>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11424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08AD-4F5F-4888-BC68-C1C5DDCC3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4EDE1E-4766-4558-86AF-7489257D2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93AD9-4511-4EBA-8E51-662FD95FD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D6173-3664-4F5C-85AF-F028D72C553B}"/>
              </a:ext>
            </a:extLst>
          </p:cNvPr>
          <p:cNvSpPr>
            <a:spLocks noGrp="1"/>
          </p:cNvSpPr>
          <p:nvPr>
            <p:ph type="dt" sz="half" idx="10"/>
          </p:nvPr>
        </p:nvSpPr>
        <p:spPr/>
        <p:txBody>
          <a:bodyPr/>
          <a:lstStyle/>
          <a:p>
            <a:fld id="{ABB8699A-6084-4622-8243-F21775A63576}" type="datetime1">
              <a:rPr lang="en-US" smtClean="0"/>
              <a:t>3/17/2021</a:t>
            </a:fld>
            <a:endParaRPr lang="en-US"/>
          </a:p>
        </p:txBody>
      </p:sp>
      <p:sp>
        <p:nvSpPr>
          <p:cNvPr id="6" name="Footer Placeholder 5">
            <a:extLst>
              <a:ext uri="{FF2B5EF4-FFF2-40B4-BE49-F238E27FC236}">
                <a16:creationId xmlns:a16="http://schemas.microsoft.com/office/drawing/2014/main" id="{133CF45E-3C97-4FBE-BAF7-94E754D4F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9F352-5587-42A3-949A-F9CC1A28BFDD}"/>
              </a:ext>
            </a:extLst>
          </p:cNvPr>
          <p:cNvSpPr>
            <a:spLocks noGrp="1"/>
          </p:cNvSpPr>
          <p:nvPr>
            <p:ph type="sldNum" sz="quarter" idx="12"/>
          </p:nvPr>
        </p:nvSpPr>
        <p:spPr/>
        <p:txBody>
          <a:bodyPr/>
          <a:lstStyle/>
          <a:p>
            <a:fld id="{70B58FE5-D527-4179-91F6-05127D75BDE2}" type="slidenum">
              <a:rPr lang="en-US" smtClean="0"/>
              <a:t>‹#›</a:t>
            </a:fld>
            <a:endParaRPr lang="en-US"/>
          </a:p>
        </p:txBody>
      </p:sp>
    </p:spTree>
    <p:extLst>
      <p:ext uri="{BB962C8B-B14F-4D97-AF65-F5344CB8AC3E}">
        <p14:creationId xmlns:p14="http://schemas.microsoft.com/office/powerpoint/2010/main" val="115159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59727-172F-4D5B-BB5A-5CCA6D699A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A4F075-349E-4E2E-AE02-A5E20DD72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5B0D-5924-42D4-ADA5-E51531704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0FF4E-9295-4A4F-A78C-B945AC37ECF9}" type="datetime1">
              <a:rPr lang="en-US" smtClean="0"/>
              <a:t>3/17/2021</a:t>
            </a:fld>
            <a:endParaRPr lang="en-US"/>
          </a:p>
        </p:txBody>
      </p:sp>
      <p:sp>
        <p:nvSpPr>
          <p:cNvPr id="5" name="Footer Placeholder 4">
            <a:extLst>
              <a:ext uri="{FF2B5EF4-FFF2-40B4-BE49-F238E27FC236}">
                <a16:creationId xmlns:a16="http://schemas.microsoft.com/office/drawing/2014/main" id="{6678F0A9-7872-47C9-849A-BC3E1791A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EE950B-6547-45C0-9BC1-72811B24E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58FE5-D527-4179-91F6-05127D75BDE2}" type="slidenum">
              <a:rPr lang="en-US" smtClean="0"/>
              <a:t>‹#›</a:t>
            </a:fld>
            <a:endParaRPr lang="en-US"/>
          </a:p>
        </p:txBody>
      </p:sp>
    </p:spTree>
    <p:extLst>
      <p:ext uri="{BB962C8B-B14F-4D97-AF65-F5344CB8AC3E}">
        <p14:creationId xmlns:p14="http://schemas.microsoft.com/office/powerpoint/2010/main" val="264111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fao.org/faostat/en/#data"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atabank.worldbank.org/source/world-development-indicators" TargetMode="External"/><Relationship Id="rId4" Type="http://schemas.openxmlformats.org/officeDocument/2006/relationships/hyperlink" Target="http://tariffdata.wto.org/Default.aspx?culture=en-U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he evolution from modern farming to industrial agriculture has influenced how we feed ourselves now.">
            <a:extLst>
              <a:ext uri="{FF2B5EF4-FFF2-40B4-BE49-F238E27FC236}">
                <a16:creationId xmlns:a16="http://schemas.microsoft.com/office/drawing/2014/main" id="{E44C1BED-BEB3-422E-AD53-75BE46847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
            <a:ext cx="12192000" cy="6845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4005851-776B-4B13-8BBF-DC76DE465307}"/>
              </a:ext>
            </a:extLst>
          </p:cNvPr>
          <p:cNvSpPr/>
          <p:nvPr/>
        </p:nvSpPr>
        <p:spPr>
          <a:xfrm>
            <a:off x="1725574" y="4714078"/>
            <a:ext cx="3069555" cy="1324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bg1"/>
                </a:solidFill>
                <a:latin typeface="Arial Nova Cond Light" panose="020B0306020202020204" pitchFamily="34" charset="0"/>
              </a:rPr>
              <a:t>Boni </a:t>
            </a:r>
            <a:r>
              <a:rPr lang="en-US" sz="2400" err="1">
                <a:solidFill>
                  <a:schemeClr val="bg1"/>
                </a:solidFill>
                <a:latin typeface="Arial Nova Cond Light" panose="020B0306020202020204" pitchFamily="34" charset="0"/>
              </a:rPr>
              <a:t>Oloff</a:t>
            </a:r>
            <a:r>
              <a:rPr lang="en-US" sz="2400">
                <a:solidFill>
                  <a:schemeClr val="bg1"/>
                </a:solidFill>
                <a:latin typeface="Arial Nova Cond Light" panose="020B0306020202020204" pitchFamily="34" charset="0"/>
              </a:rPr>
              <a:t> Nugraha</a:t>
            </a:r>
          </a:p>
          <a:p>
            <a:r>
              <a:rPr lang="en-US" sz="2400">
                <a:solidFill>
                  <a:schemeClr val="bg1"/>
                </a:solidFill>
                <a:latin typeface="Arial Nova Cond Light" panose="020B0306020202020204" pitchFamily="34" charset="0"/>
              </a:rPr>
              <a:t>Harry S Hendharto</a:t>
            </a:r>
          </a:p>
          <a:p>
            <a:r>
              <a:rPr lang="en-US" sz="2400">
                <a:solidFill>
                  <a:schemeClr val="bg1"/>
                </a:solidFill>
                <a:latin typeface="Arial Nova Cond Light" panose="020B0306020202020204" pitchFamily="34" charset="0"/>
              </a:rPr>
              <a:t>Johnson Bam</a:t>
            </a:r>
          </a:p>
        </p:txBody>
      </p:sp>
      <p:sp>
        <p:nvSpPr>
          <p:cNvPr id="9" name="Rectangle 8">
            <a:extLst>
              <a:ext uri="{FF2B5EF4-FFF2-40B4-BE49-F238E27FC236}">
                <a16:creationId xmlns:a16="http://schemas.microsoft.com/office/drawing/2014/main" id="{B9BF43F9-DBB7-45D4-A963-636920699FC1}"/>
              </a:ext>
            </a:extLst>
          </p:cNvPr>
          <p:cNvSpPr/>
          <p:nvPr/>
        </p:nvSpPr>
        <p:spPr>
          <a:xfrm>
            <a:off x="431633" y="556566"/>
            <a:ext cx="4699166" cy="962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chemeClr val="bg1"/>
                </a:solidFill>
                <a:latin typeface="Arial Nova Cond Light" panose="020B0306020202020204" pitchFamily="34" charset="0"/>
              </a:rPr>
              <a:t>MSCA 31012</a:t>
            </a:r>
            <a:br>
              <a:rPr lang="en-US" sz="2000">
                <a:solidFill>
                  <a:schemeClr val="bg1"/>
                </a:solidFill>
                <a:latin typeface="Arial Nova Cond Light" panose="020B0306020202020204" pitchFamily="34" charset="0"/>
              </a:rPr>
            </a:br>
            <a:r>
              <a:rPr lang="en-US" sz="2000">
                <a:solidFill>
                  <a:schemeClr val="bg1"/>
                </a:solidFill>
                <a:latin typeface="Arial Nova Cond Light" panose="020B0306020202020204" pitchFamily="34" charset="0"/>
              </a:rPr>
              <a:t>Data Engineering</a:t>
            </a:r>
            <a:br>
              <a:rPr lang="en-US" sz="2000">
                <a:solidFill>
                  <a:schemeClr val="bg1"/>
                </a:solidFill>
                <a:latin typeface="Arial Nova Cond Light" panose="020B0306020202020204" pitchFamily="34" charset="0"/>
              </a:rPr>
            </a:br>
            <a:r>
              <a:rPr lang="en-US" sz="2800">
                <a:solidFill>
                  <a:schemeClr val="bg1"/>
                </a:solidFill>
                <a:latin typeface="Arial Nova Cond Light" panose="020B0306020202020204" pitchFamily="34" charset="0"/>
              </a:rPr>
              <a:t>Final Project</a:t>
            </a:r>
            <a:endParaRPr lang="en-US" sz="2000">
              <a:solidFill>
                <a:schemeClr val="bg1"/>
              </a:solidFill>
              <a:latin typeface="Arial Nova Cond Light" panose="020B0306020202020204" pitchFamily="34" charset="0"/>
            </a:endParaRPr>
          </a:p>
        </p:txBody>
      </p:sp>
      <p:sp>
        <p:nvSpPr>
          <p:cNvPr id="11" name="Rectangle 10">
            <a:extLst>
              <a:ext uri="{FF2B5EF4-FFF2-40B4-BE49-F238E27FC236}">
                <a16:creationId xmlns:a16="http://schemas.microsoft.com/office/drawing/2014/main" id="{3B0AF6FE-85F1-4F3D-9E10-D396F7B12195}"/>
              </a:ext>
            </a:extLst>
          </p:cNvPr>
          <p:cNvSpPr/>
          <p:nvPr/>
        </p:nvSpPr>
        <p:spPr>
          <a:xfrm>
            <a:off x="431633" y="2541319"/>
            <a:ext cx="5463841" cy="1307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a:solidFill>
                  <a:schemeClr val="bg1"/>
                </a:solidFill>
                <a:latin typeface="Arial Nova Cond Light" panose="020B0306020202020204" pitchFamily="34" charset="0"/>
              </a:rPr>
              <a:t>Global Agriculture Analytics </a:t>
            </a:r>
          </a:p>
        </p:txBody>
      </p:sp>
      <p:sp>
        <p:nvSpPr>
          <p:cNvPr id="12" name="Rectangle 11">
            <a:extLst>
              <a:ext uri="{FF2B5EF4-FFF2-40B4-BE49-F238E27FC236}">
                <a16:creationId xmlns:a16="http://schemas.microsoft.com/office/drawing/2014/main" id="{85648E47-6336-4031-BE32-17AED6332836}"/>
              </a:ext>
            </a:extLst>
          </p:cNvPr>
          <p:cNvSpPr/>
          <p:nvPr/>
        </p:nvSpPr>
        <p:spPr>
          <a:xfrm>
            <a:off x="431633" y="4709742"/>
            <a:ext cx="1578142" cy="4518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Arial Nova Cond Light" panose="020B0306020202020204" pitchFamily="34" charset="0"/>
              </a:rPr>
              <a:t>Team Member</a:t>
            </a:r>
          </a:p>
        </p:txBody>
      </p:sp>
      <p:cxnSp>
        <p:nvCxnSpPr>
          <p:cNvPr id="14" name="Straight Connector 13">
            <a:extLst>
              <a:ext uri="{FF2B5EF4-FFF2-40B4-BE49-F238E27FC236}">
                <a16:creationId xmlns:a16="http://schemas.microsoft.com/office/drawing/2014/main" id="{F5F2D162-C12D-480D-B15C-A53912FCEB35}"/>
              </a:ext>
            </a:extLst>
          </p:cNvPr>
          <p:cNvCxnSpPr/>
          <p:nvPr/>
        </p:nvCxnSpPr>
        <p:spPr>
          <a:xfrm>
            <a:off x="1725574" y="4789277"/>
            <a:ext cx="0" cy="11741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A3D51D7-C653-466E-9A46-CAD2BD5EF365}"/>
              </a:ext>
            </a:extLst>
          </p:cNvPr>
          <p:cNvSpPr/>
          <p:nvPr/>
        </p:nvSpPr>
        <p:spPr>
          <a:xfrm>
            <a:off x="431633" y="4438158"/>
            <a:ext cx="1195805" cy="351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chemeClr val="bg1"/>
                </a:solidFill>
                <a:latin typeface="Arial Nova Cond Light" panose="020B0306020202020204" pitchFamily="34" charset="0"/>
              </a:rPr>
              <a:t>Group 4</a:t>
            </a:r>
          </a:p>
        </p:txBody>
      </p:sp>
      <p:sp>
        <p:nvSpPr>
          <p:cNvPr id="2" name="Slide Number Placeholder 1"/>
          <p:cNvSpPr>
            <a:spLocks noGrp="1"/>
          </p:cNvSpPr>
          <p:nvPr>
            <p:ph type="sldNum" sz="quarter" idx="12"/>
          </p:nvPr>
        </p:nvSpPr>
        <p:spPr/>
        <p:txBody>
          <a:bodyPr/>
          <a:lstStyle/>
          <a:p>
            <a:fld id="{70B58FE5-D527-4179-91F6-05127D75BDE2}" type="slidenum">
              <a:rPr lang="en-US" smtClean="0"/>
              <a:t>1</a:t>
            </a:fld>
            <a:endParaRPr lang="en-US"/>
          </a:p>
        </p:txBody>
      </p:sp>
    </p:spTree>
    <p:extLst>
      <p:ext uri="{BB962C8B-B14F-4D97-AF65-F5344CB8AC3E}">
        <p14:creationId xmlns:p14="http://schemas.microsoft.com/office/powerpoint/2010/main" val="42706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20FB236-0B08-4D10-9E4C-816A0EBD8A99}"/>
              </a:ext>
            </a:extLst>
          </p:cNvPr>
          <p:cNvSpPr/>
          <p:nvPr/>
        </p:nvSpPr>
        <p:spPr>
          <a:xfrm>
            <a:off x="118127" y="114301"/>
            <a:ext cx="7539973" cy="395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2000">
                <a:solidFill>
                  <a:schemeClr val="tx1"/>
                </a:solidFill>
                <a:latin typeface="Arial Nova Cond Light"/>
              </a:rPr>
              <a:t>Query 2: Top 2 &amp; Bottom 2 orange exporters relative to their domestic production</a:t>
            </a:r>
            <a:endParaRPr lang="en-US" sz="1600">
              <a:solidFill>
                <a:schemeClr val="tx1"/>
              </a:solidFill>
              <a:latin typeface="Arial Nova Cond Light"/>
            </a:endParaRPr>
          </a:p>
        </p:txBody>
      </p:sp>
      <p:sp>
        <p:nvSpPr>
          <p:cNvPr id="2" name="Slide Number Placeholder 1"/>
          <p:cNvSpPr>
            <a:spLocks noGrp="1"/>
          </p:cNvSpPr>
          <p:nvPr>
            <p:ph type="sldNum" sz="quarter" idx="12"/>
          </p:nvPr>
        </p:nvSpPr>
        <p:spPr/>
        <p:txBody>
          <a:bodyPr/>
          <a:lstStyle/>
          <a:p>
            <a:fld id="{70B58FE5-D527-4179-91F6-05127D75BDE2}" type="slidenum">
              <a:rPr lang="en-US" smtClean="0"/>
              <a:t>10</a:t>
            </a:fld>
            <a:endParaRPr lang="en-US"/>
          </a:p>
        </p:txBody>
      </p:sp>
      <p:pic>
        <p:nvPicPr>
          <p:cNvPr id="6" name="Picture 5">
            <a:extLst>
              <a:ext uri="{FF2B5EF4-FFF2-40B4-BE49-F238E27FC236}">
                <a16:creationId xmlns:a16="http://schemas.microsoft.com/office/drawing/2014/main" id="{BF05B616-1EEA-4518-B2C5-1CDAE195B7D5}"/>
              </a:ext>
            </a:extLst>
          </p:cNvPr>
          <p:cNvPicPr>
            <a:picLocks noChangeAspect="1"/>
          </p:cNvPicPr>
          <p:nvPr/>
        </p:nvPicPr>
        <p:blipFill>
          <a:blip r:embed="rId2"/>
          <a:stretch>
            <a:fillRect/>
          </a:stretch>
        </p:blipFill>
        <p:spPr>
          <a:xfrm>
            <a:off x="5124384" y="3019969"/>
            <a:ext cx="6839082" cy="963114"/>
          </a:xfrm>
          <a:prstGeom prst="rect">
            <a:avLst/>
          </a:prstGeom>
        </p:spPr>
      </p:pic>
      <p:pic>
        <p:nvPicPr>
          <p:cNvPr id="7" name="Picture 6">
            <a:extLst>
              <a:ext uri="{FF2B5EF4-FFF2-40B4-BE49-F238E27FC236}">
                <a16:creationId xmlns:a16="http://schemas.microsoft.com/office/drawing/2014/main" id="{C31132B6-EBEC-475C-A7BA-D52F507489BE}"/>
              </a:ext>
            </a:extLst>
          </p:cNvPr>
          <p:cNvPicPr>
            <a:picLocks noChangeAspect="1"/>
          </p:cNvPicPr>
          <p:nvPr/>
        </p:nvPicPr>
        <p:blipFill>
          <a:blip r:embed="rId3"/>
          <a:stretch>
            <a:fillRect/>
          </a:stretch>
        </p:blipFill>
        <p:spPr>
          <a:xfrm>
            <a:off x="282202" y="508175"/>
            <a:ext cx="4559980" cy="6221237"/>
          </a:xfrm>
          <a:prstGeom prst="rect">
            <a:avLst/>
          </a:prstGeom>
        </p:spPr>
      </p:pic>
    </p:spTree>
    <p:extLst>
      <p:ext uri="{BB962C8B-B14F-4D97-AF65-F5344CB8AC3E}">
        <p14:creationId xmlns:p14="http://schemas.microsoft.com/office/powerpoint/2010/main" val="1462484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0B58FE5-D527-4179-91F6-05127D75BDE2}" type="slidenum">
              <a:rPr lang="en-US" smtClean="0"/>
              <a:t>11</a:t>
            </a:fld>
            <a:endParaRPr lang="en-US"/>
          </a:p>
        </p:txBody>
      </p:sp>
      <p:sp>
        <p:nvSpPr>
          <p:cNvPr id="6" name="Rectangle 5">
            <a:extLst>
              <a:ext uri="{FF2B5EF4-FFF2-40B4-BE49-F238E27FC236}">
                <a16:creationId xmlns:a16="http://schemas.microsoft.com/office/drawing/2014/main" id="{82F73F4B-4102-4437-8071-2190D53987D7}"/>
              </a:ext>
            </a:extLst>
          </p:cNvPr>
          <p:cNvSpPr/>
          <p:nvPr/>
        </p:nvSpPr>
        <p:spPr>
          <a:xfrm>
            <a:off x="184802" y="210492"/>
            <a:ext cx="7539973" cy="395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2000">
                <a:solidFill>
                  <a:schemeClr val="tx1"/>
                </a:solidFill>
                <a:latin typeface="Arial Nova Cond Light"/>
              </a:rPr>
              <a:t>Query 3: For specific commodity (e.g., Avocados), list main provider of that commodity which a country rely on and calculate the total paid tariff ($ Million)</a:t>
            </a:r>
            <a:endParaRPr lang="en-US" sz="1600">
              <a:solidFill>
                <a:schemeClr val="tx1"/>
              </a:solidFill>
              <a:latin typeface="Arial Nova Cond Light"/>
            </a:endParaRPr>
          </a:p>
        </p:txBody>
      </p:sp>
      <p:pic>
        <p:nvPicPr>
          <p:cNvPr id="3" name="Picture 2">
            <a:extLst>
              <a:ext uri="{FF2B5EF4-FFF2-40B4-BE49-F238E27FC236}">
                <a16:creationId xmlns:a16="http://schemas.microsoft.com/office/drawing/2014/main" id="{CB5360A0-D505-4B4E-94F8-582775E51C1D}"/>
              </a:ext>
            </a:extLst>
          </p:cNvPr>
          <p:cNvPicPr>
            <a:picLocks noChangeAspect="1"/>
          </p:cNvPicPr>
          <p:nvPr/>
        </p:nvPicPr>
        <p:blipFill>
          <a:blip r:embed="rId2"/>
          <a:stretch>
            <a:fillRect/>
          </a:stretch>
        </p:blipFill>
        <p:spPr>
          <a:xfrm>
            <a:off x="385762" y="841375"/>
            <a:ext cx="4829175" cy="5410200"/>
          </a:xfrm>
          <a:prstGeom prst="rect">
            <a:avLst/>
          </a:prstGeom>
        </p:spPr>
      </p:pic>
      <p:pic>
        <p:nvPicPr>
          <p:cNvPr id="4" name="Picture 3">
            <a:extLst>
              <a:ext uri="{FF2B5EF4-FFF2-40B4-BE49-F238E27FC236}">
                <a16:creationId xmlns:a16="http://schemas.microsoft.com/office/drawing/2014/main" id="{9D77062B-CB1C-49F0-9600-D811318AE38E}"/>
              </a:ext>
            </a:extLst>
          </p:cNvPr>
          <p:cNvPicPr>
            <a:picLocks noChangeAspect="1"/>
          </p:cNvPicPr>
          <p:nvPr/>
        </p:nvPicPr>
        <p:blipFill>
          <a:blip r:embed="rId3"/>
          <a:stretch>
            <a:fillRect/>
          </a:stretch>
        </p:blipFill>
        <p:spPr>
          <a:xfrm>
            <a:off x="5522929" y="2577264"/>
            <a:ext cx="6555582" cy="1432961"/>
          </a:xfrm>
          <a:prstGeom prst="rect">
            <a:avLst/>
          </a:prstGeom>
        </p:spPr>
      </p:pic>
    </p:spTree>
    <p:extLst>
      <p:ext uri="{BB962C8B-B14F-4D97-AF65-F5344CB8AC3E}">
        <p14:creationId xmlns:p14="http://schemas.microsoft.com/office/powerpoint/2010/main" val="39475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0B58FE5-D527-4179-91F6-05127D75BDE2}" type="slidenum">
              <a:rPr lang="en-US" smtClean="0"/>
              <a:t>12</a:t>
            </a:fld>
            <a:endParaRPr lang="en-US"/>
          </a:p>
        </p:txBody>
      </p:sp>
      <p:pic>
        <p:nvPicPr>
          <p:cNvPr id="3" name="Picture 2">
            <a:extLst>
              <a:ext uri="{FF2B5EF4-FFF2-40B4-BE49-F238E27FC236}">
                <a16:creationId xmlns:a16="http://schemas.microsoft.com/office/drawing/2014/main" id="{A49C2E19-E586-4406-8182-BB85E18DD835}"/>
              </a:ext>
            </a:extLst>
          </p:cNvPr>
          <p:cNvPicPr>
            <a:picLocks noChangeAspect="1"/>
          </p:cNvPicPr>
          <p:nvPr/>
        </p:nvPicPr>
        <p:blipFill>
          <a:blip r:embed="rId2"/>
          <a:stretch>
            <a:fillRect/>
          </a:stretch>
        </p:blipFill>
        <p:spPr>
          <a:xfrm>
            <a:off x="176665" y="711200"/>
            <a:ext cx="6809471" cy="6010275"/>
          </a:xfrm>
          <a:prstGeom prst="rect">
            <a:avLst/>
          </a:prstGeom>
        </p:spPr>
      </p:pic>
      <p:sp>
        <p:nvSpPr>
          <p:cNvPr id="7" name="Rectangle 6">
            <a:extLst>
              <a:ext uri="{FF2B5EF4-FFF2-40B4-BE49-F238E27FC236}">
                <a16:creationId xmlns:a16="http://schemas.microsoft.com/office/drawing/2014/main" id="{927EF047-4CF3-4096-BBF2-928EA3221412}"/>
              </a:ext>
            </a:extLst>
          </p:cNvPr>
          <p:cNvSpPr/>
          <p:nvPr/>
        </p:nvSpPr>
        <p:spPr>
          <a:xfrm>
            <a:off x="184802" y="210492"/>
            <a:ext cx="7539973" cy="395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2000">
                <a:solidFill>
                  <a:schemeClr val="tx1"/>
                </a:solidFill>
                <a:latin typeface="Arial Nova Cond Light"/>
              </a:rPr>
              <a:t>Query 4: Identify the year when extreme temperature change happened and compare it with the production growth (YoY)</a:t>
            </a:r>
            <a:endParaRPr lang="en-US" sz="1600">
              <a:solidFill>
                <a:schemeClr val="tx1"/>
              </a:solidFill>
              <a:latin typeface="Arial Nova Cond Light"/>
            </a:endParaRPr>
          </a:p>
        </p:txBody>
      </p:sp>
      <p:pic>
        <p:nvPicPr>
          <p:cNvPr id="5" name="Picture 4">
            <a:extLst>
              <a:ext uri="{FF2B5EF4-FFF2-40B4-BE49-F238E27FC236}">
                <a16:creationId xmlns:a16="http://schemas.microsoft.com/office/drawing/2014/main" id="{65930B07-B810-4042-92FA-7016C6B70E26}"/>
              </a:ext>
            </a:extLst>
          </p:cNvPr>
          <p:cNvPicPr>
            <a:picLocks noChangeAspect="1"/>
          </p:cNvPicPr>
          <p:nvPr/>
        </p:nvPicPr>
        <p:blipFill>
          <a:blip r:embed="rId3"/>
          <a:stretch>
            <a:fillRect/>
          </a:stretch>
        </p:blipFill>
        <p:spPr>
          <a:xfrm>
            <a:off x="5863698" y="2593929"/>
            <a:ext cx="6205085" cy="2473356"/>
          </a:xfrm>
          <a:prstGeom prst="rect">
            <a:avLst/>
          </a:prstGeom>
        </p:spPr>
      </p:pic>
    </p:spTree>
    <p:extLst>
      <p:ext uri="{BB962C8B-B14F-4D97-AF65-F5344CB8AC3E}">
        <p14:creationId xmlns:p14="http://schemas.microsoft.com/office/powerpoint/2010/main" val="258211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0B58FE5-D527-4179-91F6-05127D75BDE2}" type="slidenum">
              <a:rPr lang="en-US" smtClean="0"/>
              <a:t>13</a:t>
            </a:fld>
            <a:endParaRPr lang="en-US"/>
          </a:p>
        </p:txBody>
      </p:sp>
      <p:pic>
        <p:nvPicPr>
          <p:cNvPr id="4" name="Picture 3">
            <a:extLst>
              <a:ext uri="{FF2B5EF4-FFF2-40B4-BE49-F238E27FC236}">
                <a16:creationId xmlns:a16="http://schemas.microsoft.com/office/drawing/2014/main" id="{22EB85F9-2AD3-4C5A-A806-DF5305E6F19F}"/>
              </a:ext>
            </a:extLst>
          </p:cNvPr>
          <p:cNvPicPr>
            <a:picLocks noChangeAspect="1"/>
          </p:cNvPicPr>
          <p:nvPr/>
        </p:nvPicPr>
        <p:blipFill>
          <a:blip r:embed="rId2"/>
          <a:stretch>
            <a:fillRect/>
          </a:stretch>
        </p:blipFill>
        <p:spPr>
          <a:xfrm>
            <a:off x="188996" y="816916"/>
            <a:ext cx="5178072" cy="6041083"/>
          </a:xfrm>
          <a:prstGeom prst="rect">
            <a:avLst/>
          </a:prstGeom>
        </p:spPr>
      </p:pic>
      <p:sp>
        <p:nvSpPr>
          <p:cNvPr id="9" name="Rectangle 8">
            <a:extLst>
              <a:ext uri="{FF2B5EF4-FFF2-40B4-BE49-F238E27FC236}">
                <a16:creationId xmlns:a16="http://schemas.microsoft.com/office/drawing/2014/main" id="{95025AE7-A87D-44B5-9DE0-C07A1418F9E6}"/>
              </a:ext>
            </a:extLst>
          </p:cNvPr>
          <p:cNvSpPr/>
          <p:nvPr/>
        </p:nvSpPr>
        <p:spPr>
          <a:xfrm>
            <a:off x="184802" y="210492"/>
            <a:ext cx="8492473" cy="395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2000">
                <a:solidFill>
                  <a:schemeClr val="tx1"/>
                </a:solidFill>
                <a:latin typeface="Arial Nova Cond Light"/>
              </a:rPr>
              <a:t>Query 5: Determine whether a high or upper middle-income country is a processor only / producer only / or both, and sort by share of rural population growth (YoY)</a:t>
            </a:r>
            <a:endParaRPr lang="en-US" sz="1600">
              <a:solidFill>
                <a:schemeClr val="tx1"/>
              </a:solidFill>
              <a:latin typeface="Arial Nova Cond Light"/>
            </a:endParaRPr>
          </a:p>
        </p:txBody>
      </p:sp>
      <p:pic>
        <p:nvPicPr>
          <p:cNvPr id="3" name="Picture 2">
            <a:extLst>
              <a:ext uri="{FF2B5EF4-FFF2-40B4-BE49-F238E27FC236}">
                <a16:creationId xmlns:a16="http://schemas.microsoft.com/office/drawing/2014/main" id="{0838FD0F-BFB4-42AD-8D7B-4B4E850B1035}"/>
              </a:ext>
            </a:extLst>
          </p:cNvPr>
          <p:cNvPicPr>
            <a:picLocks noChangeAspect="1"/>
          </p:cNvPicPr>
          <p:nvPr/>
        </p:nvPicPr>
        <p:blipFill>
          <a:blip r:embed="rId3"/>
          <a:stretch>
            <a:fillRect/>
          </a:stretch>
        </p:blipFill>
        <p:spPr>
          <a:xfrm>
            <a:off x="5200650" y="2575394"/>
            <a:ext cx="6819900" cy="2524125"/>
          </a:xfrm>
          <a:prstGeom prst="rect">
            <a:avLst/>
          </a:prstGeom>
        </p:spPr>
      </p:pic>
    </p:spTree>
    <p:extLst>
      <p:ext uri="{BB962C8B-B14F-4D97-AF65-F5344CB8AC3E}">
        <p14:creationId xmlns:p14="http://schemas.microsoft.com/office/powerpoint/2010/main" val="409229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20FB236-0B08-4D10-9E4C-816A0EBD8A99}"/>
              </a:ext>
            </a:extLst>
          </p:cNvPr>
          <p:cNvSpPr/>
          <p:nvPr/>
        </p:nvSpPr>
        <p:spPr>
          <a:xfrm>
            <a:off x="118128" y="89025"/>
            <a:ext cx="8372729" cy="395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sz="2400">
                <a:solidFill>
                  <a:schemeClr val="tx1"/>
                </a:solidFill>
                <a:latin typeface="Arial Nova Cond Light" panose="020B0306020202020204" pitchFamily="34" charset="0"/>
              </a:rPr>
              <a:t>Visualization 1: Top Player in Global Agriculture Markets</a:t>
            </a:r>
            <a:endParaRPr lang="en-US">
              <a:solidFill>
                <a:schemeClr val="tx1"/>
              </a:solidFill>
              <a:latin typeface="Arial Nova Cond Light" panose="020B0306020202020204" pitchFamily="34" charset="0"/>
            </a:endParaRPr>
          </a:p>
        </p:txBody>
      </p:sp>
      <p:sp>
        <p:nvSpPr>
          <p:cNvPr id="2" name="Slide Number Placeholder 1"/>
          <p:cNvSpPr>
            <a:spLocks noGrp="1"/>
          </p:cNvSpPr>
          <p:nvPr>
            <p:ph type="sldNum" sz="quarter" idx="12"/>
          </p:nvPr>
        </p:nvSpPr>
        <p:spPr/>
        <p:txBody>
          <a:bodyPr/>
          <a:lstStyle/>
          <a:p>
            <a:fld id="{70B58FE5-D527-4179-91F6-05127D75BDE2}" type="slidenum">
              <a:rPr lang="en-US" smtClean="0"/>
              <a:t>14</a:t>
            </a:fld>
            <a:endParaRPr lang="en-US"/>
          </a:p>
        </p:txBody>
      </p:sp>
      <p:pic>
        <p:nvPicPr>
          <p:cNvPr id="3" name="Picture 2">
            <a:extLst>
              <a:ext uri="{FF2B5EF4-FFF2-40B4-BE49-F238E27FC236}">
                <a16:creationId xmlns:a16="http://schemas.microsoft.com/office/drawing/2014/main" id="{F5D848FA-772D-44D7-BF44-42133CF755B5}"/>
              </a:ext>
            </a:extLst>
          </p:cNvPr>
          <p:cNvPicPr>
            <a:picLocks noChangeAspect="1"/>
          </p:cNvPicPr>
          <p:nvPr/>
        </p:nvPicPr>
        <p:blipFill>
          <a:blip r:embed="rId2"/>
          <a:stretch>
            <a:fillRect/>
          </a:stretch>
        </p:blipFill>
        <p:spPr>
          <a:xfrm>
            <a:off x="419100" y="484958"/>
            <a:ext cx="11353800" cy="6372320"/>
          </a:xfrm>
          <a:prstGeom prst="rect">
            <a:avLst/>
          </a:prstGeom>
        </p:spPr>
      </p:pic>
    </p:spTree>
    <p:extLst>
      <p:ext uri="{BB962C8B-B14F-4D97-AF65-F5344CB8AC3E}">
        <p14:creationId xmlns:p14="http://schemas.microsoft.com/office/powerpoint/2010/main" val="106674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9180AB-90C0-4B09-82F1-4297D874254E}"/>
              </a:ext>
            </a:extLst>
          </p:cNvPr>
          <p:cNvPicPr>
            <a:picLocks noChangeAspect="1"/>
          </p:cNvPicPr>
          <p:nvPr/>
        </p:nvPicPr>
        <p:blipFill>
          <a:blip r:embed="rId2"/>
          <a:stretch>
            <a:fillRect/>
          </a:stretch>
        </p:blipFill>
        <p:spPr>
          <a:xfrm>
            <a:off x="525406" y="493764"/>
            <a:ext cx="11016174" cy="6275211"/>
          </a:xfrm>
          <a:prstGeom prst="rect">
            <a:avLst/>
          </a:prstGeom>
        </p:spPr>
      </p:pic>
      <p:sp>
        <p:nvSpPr>
          <p:cNvPr id="2" name="Slide Number Placeholder 1"/>
          <p:cNvSpPr>
            <a:spLocks noGrp="1"/>
          </p:cNvSpPr>
          <p:nvPr>
            <p:ph type="sldNum" sz="quarter" idx="12"/>
          </p:nvPr>
        </p:nvSpPr>
        <p:spPr/>
        <p:txBody>
          <a:bodyPr/>
          <a:lstStyle/>
          <a:p>
            <a:fld id="{70B58FE5-D527-4179-91F6-05127D75BDE2}" type="slidenum">
              <a:rPr lang="en-US" smtClean="0"/>
              <a:t>15</a:t>
            </a:fld>
            <a:endParaRPr lang="en-US"/>
          </a:p>
        </p:txBody>
      </p:sp>
      <p:sp>
        <p:nvSpPr>
          <p:cNvPr id="21" name="Text Placeholder 2">
            <a:extLst>
              <a:ext uri="{FF2B5EF4-FFF2-40B4-BE49-F238E27FC236}">
                <a16:creationId xmlns:a16="http://schemas.microsoft.com/office/drawing/2014/main" id="{8AF90F1C-7FDF-4896-A3B0-457988143B2C}"/>
              </a:ext>
            </a:extLst>
          </p:cNvPr>
          <p:cNvSpPr txBox="1">
            <a:spLocks/>
          </p:cNvSpPr>
          <p:nvPr/>
        </p:nvSpPr>
        <p:spPr>
          <a:xfrm>
            <a:off x="10825843" y="83662"/>
            <a:ext cx="1222706" cy="25792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a:solidFill>
                  <a:srgbClr val="FF0000"/>
                </a:solidFill>
              </a:rPr>
              <a:t>Visualization 2</a:t>
            </a:r>
          </a:p>
        </p:txBody>
      </p:sp>
      <p:sp>
        <p:nvSpPr>
          <p:cNvPr id="6" name="Rectangle 5">
            <a:extLst>
              <a:ext uri="{FF2B5EF4-FFF2-40B4-BE49-F238E27FC236}">
                <a16:creationId xmlns:a16="http://schemas.microsoft.com/office/drawing/2014/main" id="{12C0F165-2C6E-45CE-8F5B-165C6DD0F6FD}"/>
              </a:ext>
            </a:extLst>
          </p:cNvPr>
          <p:cNvSpPr/>
          <p:nvPr/>
        </p:nvSpPr>
        <p:spPr>
          <a:xfrm>
            <a:off x="118128" y="89025"/>
            <a:ext cx="8372729" cy="395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sz="2400">
                <a:solidFill>
                  <a:schemeClr val="tx1"/>
                </a:solidFill>
                <a:latin typeface="Arial Nova Cond Light" panose="020B0306020202020204" pitchFamily="34" charset="0"/>
              </a:rPr>
              <a:t>Visualization 2: Agriculture From Socio-Economic Perspectives </a:t>
            </a:r>
            <a:endParaRPr lang="en-US">
              <a:solidFill>
                <a:schemeClr val="tx1"/>
              </a:solidFill>
              <a:latin typeface="Arial Nova Cond Light" panose="020B0306020202020204" pitchFamily="34" charset="0"/>
            </a:endParaRPr>
          </a:p>
        </p:txBody>
      </p:sp>
    </p:spTree>
    <p:extLst>
      <p:ext uri="{BB962C8B-B14F-4D97-AF65-F5344CB8AC3E}">
        <p14:creationId xmlns:p14="http://schemas.microsoft.com/office/powerpoint/2010/main" val="98882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749295-2EAF-4D83-B9E4-2627BFBD1784}"/>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0B58FE5-D527-4179-91F6-05127D75BDE2}" type="slidenum">
              <a:rPr lang="en-US" smtClean="0"/>
              <a:t>16</a:t>
            </a:fld>
            <a:endParaRPr lang="en-US"/>
          </a:p>
        </p:txBody>
      </p:sp>
      <p:sp>
        <p:nvSpPr>
          <p:cNvPr id="6" name="Rectangle 5">
            <a:extLst>
              <a:ext uri="{FF2B5EF4-FFF2-40B4-BE49-F238E27FC236}">
                <a16:creationId xmlns:a16="http://schemas.microsoft.com/office/drawing/2014/main" id="{09EF5C46-2CE2-4B5D-8073-B3F9A0CF3AB6}"/>
              </a:ext>
            </a:extLst>
          </p:cNvPr>
          <p:cNvSpPr/>
          <p:nvPr/>
        </p:nvSpPr>
        <p:spPr>
          <a:xfrm>
            <a:off x="118128" y="89025"/>
            <a:ext cx="9207567" cy="395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2400">
                <a:solidFill>
                  <a:schemeClr val="bg1">
                    <a:lumMod val="50000"/>
                  </a:schemeClr>
                </a:solidFill>
                <a:latin typeface="Arial Nova Cond Light"/>
              </a:rPr>
              <a:t>Visualization 2: The Effect of Logistics, Tariff, Population and GDP to Import Values</a:t>
            </a:r>
            <a:endParaRPr lang="en-US">
              <a:solidFill>
                <a:schemeClr val="bg1">
                  <a:lumMod val="50000"/>
                </a:schemeClr>
              </a:solidFill>
              <a:latin typeface="Arial Nova Cond Light" panose="020B0306020202020204" pitchFamily="34" charset="0"/>
            </a:endParaRPr>
          </a:p>
        </p:txBody>
      </p:sp>
      <p:pic>
        <p:nvPicPr>
          <p:cNvPr id="3" name="Picture 3">
            <a:extLst>
              <a:ext uri="{FF2B5EF4-FFF2-40B4-BE49-F238E27FC236}">
                <a16:creationId xmlns:a16="http://schemas.microsoft.com/office/drawing/2014/main" id="{99F3B9CD-3C36-4AA7-A102-B5E705821E72}"/>
              </a:ext>
            </a:extLst>
          </p:cNvPr>
          <p:cNvPicPr>
            <a:picLocks noChangeAspect="1"/>
          </p:cNvPicPr>
          <p:nvPr/>
        </p:nvPicPr>
        <p:blipFill>
          <a:blip r:embed="rId2"/>
          <a:stretch>
            <a:fillRect/>
          </a:stretch>
        </p:blipFill>
        <p:spPr>
          <a:xfrm>
            <a:off x="890772" y="806036"/>
            <a:ext cx="5011479" cy="2918580"/>
          </a:xfrm>
          <a:prstGeom prst="rect">
            <a:avLst/>
          </a:prstGeom>
        </p:spPr>
      </p:pic>
      <p:pic>
        <p:nvPicPr>
          <p:cNvPr id="4" name="Picture 4">
            <a:extLst>
              <a:ext uri="{FF2B5EF4-FFF2-40B4-BE49-F238E27FC236}">
                <a16:creationId xmlns:a16="http://schemas.microsoft.com/office/drawing/2014/main" id="{2E0AF544-EA63-431B-9322-F8C5F3FDEF78}"/>
              </a:ext>
            </a:extLst>
          </p:cNvPr>
          <p:cNvPicPr>
            <a:picLocks noChangeAspect="1"/>
          </p:cNvPicPr>
          <p:nvPr/>
        </p:nvPicPr>
        <p:blipFill>
          <a:blip r:embed="rId3"/>
          <a:stretch>
            <a:fillRect/>
          </a:stretch>
        </p:blipFill>
        <p:spPr>
          <a:xfrm>
            <a:off x="5994401" y="808244"/>
            <a:ext cx="4993757" cy="2819650"/>
          </a:xfrm>
          <a:prstGeom prst="rect">
            <a:avLst/>
          </a:prstGeom>
        </p:spPr>
      </p:pic>
      <p:pic>
        <p:nvPicPr>
          <p:cNvPr id="5" name="Picture 6">
            <a:extLst>
              <a:ext uri="{FF2B5EF4-FFF2-40B4-BE49-F238E27FC236}">
                <a16:creationId xmlns:a16="http://schemas.microsoft.com/office/drawing/2014/main" id="{8639BA6D-FAF9-43A2-9418-3FFC71A7067A}"/>
              </a:ext>
            </a:extLst>
          </p:cNvPr>
          <p:cNvPicPr>
            <a:picLocks noChangeAspect="1"/>
          </p:cNvPicPr>
          <p:nvPr/>
        </p:nvPicPr>
        <p:blipFill>
          <a:blip r:embed="rId4"/>
          <a:stretch>
            <a:fillRect/>
          </a:stretch>
        </p:blipFill>
        <p:spPr>
          <a:xfrm>
            <a:off x="890774" y="3727850"/>
            <a:ext cx="5206407" cy="2916950"/>
          </a:xfrm>
          <a:prstGeom prst="rect">
            <a:avLst/>
          </a:prstGeom>
        </p:spPr>
      </p:pic>
      <p:pic>
        <p:nvPicPr>
          <p:cNvPr id="7" name="Picture 8">
            <a:extLst>
              <a:ext uri="{FF2B5EF4-FFF2-40B4-BE49-F238E27FC236}">
                <a16:creationId xmlns:a16="http://schemas.microsoft.com/office/drawing/2014/main" id="{52CB9266-107F-47B0-8271-E47E146C0DF2}"/>
              </a:ext>
            </a:extLst>
          </p:cNvPr>
          <p:cNvPicPr>
            <a:picLocks noChangeAspect="1"/>
          </p:cNvPicPr>
          <p:nvPr/>
        </p:nvPicPr>
        <p:blipFill>
          <a:blip r:embed="rId5"/>
          <a:stretch>
            <a:fillRect/>
          </a:stretch>
        </p:blipFill>
        <p:spPr>
          <a:xfrm>
            <a:off x="5905797" y="3726433"/>
            <a:ext cx="4987849" cy="2860716"/>
          </a:xfrm>
          <a:prstGeom prst="rect">
            <a:avLst/>
          </a:prstGeom>
        </p:spPr>
      </p:pic>
    </p:spTree>
    <p:extLst>
      <p:ext uri="{BB962C8B-B14F-4D97-AF65-F5344CB8AC3E}">
        <p14:creationId xmlns:p14="http://schemas.microsoft.com/office/powerpoint/2010/main" val="95052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BF43F9-DBB7-45D4-A963-636920699FC1}"/>
              </a:ext>
            </a:extLst>
          </p:cNvPr>
          <p:cNvSpPr/>
          <p:nvPr/>
        </p:nvSpPr>
        <p:spPr>
          <a:xfrm>
            <a:off x="-1498" y="380217"/>
            <a:ext cx="4621514" cy="80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4000">
                <a:solidFill>
                  <a:srgbClr val="262626"/>
                </a:solidFill>
                <a:latin typeface="Arial Nova Cond Light"/>
              </a:rPr>
              <a:t>Recommendations</a:t>
            </a:r>
            <a:endParaRPr lang="en-US" sz="3200">
              <a:solidFill>
                <a:srgbClr val="262626"/>
              </a:solidFill>
              <a:latin typeface="Arial Nova Cond Light" panose="020B0306020202020204" pitchFamily="34" charset="0"/>
            </a:endParaRPr>
          </a:p>
        </p:txBody>
      </p:sp>
      <p:sp>
        <p:nvSpPr>
          <p:cNvPr id="2" name="Slide Number Placeholder 1"/>
          <p:cNvSpPr>
            <a:spLocks noGrp="1"/>
          </p:cNvSpPr>
          <p:nvPr>
            <p:ph type="sldNum" sz="quarter" idx="12"/>
          </p:nvPr>
        </p:nvSpPr>
        <p:spPr/>
        <p:txBody>
          <a:bodyPr/>
          <a:lstStyle/>
          <a:p>
            <a:fld id="{70B58FE5-D527-4179-91F6-05127D75BDE2}" type="slidenum">
              <a:rPr lang="en-US" smtClean="0"/>
              <a:t>17</a:t>
            </a:fld>
            <a:endParaRPr lang="en-US"/>
          </a:p>
        </p:txBody>
      </p:sp>
      <p:sp>
        <p:nvSpPr>
          <p:cNvPr id="3" name="TextBox 2">
            <a:extLst>
              <a:ext uri="{FF2B5EF4-FFF2-40B4-BE49-F238E27FC236}">
                <a16:creationId xmlns:a16="http://schemas.microsoft.com/office/drawing/2014/main" id="{8B323E79-8A19-4433-9B92-545F16E887C7}"/>
              </a:ext>
            </a:extLst>
          </p:cNvPr>
          <p:cNvSpPr txBox="1"/>
          <p:nvPr/>
        </p:nvSpPr>
        <p:spPr>
          <a:xfrm>
            <a:off x="173277" y="1196236"/>
            <a:ext cx="1151141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solidFill>
                <a:srgbClr val="4E4D4D"/>
              </a:solidFill>
              <a:latin typeface="Tahoma"/>
              <a:ea typeface="Tahoma"/>
              <a:cs typeface="Tahoma"/>
            </a:endParaRPr>
          </a:p>
          <a:p>
            <a:pPr marL="285750" indent="-285750">
              <a:buFont typeface="Wingdings"/>
              <a:buChar char="§"/>
            </a:pPr>
            <a:r>
              <a:rPr lang="en-US">
                <a:solidFill>
                  <a:srgbClr val="4E4D4D"/>
                </a:solidFill>
                <a:latin typeface="Tahoma"/>
                <a:ea typeface="Tahoma"/>
                <a:cs typeface="Tahoma"/>
              </a:rPr>
              <a:t>China is the largest producer and processor (manufacturer) in the world and United States of America is the largest importer. We there recommend that United States of America should have trade agreement with China and negotiate for low tariffs.</a:t>
            </a:r>
          </a:p>
          <a:p>
            <a:endParaRPr lang="en-US">
              <a:solidFill>
                <a:srgbClr val="4E4D4D"/>
              </a:solidFill>
              <a:latin typeface="Tahoma"/>
              <a:ea typeface="Tahoma"/>
              <a:cs typeface="Tahoma"/>
            </a:endParaRPr>
          </a:p>
          <a:p>
            <a:pPr marL="285750" indent="-285750">
              <a:buFont typeface="Wingdings"/>
              <a:buChar char="§"/>
            </a:pPr>
            <a:r>
              <a:rPr lang="en-US">
                <a:solidFill>
                  <a:srgbClr val="4E4D4D"/>
                </a:solidFill>
                <a:latin typeface="Tahoma"/>
                <a:ea typeface="Tahoma"/>
                <a:cs typeface="Tahoma"/>
              </a:rPr>
              <a:t>Rice importation has positive association with GDP than commodities in the fruit category like Apple. We therefore recommend countries to minimize the importation commodities in the fruit category.</a:t>
            </a:r>
            <a:endParaRPr lang="en-US">
              <a:cs typeface="Calibri" panose="020F0502020204030204"/>
            </a:endParaRPr>
          </a:p>
          <a:p>
            <a:pPr marL="285750" indent="-285750">
              <a:buFont typeface="Wingdings"/>
              <a:buChar char="§"/>
            </a:pPr>
            <a:endParaRPr lang="en-US">
              <a:solidFill>
                <a:srgbClr val="4E4D4D"/>
              </a:solidFill>
              <a:latin typeface="Tahoma"/>
              <a:ea typeface="Tahoma"/>
              <a:cs typeface="Tahoma"/>
            </a:endParaRPr>
          </a:p>
          <a:p>
            <a:pPr marL="285750" indent="-285750">
              <a:buFont typeface="Wingdings"/>
              <a:buChar char="§"/>
            </a:pPr>
            <a:r>
              <a:rPr lang="en-US">
                <a:solidFill>
                  <a:srgbClr val="4E4D4D"/>
                </a:solidFill>
                <a:latin typeface="Tahoma"/>
                <a:ea typeface="Tahoma"/>
                <a:cs typeface="Tahoma"/>
              </a:rPr>
              <a:t>Logistics infrastructure is positively associated with fruit importation. That is higher investment on logistics infrastructure for countries importing more fruits. Our recommendation is for countries to grow their own fruits to save money on both imports and infrastructure.</a:t>
            </a:r>
          </a:p>
          <a:p>
            <a:pPr marL="285750" indent="-285750">
              <a:buFont typeface="Wingdings"/>
              <a:buChar char="§"/>
            </a:pPr>
            <a:endParaRPr lang="en-US">
              <a:solidFill>
                <a:srgbClr val="4E4D4D"/>
              </a:solidFill>
              <a:latin typeface="Tahoma"/>
              <a:ea typeface="Tahoma"/>
              <a:cs typeface="Tahoma"/>
            </a:endParaRPr>
          </a:p>
          <a:p>
            <a:pPr marL="285750" indent="-285750">
              <a:buFont typeface="Wingdings"/>
              <a:buChar char="§"/>
            </a:pPr>
            <a:r>
              <a:rPr lang="en-US">
                <a:solidFill>
                  <a:srgbClr val="4E4D4D"/>
                </a:solidFill>
                <a:latin typeface="Tahoma"/>
                <a:ea typeface="Tahoma"/>
                <a:cs typeface="Tahoma"/>
              </a:rPr>
              <a:t>From the model, smaller country like  Iceland has a high productivities (yield/area harvested).</a:t>
            </a:r>
          </a:p>
          <a:p>
            <a:pPr marL="285750" indent="-285750">
              <a:buFont typeface="Wingdings"/>
              <a:buChar char="§"/>
            </a:pPr>
            <a:endParaRPr lang="en-US">
              <a:solidFill>
                <a:srgbClr val="4E4D4D"/>
              </a:solidFill>
              <a:latin typeface="Tahoma"/>
              <a:ea typeface="Tahoma"/>
              <a:cs typeface="Tahoma"/>
            </a:endParaRPr>
          </a:p>
          <a:p>
            <a:pPr marL="285750" indent="-285750">
              <a:buFont typeface="Wingdings"/>
              <a:buChar char="§"/>
            </a:pPr>
            <a:r>
              <a:rPr lang="en-US">
                <a:solidFill>
                  <a:srgbClr val="4E4D4D"/>
                </a:solidFill>
                <a:latin typeface="Tahoma"/>
                <a:ea typeface="Tahoma"/>
                <a:cs typeface="Tahoma"/>
              </a:rPr>
              <a:t>Some countries impost high tariff on their commodity due to factors beyond the scope of this project. Our recommendation is for countries looking for low tariffs should focus on developed countries who in the same production.</a:t>
            </a:r>
          </a:p>
          <a:p>
            <a:pPr marL="285750" indent="-285750">
              <a:buFont typeface="Wingdings"/>
              <a:buChar char="§"/>
            </a:pPr>
            <a:endParaRPr lang="en-US">
              <a:solidFill>
                <a:srgbClr val="4E4D4D"/>
              </a:solidFill>
              <a:latin typeface="Tahoma"/>
              <a:ea typeface="Tahoma"/>
              <a:cs typeface="Tahoma"/>
            </a:endParaRPr>
          </a:p>
        </p:txBody>
      </p:sp>
    </p:spTree>
    <p:extLst>
      <p:ext uri="{BB962C8B-B14F-4D97-AF65-F5344CB8AC3E}">
        <p14:creationId xmlns:p14="http://schemas.microsoft.com/office/powerpoint/2010/main" val="3861336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0B58FE5-D527-4179-91F6-05127D75BDE2}" type="slidenum">
              <a:rPr lang="en-US" smtClean="0"/>
              <a:t>18</a:t>
            </a:fld>
            <a:endParaRPr lang="en-US"/>
          </a:p>
        </p:txBody>
      </p:sp>
      <p:pic>
        <p:nvPicPr>
          <p:cNvPr id="4" name="Picture 4" descr="A picture containing text, sign, clipart&#10;&#10;Description automatically generated">
            <a:extLst>
              <a:ext uri="{FF2B5EF4-FFF2-40B4-BE49-F238E27FC236}">
                <a16:creationId xmlns:a16="http://schemas.microsoft.com/office/drawing/2014/main" id="{DD275671-67A4-4B3A-A70B-29E8D2B4DCC7}"/>
              </a:ext>
            </a:extLst>
          </p:cNvPr>
          <p:cNvPicPr>
            <a:picLocks noChangeAspect="1"/>
          </p:cNvPicPr>
          <p:nvPr/>
        </p:nvPicPr>
        <p:blipFill>
          <a:blip r:embed="rId2"/>
          <a:stretch>
            <a:fillRect/>
          </a:stretch>
        </p:blipFill>
        <p:spPr>
          <a:xfrm>
            <a:off x="2605413" y="1129242"/>
            <a:ext cx="6991610" cy="4589077"/>
          </a:xfrm>
          <a:prstGeom prst="rect">
            <a:avLst/>
          </a:prstGeom>
        </p:spPr>
      </p:pic>
    </p:spTree>
    <p:extLst>
      <p:ext uri="{BB962C8B-B14F-4D97-AF65-F5344CB8AC3E}">
        <p14:creationId xmlns:p14="http://schemas.microsoft.com/office/powerpoint/2010/main" val="291067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BF43F9-DBB7-45D4-A963-636920699FC1}"/>
              </a:ext>
            </a:extLst>
          </p:cNvPr>
          <p:cNvSpPr/>
          <p:nvPr/>
        </p:nvSpPr>
        <p:spPr>
          <a:xfrm>
            <a:off x="431633" y="519494"/>
            <a:ext cx="2014608" cy="790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a:solidFill>
                  <a:schemeClr val="tx1"/>
                </a:solidFill>
                <a:latin typeface="Arial Nova Cond Light" panose="020B0306020202020204" pitchFamily="34" charset="0"/>
              </a:rPr>
              <a:t>Agenda</a:t>
            </a:r>
            <a:endParaRPr lang="en-US" sz="4000">
              <a:solidFill>
                <a:schemeClr val="tx1"/>
              </a:solidFill>
              <a:latin typeface="Arial Nova Cond Light" panose="020B0306020202020204" pitchFamily="34" charset="0"/>
            </a:endParaRPr>
          </a:p>
        </p:txBody>
      </p:sp>
      <p:cxnSp>
        <p:nvCxnSpPr>
          <p:cNvPr id="5" name="Straight Connector 4">
            <a:extLst>
              <a:ext uri="{FF2B5EF4-FFF2-40B4-BE49-F238E27FC236}">
                <a16:creationId xmlns:a16="http://schemas.microsoft.com/office/drawing/2014/main" id="{2F841C0F-A8EC-4540-A693-FAF4C0FAB515}"/>
              </a:ext>
            </a:extLst>
          </p:cNvPr>
          <p:cNvCxnSpPr>
            <a:cxnSpLocks/>
          </p:cNvCxnSpPr>
          <p:nvPr/>
        </p:nvCxnSpPr>
        <p:spPr>
          <a:xfrm>
            <a:off x="2446245" y="519494"/>
            <a:ext cx="0" cy="58813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70B58FE5-D527-4179-91F6-05127D75BDE2}" type="slidenum">
              <a:rPr lang="en-US" smtClean="0"/>
              <a:t>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21389922"/>
              </p:ext>
            </p:extLst>
          </p:nvPr>
        </p:nvGraphicFramePr>
        <p:xfrm>
          <a:off x="2453014" y="469726"/>
          <a:ext cx="9339572" cy="5923070"/>
        </p:xfrm>
        <a:graphic>
          <a:graphicData uri="http://schemas.openxmlformats.org/drawingml/2006/table">
            <a:tbl>
              <a:tblPr firstRow="1" bandRow="1">
                <a:tableStyleId>{2D5ABB26-0587-4C30-8999-92F81FD0307C}</a:tableStyleId>
              </a:tblPr>
              <a:tblGrid>
                <a:gridCol w="584831">
                  <a:extLst>
                    <a:ext uri="{9D8B030D-6E8A-4147-A177-3AD203B41FA5}">
                      <a16:colId xmlns:a16="http://schemas.microsoft.com/office/drawing/2014/main" val="20000"/>
                    </a:ext>
                  </a:extLst>
                </a:gridCol>
                <a:gridCol w="8159315">
                  <a:extLst>
                    <a:ext uri="{9D8B030D-6E8A-4147-A177-3AD203B41FA5}">
                      <a16:colId xmlns:a16="http://schemas.microsoft.com/office/drawing/2014/main" val="20001"/>
                    </a:ext>
                  </a:extLst>
                </a:gridCol>
                <a:gridCol w="595426">
                  <a:extLst>
                    <a:ext uri="{9D8B030D-6E8A-4147-A177-3AD203B41FA5}">
                      <a16:colId xmlns:a16="http://schemas.microsoft.com/office/drawing/2014/main" val="20002"/>
                    </a:ext>
                  </a:extLst>
                </a:gridCol>
              </a:tblGrid>
              <a:tr h="592307">
                <a:tc>
                  <a:txBody>
                    <a:bodyPr/>
                    <a:lstStyle/>
                    <a:p>
                      <a:pPr algn="ctr"/>
                      <a:r>
                        <a:rPr lang="en-US" sz="2400">
                          <a:solidFill>
                            <a:schemeClr val="tx1"/>
                          </a:solidFill>
                          <a:latin typeface="Arial Nova Cond Light" panose="020B0306020202020204"/>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a:solidFill>
                            <a:schemeClr val="tx1"/>
                          </a:solidFill>
                          <a:latin typeface="Arial Nova Cond Light" panose="020B0306020202020204"/>
                          <a:ea typeface="+mn-ea"/>
                          <a:cs typeface="+mn-cs"/>
                        </a:rPr>
                        <a:t>Executive summary</a:t>
                      </a:r>
                    </a:p>
                  </a:txBody>
                  <a:tcPr anchor="ctr"/>
                </a:tc>
                <a:tc>
                  <a:txBody>
                    <a:bodyPr/>
                    <a:lstStyle/>
                    <a:p>
                      <a:r>
                        <a:rPr lang="en-US" sz="2400" kern="1200">
                          <a:solidFill>
                            <a:schemeClr val="tx1"/>
                          </a:solidFill>
                          <a:latin typeface="Arial Nova Cond Light" panose="020B0306020202020204"/>
                          <a:ea typeface="+mn-ea"/>
                          <a:cs typeface="+mn-cs"/>
                        </a:rPr>
                        <a:t>3</a:t>
                      </a:r>
                    </a:p>
                  </a:txBody>
                  <a:tcPr anchor="ctr"/>
                </a:tc>
                <a:extLst>
                  <a:ext uri="{0D108BD9-81ED-4DB2-BD59-A6C34878D82A}">
                    <a16:rowId xmlns:a16="http://schemas.microsoft.com/office/drawing/2014/main" val="10000"/>
                  </a:ext>
                </a:extLst>
              </a:tr>
              <a:tr h="592307">
                <a:tc>
                  <a:txBody>
                    <a:bodyPr/>
                    <a:lstStyle/>
                    <a:p>
                      <a:pPr algn="ctr"/>
                      <a:r>
                        <a:rPr lang="en-US" sz="2400">
                          <a:solidFill>
                            <a:schemeClr val="tx1"/>
                          </a:solidFill>
                          <a:latin typeface="Arial Nova Cond Light" panose="020B0306020202020204"/>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a:solidFill>
                            <a:schemeClr val="tx1"/>
                          </a:solidFill>
                          <a:latin typeface="Arial Nova Cond Light" panose="020B0306020202020204"/>
                          <a:ea typeface="+mn-ea"/>
                          <a:cs typeface="+mn-cs"/>
                        </a:rPr>
                        <a:t>Objective &amp; Data Source</a:t>
                      </a:r>
                    </a:p>
                  </a:txBody>
                  <a:tcPr/>
                </a:tc>
                <a:tc>
                  <a:txBody>
                    <a:bodyPr/>
                    <a:lstStyle/>
                    <a:p>
                      <a:r>
                        <a:rPr lang="en-US" sz="2400" kern="1200">
                          <a:solidFill>
                            <a:schemeClr val="tx1"/>
                          </a:solidFill>
                          <a:latin typeface="Arial Nova Cond Light" panose="020B0306020202020204"/>
                          <a:ea typeface="+mn-ea"/>
                          <a:cs typeface="+mn-cs"/>
                        </a:rPr>
                        <a:t>4</a:t>
                      </a:r>
                    </a:p>
                  </a:txBody>
                  <a:tcPr/>
                </a:tc>
                <a:extLst>
                  <a:ext uri="{0D108BD9-81ED-4DB2-BD59-A6C34878D82A}">
                    <a16:rowId xmlns:a16="http://schemas.microsoft.com/office/drawing/2014/main" val="10001"/>
                  </a:ext>
                </a:extLst>
              </a:tr>
              <a:tr h="592307">
                <a:tc>
                  <a:txBody>
                    <a:bodyPr/>
                    <a:lstStyle/>
                    <a:p>
                      <a:pPr algn="ctr"/>
                      <a:r>
                        <a:rPr lang="en-US" sz="2400">
                          <a:solidFill>
                            <a:schemeClr val="tx1"/>
                          </a:solidFill>
                          <a:latin typeface="Arial Nova Cond Light" panose="020B0306020202020204"/>
                        </a:rPr>
                        <a:t>3.</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kern="1200">
                          <a:solidFill>
                            <a:schemeClr val="tx1"/>
                          </a:solidFill>
                          <a:latin typeface="Arial Nova Cond Light" panose="020B0306020202020204"/>
                          <a:ea typeface="+mn-ea"/>
                          <a:cs typeface="+mn-cs"/>
                        </a:rPr>
                        <a:t>Tools</a:t>
                      </a:r>
                    </a:p>
                  </a:txBody>
                  <a:tcPr/>
                </a:tc>
                <a:tc>
                  <a:txBody>
                    <a:bodyPr/>
                    <a:lstStyle/>
                    <a:p>
                      <a:r>
                        <a:rPr lang="en-US" sz="2400" kern="1200">
                          <a:solidFill>
                            <a:schemeClr val="tx1"/>
                          </a:solidFill>
                          <a:latin typeface="Arial Nova Cond Light" panose="020B0306020202020204"/>
                          <a:ea typeface="+mn-ea"/>
                          <a:cs typeface="+mn-cs"/>
                        </a:rPr>
                        <a:t>5</a:t>
                      </a:r>
                    </a:p>
                  </a:txBody>
                  <a:tcPr/>
                </a:tc>
                <a:extLst>
                  <a:ext uri="{0D108BD9-81ED-4DB2-BD59-A6C34878D82A}">
                    <a16:rowId xmlns:a16="http://schemas.microsoft.com/office/drawing/2014/main" val="10002"/>
                  </a:ext>
                </a:extLst>
              </a:tr>
              <a:tr h="592307">
                <a:tc>
                  <a:txBody>
                    <a:bodyPr/>
                    <a:lstStyle/>
                    <a:p>
                      <a:pPr algn="ctr"/>
                      <a:r>
                        <a:rPr lang="en-US" sz="2400">
                          <a:solidFill>
                            <a:schemeClr val="tx1"/>
                          </a:solidFill>
                          <a:latin typeface="Arial Nova Cond Light" panose="020B0306020202020204"/>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a:solidFill>
                            <a:schemeClr val="tx1"/>
                          </a:solidFill>
                          <a:latin typeface="Arial Nova Cond Light" panose="020B0306020202020204"/>
                          <a:ea typeface="+mn-ea"/>
                          <a:cs typeface="+mn-cs"/>
                        </a:rPr>
                        <a:t>Methodology</a:t>
                      </a:r>
                    </a:p>
                  </a:txBody>
                  <a:tcPr/>
                </a:tc>
                <a:tc>
                  <a:txBody>
                    <a:bodyPr/>
                    <a:lstStyle/>
                    <a:p>
                      <a:r>
                        <a:rPr lang="en-US" sz="2400" kern="1200">
                          <a:solidFill>
                            <a:schemeClr val="tx1"/>
                          </a:solidFill>
                          <a:latin typeface="Arial Nova Cond Light"/>
                          <a:ea typeface="+mn-ea"/>
                          <a:cs typeface="+mn-cs"/>
                        </a:rPr>
                        <a:t>6</a:t>
                      </a:r>
                    </a:p>
                  </a:txBody>
                  <a:tcPr/>
                </a:tc>
                <a:extLst>
                  <a:ext uri="{0D108BD9-81ED-4DB2-BD59-A6C34878D82A}">
                    <a16:rowId xmlns:a16="http://schemas.microsoft.com/office/drawing/2014/main" val="10003"/>
                  </a:ext>
                </a:extLst>
              </a:tr>
              <a:tr h="592307">
                <a:tc>
                  <a:txBody>
                    <a:bodyPr/>
                    <a:lstStyle/>
                    <a:p>
                      <a:pPr lvl="0" algn="ctr">
                        <a:buNone/>
                      </a:pPr>
                      <a:r>
                        <a:rPr lang="en-US" sz="2400">
                          <a:solidFill>
                            <a:schemeClr val="tx1"/>
                          </a:solidFill>
                          <a:latin typeface="Arial Nova Cond Light" panose="020B0306020202020204"/>
                        </a:rPr>
                        <a:t>5.</a:t>
                      </a:r>
                    </a:p>
                  </a:txBody>
                  <a:tcPr/>
                </a:tc>
                <a:tc>
                  <a:txBody>
                    <a:bodyPr/>
                    <a:lstStyle/>
                    <a:p>
                      <a:pPr marL="0" lvl="0" indent="0" algn="l">
                        <a:lnSpc>
                          <a:spcPct val="100000"/>
                        </a:lnSpc>
                        <a:spcBef>
                          <a:spcPts val="0"/>
                        </a:spcBef>
                        <a:spcAft>
                          <a:spcPts val="0"/>
                        </a:spcAft>
                        <a:buNone/>
                      </a:pPr>
                      <a:r>
                        <a:rPr lang="en-US" sz="2400" kern="1200" noProof="0">
                          <a:solidFill>
                            <a:schemeClr val="tx1"/>
                          </a:solidFill>
                          <a:latin typeface="Arial Nova Cond Light" panose="020B0306020202020204"/>
                          <a:ea typeface="+mn-ea"/>
                          <a:cs typeface="+mn-cs"/>
                        </a:rPr>
                        <a:t>Logical Data Model</a:t>
                      </a:r>
                    </a:p>
                  </a:txBody>
                  <a:tcPr/>
                </a:tc>
                <a:tc>
                  <a:txBody>
                    <a:bodyPr/>
                    <a:lstStyle/>
                    <a:p>
                      <a:pPr lvl="0">
                        <a:buNone/>
                      </a:pPr>
                      <a:r>
                        <a:rPr lang="en-US" sz="2400" kern="1200">
                          <a:solidFill>
                            <a:schemeClr val="tx1"/>
                          </a:solidFill>
                          <a:latin typeface="Arial Nova Cond Light" panose="020B0306020202020204"/>
                          <a:ea typeface="+mn-ea"/>
                          <a:cs typeface="+mn-cs"/>
                        </a:rPr>
                        <a:t>7</a:t>
                      </a:r>
                    </a:p>
                  </a:txBody>
                  <a:tcPr/>
                </a:tc>
                <a:extLst>
                  <a:ext uri="{0D108BD9-81ED-4DB2-BD59-A6C34878D82A}">
                    <a16:rowId xmlns:a16="http://schemas.microsoft.com/office/drawing/2014/main" val="27833016"/>
                  </a:ext>
                </a:extLst>
              </a:tr>
              <a:tr h="592307">
                <a:tc>
                  <a:txBody>
                    <a:bodyPr/>
                    <a:lstStyle/>
                    <a:p>
                      <a:pPr algn="ctr"/>
                      <a:r>
                        <a:rPr lang="en-US" sz="2400">
                          <a:solidFill>
                            <a:schemeClr val="tx1"/>
                          </a:solidFill>
                          <a:latin typeface="Arial Nova Cond Light" panose="020B0306020202020204"/>
                        </a:rPr>
                        <a:t>6.</a:t>
                      </a:r>
                    </a:p>
                  </a:txBody>
                  <a:tcPr/>
                </a:tc>
                <a:tc>
                  <a:txBody>
                    <a:bodyPr/>
                    <a:lstStyle/>
                    <a:p>
                      <a:pPr marL="0" marR="0" lvl="0" indent="0" algn="l">
                        <a:lnSpc>
                          <a:spcPct val="100000"/>
                        </a:lnSpc>
                        <a:spcBef>
                          <a:spcPts val="0"/>
                        </a:spcBef>
                        <a:spcAft>
                          <a:spcPts val="0"/>
                        </a:spcAft>
                        <a:buNone/>
                      </a:pPr>
                      <a:r>
                        <a:rPr lang="en-US" sz="2400" kern="1200" noProof="0">
                          <a:solidFill>
                            <a:schemeClr val="tx1"/>
                          </a:solidFill>
                          <a:latin typeface="Arial Nova Cond Light" panose="020B0306020202020204"/>
                          <a:ea typeface="+mn-ea"/>
                          <a:cs typeface="+mn-cs"/>
                        </a:rPr>
                        <a:t>EER Diagram</a:t>
                      </a:r>
                      <a:endParaRPr lang="en-US" sz="2400" kern="1200">
                        <a:solidFill>
                          <a:schemeClr val="tx1"/>
                        </a:solidFill>
                        <a:latin typeface="Arial Nova Cond Light" panose="020B0306020202020204"/>
                        <a:ea typeface="+mn-ea"/>
                        <a:cs typeface="+mn-cs"/>
                      </a:endParaRPr>
                    </a:p>
                  </a:txBody>
                  <a:tcPr/>
                </a:tc>
                <a:tc>
                  <a:txBody>
                    <a:bodyPr/>
                    <a:lstStyle/>
                    <a:p>
                      <a:r>
                        <a:rPr lang="en-US" sz="2400" kern="1200">
                          <a:solidFill>
                            <a:schemeClr val="tx1"/>
                          </a:solidFill>
                          <a:latin typeface="Arial Nova Cond Light"/>
                          <a:ea typeface="+mn-ea"/>
                          <a:cs typeface="+mn-cs"/>
                        </a:rPr>
                        <a:t>8</a:t>
                      </a:r>
                    </a:p>
                  </a:txBody>
                  <a:tcPr/>
                </a:tc>
                <a:extLst>
                  <a:ext uri="{0D108BD9-81ED-4DB2-BD59-A6C34878D82A}">
                    <a16:rowId xmlns:a16="http://schemas.microsoft.com/office/drawing/2014/main" val="10004"/>
                  </a:ext>
                </a:extLst>
              </a:tr>
              <a:tr h="592307">
                <a:tc>
                  <a:txBody>
                    <a:bodyPr/>
                    <a:lstStyle/>
                    <a:p>
                      <a:pPr algn="ctr"/>
                      <a:r>
                        <a:rPr lang="en-US" sz="2400">
                          <a:solidFill>
                            <a:schemeClr val="tx1"/>
                          </a:solidFill>
                          <a:latin typeface="Arial Nova Cond Light" panose="020B0306020202020204"/>
                        </a:rPr>
                        <a:t>7.</a:t>
                      </a:r>
                    </a:p>
                  </a:txBody>
                  <a:tcPr/>
                </a:tc>
                <a:tc>
                  <a:txBody>
                    <a:bodyPr/>
                    <a:lstStyle/>
                    <a:p>
                      <a:pPr marL="0" marR="0" lvl="0" indent="0" algn="l" defTabSz="914400">
                        <a:lnSpc>
                          <a:spcPct val="100000"/>
                        </a:lnSpc>
                        <a:spcBef>
                          <a:spcPts val="0"/>
                        </a:spcBef>
                        <a:spcAft>
                          <a:spcPts val="0"/>
                        </a:spcAft>
                        <a:buNone/>
                        <a:tabLst/>
                        <a:defRPr/>
                      </a:pPr>
                      <a:r>
                        <a:rPr lang="en-US" sz="2400" kern="1200" noProof="0">
                          <a:solidFill>
                            <a:schemeClr val="tx1"/>
                          </a:solidFill>
                          <a:latin typeface="Arial Nova Cond Light" panose="020B0306020202020204"/>
                          <a:ea typeface="+mn-ea"/>
                          <a:cs typeface="+mn-cs"/>
                        </a:rPr>
                        <a:t>Analysis</a:t>
                      </a:r>
                      <a:endParaRPr lang="en-US" sz="2400" kern="1200">
                        <a:solidFill>
                          <a:schemeClr val="tx1"/>
                        </a:solidFill>
                        <a:latin typeface="Arial Nova Cond Light" panose="020B0306020202020204"/>
                        <a:ea typeface="+mn-ea"/>
                        <a:cs typeface="+mn-cs"/>
                      </a:endParaRPr>
                    </a:p>
                  </a:txBody>
                  <a:tcPr/>
                </a:tc>
                <a:tc>
                  <a:txBody>
                    <a:bodyPr/>
                    <a:lstStyle/>
                    <a:p>
                      <a:r>
                        <a:rPr lang="en-US" sz="2400" kern="1200">
                          <a:solidFill>
                            <a:schemeClr val="tx1"/>
                          </a:solidFill>
                          <a:latin typeface="Arial Nova Cond Light"/>
                          <a:ea typeface="+mn-ea"/>
                          <a:cs typeface="+mn-cs"/>
                        </a:rPr>
                        <a:t>9</a:t>
                      </a:r>
                    </a:p>
                  </a:txBody>
                  <a:tcPr/>
                </a:tc>
                <a:extLst>
                  <a:ext uri="{0D108BD9-81ED-4DB2-BD59-A6C34878D82A}">
                    <a16:rowId xmlns:a16="http://schemas.microsoft.com/office/drawing/2014/main" val="10005"/>
                  </a:ext>
                </a:extLst>
              </a:tr>
              <a:tr h="592307">
                <a:tc>
                  <a:txBody>
                    <a:bodyPr/>
                    <a:lstStyle/>
                    <a:p>
                      <a:pPr algn="ctr"/>
                      <a:r>
                        <a:rPr lang="en-US" sz="2400">
                          <a:solidFill>
                            <a:schemeClr val="tx1"/>
                          </a:solidFill>
                          <a:latin typeface="Arial Nova Cond Light" panose="020B0306020202020204"/>
                        </a:rPr>
                        <a:t>8.</a:t>
                      </a:r>
                    </a:p>
                  </a:txBody>
                  <a:tcPr/>
                </a:tc>
                <a:tc>
                  <a:txBody>
                    <a:bodyPr/>
                    <a:lstStyle/>
                    <a:p>
                      <a:pPr marL="0" marR="0" lvl="0" indent="0" algn="l" defTabSz="914400">
                        <a:lnSpc>
                          <a:spcPct val="100000"/>
                        </a:lnSpc>
                        <a:spcBef>
                          <a:spcPts val="0"/>
                        </a:spcBef>
                        <a:spcAft>
                          <a:spcPts val="0"/>
                        </a:spcAft>
                        <a:buNone/>
                        <a:tabLst/>
                        <a:defRPr/>
                      </a:pPr>
                      <a:r>
                        <a:rPr lang="en-US" sz="2400" kern="1200" noProof="0">
                          <a:solidFill>
                            <a:schemeClr val="tx1"/>
                          </a:solidFill>
                          <a:latin typeface="Arial Nova Cond Light" panose="020B0306020202020204"/>
                          <a:ea typeface="+mn-ea"/>
                          <a:cs typeface="+mn-cs"/>
                        </a:rPr>
                        <a:t>Visualization</a:t>
                      </a:r>
                      <a:endParaRPr lang="en-US" sz="2400" kern="1200">
                        <a:solidFill>
                          <a:schemeClr val="tx1"/>
                        </a:solidFill>
                        <a:latin typeface="Arial Nova Cond Light" panose="020B0306020202020204"/>
                        <a:ea typeface="+mn-ea"/>
                        <a:cs typeface="+mn-cs"/>
                      </a:endParaRPr>
                    </a:p>
                  </a:txBody>
                  <a:tcPr/>
                </a:tc>
                <a:tc>
                  <a:txBody>
                    <a:bodyPr/>
                    <a:lstStyle/>
                    <a:p>
                      <a:r>
                        <a:rPr lang="en-US" sz="2400" kern="1200">
                          <a:solidFill>
                            <a:schemeClr val="tx1"/>
                          </a:solidFill>
                          <a:latin typeface="Arial Nova Cond Light"/>
                          <a:ea typeface="+mn-ea"/>
                          <a:cs typeface="+mn-cs"/>
                        </a:rPr>
                        <a:t>14</a:t>
                      </a:r>
                    </a:p>
                  </a:txBody>
                  <a:tcPr/>
                </a:tc>
                <a:extLst>
                  <a:ext uri="{0D108BD9-81ED-4DB2-BD59-A6C34878D82A}">
                    <a16:rowId xmlns:a16="http://schemas.microsoft.com/office/drawing/2014/main" val="10006"/>
                  </a:ext>
                </a:extLst>
              </a:tr>
              <a:tr h="592307">
                <a:tc>
                  <a:txBody>
                    <a:bodyPr/>
                    <a:lstStyle/>
                    <a:p>
                      <a:pPr algn="ctr"/>
                      <a:r>
                        <a:rPr lang="en-US" sz="2400" kern="1200">
                          <a:solidFill>
                            <a:schemeClr val="tx1"/>
                          </a:solidFill>
                          <a:latin typeface="Arial Nova Cond Light" panose="020B0306020202020204"/>
                          <a:ea typeface="+mn-ea"/>
                          <a:cs typeface="+mn-cs"/>
                        </a:rPr>
                        <a:t>9.</a:t>
                      </a:r>
                    </a:p>
                  </a:txBody>
                  <a:tcPr/>
                </a:tc>
                <a:tc>
                  <a:txBody>
                    <a:bodyPr/>
                    <a:lstStyle/>
                    <a:p>
                      <a:pPr marL="0" marR="0" lvl="0" indent="0" algn="l" defTabSz="914400">
                        <a:lnSpc>
                          <a:spcPct val="100000"/>
                        </a:lnSpc>
                        <a:spcBef>
                          <a:spcPts val="0"/>
                        </a:spcBef>
                        <a:spcAft>
                          <a:spcPts val="0"/>
                        </a:spcAft>
                        <a:buNone/>
                        <a:tabLst/>
                        <a:defRPr/>
                      </a:pPr>
                      <a:r>
                        <a:rPr lang="en-US" sz="2400" kern="1200" noProof="0">
                          <a:solidFill>
                            <a:schemeClr val="tx1"/>
                          </a:solidFill>
                          <a:latin typeface="Arial Nova Cond Light" panose="020B0306020202020204"/>
                          <a:ea typeface="+mn-ea"/>
                          <a:cs typeface="+mn-cs"/>
                        </a:rPr>
                        <a:t>Modelling</a:t>
                      </a:r>
                      <a:endParaRPr lang="en-US" sz="2400" kern="1200">
                        <a:solidFill>
                          <a:schemeClr val="tx1"/>
                        </a:solidFill>
                        <a:latin typeface="Arial Nova Cond Light" panose="020B0306020202020204"/>
                        <a:ea typeface="+mn-ea"/>
                        <a:cs typeface="+mn-cs"/>
                      </a:endParaRPr>
                    </a:p>
                  </a:txBody>
                  <a:tcPr/>
                </a:tc>
                <a:tc>
                  <a:txBody>
                    <a:bodyPr/>
                    <a:lstStyle/>
                    <a:p>
                      <a:r>
                        <a:rPr lang="en-US" sz="2400" kern="1200">
                          <a:solidFill>
                            <a:schemeClr val="tx1"/>
                          </a:solidFill>
                          <a:latin typeface="Arial Nova Cond Light" panose="020B0306020202020204"/>
                          <a:ea typeface="+mn-ea"/>
                          <a:cs typeface="+mn-cs"/>
                        </a:rPr>
                        <a:t>16</a:t>
                      </a:r>
                    </a:p>
                  </a:txBody>
                  <a:tcPr/>
                </a:tc>
                <a:extLst>
                  <a:ext uri="{0D108BD9-81ED-4DB2-BD59-A6C34878D82A}">
                    <a16:rowId xmlns:a16="http://schemas.microsoft.com/office/drawing/2014/main" val="10007"/>
                  </a:ext>
                </a:extLst>
              </a:tr>
              <a:tr h="592307">
                <a:tc>
                  <a:txBody>
                    <a:bodyPr/>
                    <a:lstStyle/>
                    <a:p>
                      <a:pPr algn="ctr"/>
                      <a:r>
                        <a:rPr lang="en-US" sz="2400" kern="1200">
                          <a:solidFill>
                            <a:schemeClr val="tx1"/>
                          </a:solidFill>
                          <a:latin typeface="Arial Nova Cond Light" panose="020B0306020202020204"/>
                          <a:ea typeface="+mn-ea"/>
                          <a:cs typeface="+mn-cs"/>
                        </a:rPr>
                        <a:t>10.</a:t>
                      </a:r>
                    </a:p>
                  </a:txBody>
                  <a:tcPr/>
                </a:tc>
                <a:tc>
                  <a:txBody>
                    <a:bodyPr/>
                    <a:lstStyle/>
                    <a:p>
                      <a:pPr marL="0" marR="0" lvl="0" indent="0" algn="l" defTabSz="914400">
                        <a:lnSpc>
                          <a:spcPct val="100000"/>
                        </a:lnSpc>
                        <a:spcBef>
                          <a:spcPts val="0"/>
                        </a:spcBef>
                        <a:spcAft>
                          <a:spcPts val="0"/>
                        </a:spcAft>
                        <a:buNone/>
                        <a:tabLst/>
                        <a:defRPr/>
                      </a:pPr>
                      <a:r>
                        <a:rPr lang="en-US" sz="2400" kern="1200" noProof="0">
                          <a:solidFill>
                            <a:schemeClr val="tx1"/>
                          </a:solidFill>
                          <a:latin typeface="Arial Nova Cond Light" panose="020B0306020202020204"/>
                          <a:ea typeface="+mn-ea"/>
                          <a:cs typeface="+mn-cs"/>
                        </a:rPr>
                        <a:t>Recommendations</a:t>
                      </a:r>
                      <a:endParaRPr lang="en-US" sz="2400" kern="1200">
                        <a:solidFill>
                          <a:schemeClr val="tx1"/>
                        </a:solidFill>
                        <a:latin typeface="Arial Nova Cond Light" panose="020B0306020202020204"/>
                        <a:ea typeface="+mn-ea"/>
                        <a:cs typeface="+mn-cs"/>
                      </a:endParaRPr>
                    </a:p>
                  </a:txBody>
                  <a:tcPr/>
                </a:tc>
                <a:tc>
                  <a:txBody>
                    <a:bodyPr/>
                    <a:lstStyle/>
                    <a:p>
                      <a:r>
                        <a:rPr lang="en-US" sz="2400" kern="1200">
                          <a:solidFill>
                            <a:schemeClr val="tx1"/>
                          </a:solidFill>
                          <a:latin typeface="Arial Nova Cond Light" panose="020B0306020202020204"/>
                          <a:ea typeface="+mn-ea"/>
                          <a:cs typeface="+mn-cs"/>
                        </a:rPr>
                        <a:t>17</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0219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BF43F9-DBB7-45D4-A963-636920699FC1}"/>
              </a:ext>
            </a:extLst>
          </p:cNvPr>
          <p:cNvSpPr/>
          <p:nvPr/>
        </p:nvSpPr>
        <p:spPr>
          <a:xfrm>
            <a:off x="431633" y="1150386"/>
            <a:ext cx="2420055" cy="395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sz="4800">
                <a:solidFill>
                  <a:schemeClr val="tx1"/>
                </a:solidFill>
                <a:latin typeface="Arial Nova Cond Light" panose="020B0306020202020204" pitchFamily="34" charset="0"/>
              </a:rPr>
              <a:t>Executive </a:t>
            </a:r>
            <a:br>
              <a:rPr lang="en-US" sz="4800">
                <a:solidFill>
                  <a:schemeClr val="tx1"/>
                </a:solidFill>
                <a:latin typeface="Arial Nova Cond Light" panose="020B0306020202020204" pitchFamily="34" charset="0"/>
              </a:rPr>
            </a:br>
            <a:r>
              <a:rPr lang="en-US" sz="4800">
                <a:solidFill>
                  <a:schemeClr val="tx1"/>
                </a:solidFill>
                <a:latin typeface="Arial Nova Cond Light" panose="020B0306020202020204" pitchFamily="34" charset="0"/>
              </a:rPr>
              <a:t>Summary</a:t>
            </a:r>
            <a:endParaRPr lang="en-US" sz="4000">
              <a:solidFill>
                <a:schemeClr val="tx1"/>
              </a:solidFill>
              <a:latin typeface="Arial Nova Cond Light" panose="020B0306020202020204" pitchFamily="34" charset="0"/>
            </a:endParaRPr>
          </a:p>
        </p:txBody>
      </p:sp>
      <p:sp>
        <p:nvSpPr>
          <p:cNvPr id="6" name="Rectangle 5">
            <a:extLst>
              <a:ext uri="{FF2B5EF4-FFF2-40B4-BE49-F238E27FC236}">
                <a16:creationId xmlns:a16="http://schemas.microsoft.com/office/drawing/2014/main" id="{00FA2205-D219-44B0-9854-F470C1B9A6EA}"/>
              </a:ext>
            </a:extLst>
          </p:cNvPr>
          <p:cNvSpPr/>
          <p:nvPr/>
        </p:nvSpPr>
        <p:spPr>
          <a:xfrm>
            <a:off x="3409627" y="499821"/>
            <a:ext cx="8361335" cy="57924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Bef>
                <a:spcPts val="600"/>
              </a:spcBef>
              <a:spcAft>
                <a:spcPts val="1200"/>
              </a:spcAft>
              <a:buFont typeface="Wingdings" panose="05000000000000000000" pitchFamily="2" charset="2"/>
              <a:buChar char="§"/>
            </a:pPr>
            <a:r>
              <a:rPr lang="en-US" sz="2400">
                <a:solidFill>
                  <a:schemeClr val="tx1"/>
                </a:solidFill>
                <a:latin typeface="Arial Nova Cond Light" panose="020B0306020202020204" pitchFamily="34" charset="0"/>
              </a:rPr>
              <a:t>In the modern economy, there are many complex factors shaping the underlying supply and demand of agricultural commodity. </a:t>
            </a:r>
          </a:p>
          <a:p>
            <a:pPr marL="457200" indent="-457200">
              <a:spcBef>
                <a:spcPts val="600"/>
              </a:spcBef>
              <a:spcAft>
                <a:spcPts val="1200"/>
              </a:spcAft>
              <a:buFont typeface="Wingdings" panose="05000000000000000000" pitchFamily="2" charset="2"/>
              <a:buChar char="§"/>
            </a:pPr>
            <a:r>
              <a:rPr lang="en-US" sz="2400">
                <a:solidFill>
                  <a:schemeClr val="tx1"/>
                </a:solidFill>
                <a:latin typeface="Arial Nova Cond Light" panose="020B0306020202020204" pitchFamily="34" charset="0"/>
              </a:rPr>
              <a:t>For both business and policy maker, it is critical to understand the dynamics of commodity supply (production, import) and demand (consumption, processed, and export) to stay competitive.</a:t>
            </a:r>
          </a:p>
          <a:p>
            <a:pPr marL="457200" indent="-457200">
              <a:spcBef>
                <a:spcPts val="600"/>
              </a:spcBef>
              <a:spcAft>
                <a:spcPts val="1200"/>
              </a:spcAft>
              <a:buFont typeface="Wingdings" panose="05000000000000000000" pitchFamily="2" charset="2"/>
              <a:buChar char="§"/>
            </a:pPr>
            <a:r>
              <a:rPr lang="en-US" sz="2400">
                <a:solidFill>
                  <a:schemeClr val="tx1"/>
                </a:solidFill>
                <a:latin typeface="Arial Nova Cond Light" panose="020B0306020202020204" pitchFamily="34" charset="0"/>
              </a:rPr>
              <a:t>This project aims to provide users with an accurate global agriculture analytics from 103 agricultural commodities across 189 countries along 15 years horizon.</a:t>
            </a:r>
          </a:p>
          <a:p>
            <a:pPr marL="457200" indent="-457200">
              <a:spcBef>
                <a:spcPts val="600"/>
              </a:spcBef>
              <a:spcAft>
                <a:spcPts val="1200"/>
              </a:spcAft>
              <a:buFont typeface="Wingdings" panose="05000000000000000000" pitchFamily="2" charset="2"/>
              <a:buChar char="§"/>
            </a:pPr>
            <a:r>
              <a:rPr lang="en-US" sz="2400">
                <a:solidFill>
                  <a:schemeClr val="tx1"/>
                </a:solidFill>
                <a:latin typeface="Arial Nova Cond Light" panose="020B0306020202020204" pitchFamily="34" charset="0"/>
              </a:rPr>
              <a:t>By combining production, tariff, trade, and socio-economic data, this project tries to offer a rich insights to discover an opportunity for an expansion: new purchases or supply sources of a certain commodity from emerging supplier/buyer. </a:t>
            </a:r>
          </a:p>
        </p:txBody>
      </p:sp>
      <p:cxnSp>
        <p:nvCxnSpPr>
          <p:cNvPr id="5" name="Straight Connector 4">
            <a:extLst>
              <a:ext uri="{FF2B5EF4-FFF2-40B4-BE49-F238E27FC236}">
                <a16:creationId xmlns:a16="http://schemas.microsoft.com/office/drawing/2014/main" id="{201326A6-5439-4307-821D-CE5419A6682B}"/>
              </a:ext>
            </a:extLst>
          </p:cNvPr>
          <p:cNvCxnSpPr>
            <a:cxnSpLocks/>
          </p:cNvCxnSpPr>
          <p:nvPr/>
        </p:nvCxnSpPr>
        <p:spPr>
          <a:xfrm>
            <a:off x="3045416" y="499820"/>
            <a:ext cx="0" cy="5792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70B58FE5-D527-4179-91F6-05127D75BDE2}" type="slidenum">
              <a:rPr lang="en-US" smtClean="0"/>
              <a:t>3</a:t>
            </a:fld>
            <a:endParaRPr lang="en-US"/>
          </a:p>
        </p:txBody>
      </p:sp>
    </p:spTree>
    <p:extLst>
      <p:ext uri="{BB962C8B-B14F-4D97-AF65-F5344CB8AC3E}">
        <p14:creationId xmlns:p14="http://schemas.microsoft.com/office/powerpoint/2010/main" val="223454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BF43F9-DBB7-45D4-A963-636920699FC1}"/>
              </a:ext>
            </a:extLst>
          </p:cNvPr>
          <p:cNvSpPr/>
          <p:nvPr/>
        </p:nvSpPr>
        <p:spPr>
          <a:xfrm>
            <a:off x="711422" y="415626"/>
            <a:ext cx="3246334" cy="790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80000"/>
              </a:lnSpc>
            </a:pPr>
            <a:r>
              <a:rPr lang="en-US" sz="4000">
                <a:solidFill>
                  <a:schemeClr val="tx1"/>
                </a:solidFill>
                <a:latin typeface="Arial Nova Cond Light"/>
              </a:rPr>
              <a:t>Data Sources</a:t>
            </a:r>
            <a:endParaRPr lang="en-US" sz="3200">
              <a:solidFill>
                <a:schemeClr val="tx1"/>
              </a:solidFill>
              <a:latin typeface="Arial Nova Cond Light"/>
            </a:endParaRPr>
          </a:p>
        </p:txBody>
      </p:sp>
      <p:sp>
        <p:nvSpPr>
          <p:cNvPr id="7" name="Rectangle 6">
            <a:extLst>
              <a:ext uri="{FF2B5EF4-FFF2-40B4-BE49-F238E27FC236}">
                <a16:creationId xmlns:a16="http://schemas.microsoft.com/office/drawing/2014/main" id="{ADD48F3F-BC06-4D5C-8DC4-E24D76433944}"/>
              </a:ext>
            </a:extLst>
          </p:cNvPr>
          <p:cNvSpPr/>
          <p:nvPr/>
        </p:nvSpPr>
        <p:spPr>
          <a:xfrm>
            <a:off x="746192" y="1445293"/>
            <a:ext cx="2634001" cy="1310054"/>
          </a:xfrm>
          <a:prstGeom prst="rect">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en-US">
                <a:solidFill>
                  <a:schemeClr val="bg1"/>
                </a:solidFill>
                <a:latin typeface="Arial Nova Cond Light" panose="020B0306020202020204" pitchFamily="34" charset="0"/>
              </a:rPr>
              <a:t>Food &amp; Agriculture Org. (FAO)</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Production </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Utilization or usage</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Climate</a:t>
            </a:r>
          </a:p>
        </p:txBody>
      </p:sp>
      <p:sp>
        <p:nvSpPr>
          <p:cNvPr id="15" name="Rectangle 14">
            <a:extLst>
              <a:ext uri="{FF2B5EF4-FFF2-40B4-BE49-F238E27FC236}">
                <a16:creationId xmlns:a16="http://schemas.microsoft.com/office/drawing/2014/main" id="{D67F3EF2-7375-4B40-9C4A-3A05A1CC7EA3}"/>
              </a:ext>
            </a:extLst>
          </p:cNvPr>
          <p:cNvSpPr/>
          <p:nvPr/>
        </p:nvSpPr>
        <p:spPr>
          <a:xfrm>
            <a:off x="746192" y="1129027"/>
            <a:ext cx="2634000" cy="31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Arial Nova Cond Light" panose="020B0306020202020204" pitchFamily="34" charset="0"/>
              </a:rPr>
              <a:t>Agriculture</a:t>
            </a:r>
            <a:endParaRPr lang="en-US" sz="1200">
              <a:solidFill>
                <a:schemeClr val="tx1"/>
              </a:solidFill>
              <a:latin typeface="Arial Nova Cond Light" panose="020B0306020202020204" pitchFamily="34" charset="0"/>
            </a:endParaRPr>
          </a:p>
        </p:txBody>
      </p:sp>
      <p:sp>
        <p:nvSpPr>
          <p:cNvPr id="16" name="Rectangle 15">
            <a:extLst>
              <a:ext uri="{FF2B5EF4-FFF2-40B4-BE49-F238E27FC236}">
                <a16:creationId xmlns:a16="http://schemas.microsoft.com/office/drawing/2014/main" id="{FF2DF196-D177-4465-A64A-E404F1BE223D}"/>
              </a:ext>
            </a:extLst>
          </p:cNvPr>
          <p:cNvSpPr/>
          <p:nvPr/>
        </p:nvSpPr>
        <p:spPr>
          <a:xfrm>
            <a:off x="746191" y="2849918"/>
            <a:ext cx="2634000" cy="31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Arial Nova Cond Light" panose="020B0306020202020204" pitchFamily="34" charset="0"/>
              </a:rPr>
              <a:t>Trade</a:t>
            </a:r>
            <a:endParaRPr lang="en-US" sz="1200">
              <a:solidFill>
                <a:schemeClr val="tx1"/>
              </a:solidFill>
              <a:latin typeface="Arial Nova Cond Light" panose="020B0306020202020204" pitchFamily="34" charset="0"/>
            </a:endParaRPr>
          </a:p>
        </p:txBody>
      </p:sp>
      <p:sp>
        <p:nvSpPr>
          <p:cNvPr id="17" name="Rectangle 16">
            <a:extLst>
              <a:ext uri="{FF2B5EF4-FFF2-40B4-BE49-F238E27FC236}">
                <a16:creationId xmlns:a16="http://schemas.microsoft.com/office/drawing/2014/main" id="{97905D43-41AC-4D00-8EBD-1A889A0B5885}"/>
              </a:ext>
            </a:extLst>
          </p:cNvPr>
          <p:cNvSpPr/>
          <p:nvPr/>
        </p:nvSpPr>
        <p:spPr>
          <a:xfrm>
            <a:off x="746191" y="4541823"/>
            <a:ext cx="2633999" cy="31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Arial Nova Cond Light" panose="020B0306020202020204" pitchFamily="34" charset="0"/>
              </a:rPr>
              <a:t>Socio-Economic</a:t>
            </a:r>
            <a:endParaRPr lang="en-US" sz="1200">
              <a:solidFill>
                <a:schemeClr val="tx1"/>
              </a:solidFill>
              <a:latin typeface="Arial Nova Cond Light" panose="020B0306020202020204" pitchFamily="34" charset="0"/>
            </a:endParaRPr>
          </a:p>
        </p:txBody>
      </p:sp>
      <p:sp>
        <p:nvSpPr>
          <p:cNvPr id="18" name="Rectangle 17">
            <a:extLst>
              <a:ext uri="{FF2B5EF4-FFF2-40B4-BE49-F238E27FC236}">
                <a16:creationId xmlns:a16="http://schemas.microsoft.com/office/drawing/2014/main" id="{866483B3-DD29-4C82-88B4-0FE6EC46BE30}"/>
              </a:ext>
            </a:extLst>
          </p:cNvPr>
          <p:cNvSpPr/>
          <p:nvPr/>
        </p:nvSpPr>
        <p:spPr>
          <a:xfrm>
            <a:off x="746192" y="3162056"/>
            <a:ext cx="2634001" cy="1160840"/>
          </a:xfrm>
          <a:prstGeom prst="rect">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en-US">
                <a:solidFill>
                  <a:schemeClr val="bg1"/>
                </a:solidFill>
                <a:latin typeface="Arial Nova Cond Light" panose="020B0306020202020204" pitchFamily="34" charset="0"/>
              </a:rPr>
              <a:t>World Trade Org. (WTO)</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Export-Import</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General Trade Tariff</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Other Duties</a:t>
            </a:r>
          </a:p>
        </p:txBody>
      </p:sp>
      <p:sp>
        <p:nvSpPr>
          <p:cNvPr id="19" name="Rectangle 18">
            <a:extLst>
              <a:ext uri="{FF2B5EF4-FFF2-40B4-BE49-F238E27FC236}">
                <a16:creationId xmlns:a16="http://schemas.microsoft.com/office/drawing/2014/main" id="{05A1A3E2-8AFA-40FD-ACCF-AD4054BB957D}"/>
              </a:ext>
            </a:extLst>
          </p:cNvPr>
          <p:cNvSpPr/>
          <p:nvPr/>
        </p:nvSpPr>
        <p:spPr>
          <a:xfrm>
            <a:off x="746192" y="4858089"/>
            <a:ext cx="2634001" cy="1362075"/>
          </a:xfrm>
          <a:prstGeom prst="rect">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en-US">
                <a:solidFill>
                  <a:schemeClr val="bg1"/>
                </a:solidFill>
                <a:latin typeface="Arial Nova Cond Light" panose="020B0306020202020204" pitchFamily="34" charset="0"/>
              </a:rPr>
              <a:t>World Bank</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Agriculture Employment</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Rural VS Urban Population</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Income Level </a:t>
            </a:r>
          </a:p>
          <a:p>
            <a:pPr marL="285750" indent="-285750">
              <a:buFont typeface="Arial" panose="020B0604020202020204" pitchFamily="34" charset="0"/>
              <a:buChar char="•"/>
            </a:pPr>
            <a:r>
              <a:rPr lang="en-US" sz="1400">
                <a:solidFill>
                  <a:schemeClr val="bg1">
                    <a:lumMod val="85000"/>
                  </a:schemeClr>
                </a:solidFill>
                <a:latin typeface="Arial Nova Cond Light" panose="020B0306020202020204" pitchFamily="34" charset="0"/>
              </a:rPr>
              <a:t>Logistics performance</a:t>
            </a:r>
          </a:p>
        </p:txBody>
      </p:sp>
      <p:sp>
        <p:nvSpPr>
          <p:cNvPr id="20" name="Rectangle 19">
            <a:extLst>
              <a:ext uri="{FF2B5EF4-FFF2-40B4-BE49-F238E27FC236}">
                <a16:creationId xmlns:a16="http://schemas.microsoft.com/office/drawing/2014/main" id="{37817C3F-F09B-482E-92BD-A15106921D60}"/>
              </a:ext>
            </a:extLst>
          </p:cNvPr>
          <p:cNvSpPr/>
          <p:nvPr/>
        </p:nvSpPr>
        <p:spPr>
          <a:xfrm>
            <a:off x="4641082" y="3239546"/>
            <a:ext cx="2272786" cy="991017"/>
          </a:xfrm>
          <a:prstGeom prst="rect">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sz="2400">
                <a:solidFill>
                  <a:schemeClr val="bg1"/>
                </a:solidFill>
                <a:latin typeface="Arial Nova Cond Light" panose="020B0306020202020204" pitchFamily="34" charset="0"/>
              </a:rPr>
              <a:t>Global Agriculture Analytics</a:t>
            </a:r>
          </a:p>
        </p:txBody>
      </p:sp>
      <p:cxnSp>
        <p:nvCxnSpPr>
          <p:cNvPr id="21" name="Connector: Elbow 20">
            <a:extLst>
              <a:ext uri="{FF2B5EF4-FFF2-40B4-BE49-F238E27FC236}">
                <a16:creationId xmlns:a16="http://schemas.microsoft.com/office/drawing/2014/main" id="{6B905A1B-AB56-4F95-A4F6-53CD7E68D070}"/>
              </a:ext>
            </a:extLst>
          </p:cNvPr>
          <p:cNvCxnSpPr>
            <a:cxnSpLocks/>
          </p:cNvCxnSpPr>
          <p:nvPr/>
        </p:nvCxnSpPr>
        <p:spPr>
          <a:xfrm>
            <a:off x="3380193" y="2100320"/>
            <a:ext cx="2397282" cy="1139226"/>
          </a:xfrm>
          <a:prstGeom prst="bentConnector2">
            <a:avLst/>
          </a:prstGeom>
          <a:ln w="38100">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8C4CB92-C676-4128-B385-0FAFF78E6A27}"/>
              </a:ext>
            </a:extLst>
          </p:cNvPr>
          <p:cNvCxnSpPr>
            <a:cxnSpLocks/>
          </p:cNvCxnSpPr>
          <p:nvPr/>
        </p:nvCxnSpPr>
        <p:spPr>
          <a:xfrm flipV="1">
            <a:off x="3380193" y="4230563"/>
            <a:ext cx="2397282" cy="1308564"/>
          </a:xfrm>
          <a:prstGeom prst="bentConnector2">
            <a:avLst/>
          </a:prstGeom>
          <a:ln w="38100">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618F089-2C0A-4A5E-8969-C28159B96AF3}"/>
              </a:ext>
            </a:extLst>
          </p:cNvPr>
          <p:cNvCxnSpPr>
            <a:cxnSpLocks/>
          </p:cNvCxnSpPr>
          <p:nvPr/>
        </p:nvCxnSpPr>
        <p:spPr>
          <a:xfrm flipV="1">
            <a:off x="3380193" y="3735055"/>
            <a:ext cx="1260889" cy="7421"/>
          </a:xfrm>
          <a:prstGeom prst="straightConnector1">
            <a:avLst/>
          </a:prstGeom>
          <a:ln w="38100">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6BE6391-5328-4FD2-9083-DB9415022277}"/>
              </a:ext>
            </a:extLst>
          </p:cNvPr>
          <p:cNvSpPr/>
          <p:nvPr/>
        </p:nvSpPr>
        <p:spPr>
          <a:xfrm>
            <a:off x="8403488" y="415626"/>
            <a:ext cx="2146617" cy="790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4000">
                <a:solidFill>
                  <a:schemeClr val="tx1"/>
                </a:solidFill>
                <a:latin typeface="Arial Nova Cond Light" panose="020B0306020202020204" pitchFamily="34" charset="0"/>
              </a:rPr>
              <a:t>Objectives</a:t>
            </a:r>
            <a:endParaRPr lang="en-US" sz="3200">
              <a:solidFill>
                <a:schemeClr val="tx1"/>
              </a:solidFill>
              <a:latin typeface="Arial Nova Cond Light" panose="020B0306020202020204" pitchFamily="34" charset="0"/>
            </a:endParaRPr>
          </a:p>
        </p:txBody>
      </p:sp>
      <p:sp>
        <p:nvSpPr>
          <p:cNvPr id="34" name="Rectangle 33">
            <a:extLst>
              <a:ext uri="{FF2B5EF4-FFF2-40B4-BE49-F238E27FC236}">
                <a16:creationId xmlns:a16="http://schemas.microsoft.com/office/drawing/2014/main" id="{3EB5E929-2C8C-4322-855E-BC9AD0EEF27F}"/>
              </a:ext>
            </a:extLst>
          </p:cNvPr>
          <p:cNvSpPr/>
          <p:nvPr/>
        </p:nvSpPr>
        <p:spPr>
          <a:xfrm>
            <a:off x="7167669" y="1445293"/>
            <a:ext cx="4767156" cy="448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57200" indent="-457200">
              <a:spcBef>
                <a:spcPts val="600"/>
              </a:spcBef>
              <a:spcAft>
                <a:spcPts val="1200"/>
              </a:spcAft>
              <a:buFont typeface="Wingdings" panose="05000000000000000000" pitchFamily="2" charset="2"/>
              <a:buChar char="§"/>
            </a:pPr>
            <a:r>
              <a:rPr lang="en-US" sz="2000">
                <a:solidFill>
                  <a:schemeClr val="tx1"/>
                </a:solidFill>
                <a:latin typeface="Arial Nova Cond Light"/>
              </a:rPr>
              <a:t>Identify the leading (also emerging) global producers and consumers</a:t>
            </a:r>
          </a:p>
          <a:p>
            <a:pPr marL="457200" indent="-457200">
              <a:spcBef>
                <a:spcPts val="600"/>
              </a:spcBef>
              <a:spcAft>
                <a:spcPts val="1200"/>
              </a:spcAft>
              <a:buFont typeface="Wingdings" panose="05000000000000000000" pitchFamily="2" charset="2"/>
              <a:buChar char="§"/>
            </a:pPr>
            <a:r>
              <a:rPr lang="en-US" sz="2000">
                <a:solidFill>
                  <a:schemeClr val="tx1"/>
                </a:solidFill>
                <a:latin typeface="Arial Nova Cond Light"/>
              </a:rPr>
              <a:t>Find opportunities to buy commodity from emerging producer with low tariff and competitive trade facilitation (e.g. efficient logistics)</a:t>
            </a:r>
          </a:p>
          <a:p>
            <a:pPr marL="457200" indent="-457200">
              <a:spcBef>
                <a:spcPts val="600"/>
              </a:spcBef>
              <a:spcAft>
                <a:spcPts val="1200"/>
              </a:spcAft>
              <a:buFont typeface="Wingdings" panose="05000000000000000000" pitchFamily="2" charset="2"/>
              <a:buChar char="§"/>
            </a:pPr>
            <a:r>
              <a:rPr lang="en-US" sz="2000">
                <a:solidFill>
                  <a:schemeClr val="tx1"/>
                </a:solidFill>
                <a:latin typeface="Arial Nova Cond Light"/>
              </a:rPr>
              <a:t>Analyze the country-commodity specific characteristics (e.g. productivity, climate related trend) </a:t>
            </a:r>
            <a:endParaRPr lang="en-US" sz="2000">
              <a:solidFill>
                <a:schemeClr val="tx1"/>
              </a:solidFill>
              <a:latin typeface="Arial Nova Cond Light" panose="020B0306020202020204" pitchFamily="34" charset="0"/>
            </a:endParaRPr>
          </a:p>
        </p:txBody>
      </p:sp>
      <p:sp>
        <p:nvSpPr>
          <p:cNvPr id="2" name="Slide Number Placeholder 1"/>
          <p:cNvSpPr>
            <a:spLocks noGrp="1"/>
          </p:cNvSpPr>
          <p:nvPr>
            <p:ph type="sldNum" sz="quarter" idx="12"/>
          </p:nvPr>
        </p:nvSpPr>
        <p:spPr/>
        <p:txBody>
          <a:bodyPr/>
          <a:lstStyle/>
          <a:p>
            <a:fld id="{70B58FE5-D527-4179-91F6-05127D75BDE2}" type="slidenum">
              <a:rPr lang="en-US" smtClean="0"/>
              <a:t>4</a:t>
            </a:fld>
            <a:endParaRPr lang="en-US"/>
          </a:p>
        </p:txBody>
      </p:sp>
      <p:sp>
        <p:nvSpPr>
          <p:cNvPr id="4" name="Rectangle 3">
            <a:extLst>
              <a:ext uri="{FF2B5EF4-FFF2-40B4-BE49-F238E27FC236}">
                <a16:creationId xmlns:a16="http://schemas.microsoft.com/office/drawing/2014/main" id="{60597323-E609-4415-AF0D-B7D395D19814}"/>
              </a:ext>
            </a:extLst>
          </p:cNvPr>
          <p:cNvSpPr/>
          <p:nvPr/>
        </p:nvSpPr>
        <p:spPr>
          <a:xfrm>
            <a:off x="4374062" y="6108723"/>
            <a:ext cx="4506327" cy="723275"/>
          </a:xfrm>
          <a:prstGeom prst="rect">
            <a:avLst/>
          </a:prstGeom>
        </p:spPr>
        <p:txBody>
          <a:bodyPr wrap="square">
            <a:spAutoFit/>
          </a:bodyPr>
          <a:lstStyle/>
          <a:p>
            <a:r>
              <a:rPr lang="en-US" sz="1100">
                <a:latin typeface="Arial Nova Cond Light" panose="020B0306020202020204" pitchFamily="34" charset="0"/>
              </a:rPr>
              <a:t>Data sources: FAO, WTO, and World Bank</a:t>
            </a:r>
          </a:p>
          <a:p>
            <a:r>
              <a:rPr lang="en-US" sz="1000">
                <a:hlinkClick r:id="rId3"/>
              </a:rPr>
              <a:t>http://www.fao.org/faostat/en/#data</a:t>
            </a:r>
            <a:endParaRPr lang="en-US" sz="1000"/>
          </a:p>
          <a:p>
            <a:r>
              <a:rPr lang="en-US" sz="1000">
                <a:hlinkClick r:id="rId4"/>
              </a:rPr>
              <a:t>http://tariffdata.wto.org/Default.aspx?culture=en-US</a:t>
            </a:r>
            <a:endParaRPr lang="en-US" sz="1000"/>
          </a:p>
          <a:p>
            <a:r>
              <a:rPr lang="en-US" sz="1000">
                <a:hlinkClick r:id="rId5"/>
              </a:rPr>
              <a:t>https://databank.worldbank.org/source/world-development-indicators</a:t>
            </a:r>
            <a:endParaRPr lang="en-US" sz="1000"/>
          </a:p>
        </p:txBody>
      </p:sp>
    </p:spTree>
    <p:extLst>
      <p:ext uri="{BB962C8B-B14F-4D97-AF65-F5344CB8AC3E}">
        <p14:creationId xmlns:p14="http://schemas.microsoft.com/office/powerpoint/2010/main" val="55246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0B58FE5-D527-4179-91F6-05127D75BDE2}" type="slidenum">
              <a:rPr lang="en-US" smtClean="0"/>
              <a:t>5</a:t>
            </a:fld>
            <a:endParaRPr lang="en-US"/>
          </a:p>
        </p:txBody>
      </p:sp>
      <p:sp>
        <p:nvSpPr>
          <p:cNvPr id="5" name="Rectangle 4">
            <a:extLst>
              <a:ext uri="{FF2B5EF4-FFF2-40B4-BE49-F238E27FC236}">
                <a16:creationId xmlns:a16="http://schemas.microsoft.com/office/drawing/2014/main" id="{8EC6652A-C9D8-4C49-B809-31241ECB333A}"/>
              </a:ext>
            </a:extLst>
          </p:cNvPr>
          <p:cNvSpPr/>
          <p:nvPr/>
        </p:nvSpPr>
        <p:spPr>
          <a:xfrm>
            <a:off x="0" y="334810"/>
            <a:ext cx="1701453" cy="694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80000"/>
              </a:lnSpc>
            </a:pPr>
            <a:r>
              <a:rPr lang="en-US" sz="3200">
                <a:solidFill>
                  <a:schemeClr val="tx1"/>
                </a:solidFill>
                <a:latin typeface="Arial Nova Cond Light"/>
              </a:rPr>
              <a:t>Tools</a:t>
            </a:r>
            <a:endParaRPr lang="en-US" sz="2400">
              <a:solidFill>
                <a:schemeClr val="tx1"/>
              </a:solidFill>
              <a:latin typeface="Arial Nova Cond Light" panose="020B0306020202020204" pitchFamily="34" charset="0"/>
            </a:endParaRPr>
          </a:p>
        </p:txBody>
      </p:sp>
      <p:pic>
        <p:nvPicPr>
          <p:cNvPr id="6" name="Picture 7" descr="Logo&#10;&#10;Description automatically generated">
            <a:extLst>
              <a:ext uri="{FF2B5EF4-FFF2-40B4-BE49-F238E27FC236}">
                <a16:creationId xmlns:a16="http://schemas.microsoft.com/office/drawing/2014/main" id="{E17523BB-353A-4219-9829-638325B33067}"/>
              </a:ext>
            </a:extLst>
          </p:cNvPr>
          <p:cNvPicPr>
            <a:picLocks noChangeAspect="1"/>
          </p:cNvPicPr>
          <p:nvPr/>
        </p:nvPicPr>
        <p:blipFill>
          <a:blip r:embed="rId2"/>
          <a:stretch>
            <a:fillRect/>
          </a:stretch>
        </p:blipFill>
        <p:spPr>
          <a:xfrm>
            <a:off x="510240" y="4249129"/>
            <a:ext cx="2695575" cy="885825"/>
          </a:xfrm>
          <a:prstGeom prst="rect">
            <a:avLst/>
          </a:prstGeom>
        </p:spPr>
      </p:pic>
      <p:graphicFrame>
        <p:nvGraphicFramePr>
          <p:cNvPr id="8" name="Table 9">
            <a:extLst>
              <a:ext uri="{FF2B5EF4-FFF2-40B4-BE49-F238E27FC236}">
                <a16:creationId xmlns:a16="http://schemas.microsoft.com/office/drawing/2014/main" id="{4495B14C-B269-4603-AC95-B5EB36C0CA27}"/>
              </a:ext>
            </a:extLst>
          </p:cNvPr>
          <p:cNvGraphicFramePr>
            <a:graphicFrameLocks noGrp="1"/>
          </p:cNvGraphicFramePr>
          <p:nvPr>
            <p:extLst>
              <p:ext uri="{D42A27DB-BD31-4B8C-83A1-F6EECF244321}">
                <p14:modId xmlns:p14="http://schemas.microsoft.com/office/powerpoint/2010/main" val="3197361412"/>
              </p:ext>
            </p:extLst>
          </p:nvPr>
        </p:nvGraphicFramePr>
        <p:xfrm>
          <a:off x="184968" y="1129472"/>
          <a:ext cx="11941404" cy="370840"/>
        </p:xfrm>
        <a:graphic>
          <a:graphicData uri="http://schemas.openxmlformats.org/drawingml/2006/table">
            <a:tbl>
              <a:tblPr firstRow="1" bandRow="1">
                <a:tableStyleId>{5C22544A-7EE6-4342-B048-85BDC9FD1C3A}</a:tableStyleId>
              </a:tblPr>
              <a:tblGrid>
                <a:gridCol w="2985351">
                  <a:extLst>
                    <a:ext uri="{9D8B030D-6E8A-4147-A177-3AD203B41FA5}">
                      <a16:colId xmlns:a16="http://schemas.microsoft.com/office/drawing/2014/main" val="156161769"/>
                    </a:ext>
                  </a:extLst>
                </a:gridCol>
                <a:gridCol w="2985351">
                  <a:extLst>
                    <a:ext uri="{9D8B030D-6E8A-4147-A177-3AD203B41FA5}">
                      <a16:colId xmlns:a16="http://schemas.microsoft.com/office/drawing/2014/main" val="164527551"/>
                    </a:ext>
                  </a:extLst>
                </a:gridCol>
                <a:gridCol w="2985351">
                  <a:extLst>
                    <a:ext uri="{9D8B030D-6E8A-4147-A177-3AD203B41FA5}">
                      <a16:colId xmlns:a16="http://schemas.microsoft.com/office/drawing/2014/main" val="2725634208"/>
                    </a:ext>
                  </a:extLst>
                </a:gridCol>
                <a:gridCol w="2985351">
                  <a:extLst>
                    <a:ext uri="{9D8B030D-6E8A-4147-A177-3AD203B41FA5}">
                      <a16:colId xmlns:a16="http://schemas.microsoft.com/office/drawing/2014/main" val="1192895017"/>
                    </a:ext>
                  </a:extLst>
                </a:gridCol>
              </a:tblGrid>
              <a:tr h="370840">
                <a:tc>
                  <a:txBody>
                    <a:bodyPr/>
                    <a:lstStyle/>
                    <a:p>
                      <a:pPr algn="ctr"/>
                      <a:r>
                        <a:rPr lang="en-US">
                          <a:solidFill>
                            <a:schemeClr val="tx1"/>
                          </a:solidFill>
                        </a:rPr>
                        <a:t>Extract</a:t>
                      </a:r>
                    </a:p>
                  </a:txBody>
                  <a:tcPr>
                    <a:solidFill>
                      <a:schemeClr val="bg1">
                        <a:lumMod val="95000"/>
                      </a:schemeClr>
                    </a:solidFill>
                  </a:tcPr>
                </a:tc>
                <a:tc>
                  <a:txBody>
                    <a:bodyPr/>
                    <a:lstStyle/>
                    <a:p>
                      <a:pPr algn="ctr"/>
                      <a:r>
                        <a:rPr lang="en-US">
                          <a:solidFill>
                            <a:schemeClr val="tx1"/>
                          </a:solidFill>
                        </a:rPr>
                        <a:t>Transform</a:t>
                      </a:r>
                    </a:p>
                  </a:txBody>
                  <a:tcPr>
                    <a:solidFill>
                      <a:schemeClr val="bg1">
                        <a:lumMod val="95000"/>
                      </a:schemeClr>
                    </a:solidFill>
                  </a:tcPr>
                </a:tc>
                <a:tc>
                  <a:txBody>
                    <a:bodyPr/>
                    <a:lstStyle/>
                    <a:p>
                      <a:pPr algn="ctr"/>
                      <a:r>
                        <a:rPr lang="en-US">
                          <a:solidFill>
                            <a:schemeClr val="tx1"/>
                          </a:solidFill>
                        </a:rPr>
                        <a:t>Load</a:t>
                      </a:r>
                    </a:p>
                  </a:txBody>
                  <a:tcPr>
                    <a:solidFill>
                      <a:schemeClr val="bg1">
                        <a:lumMod val="95000"/>
                      </a:schemeClr>
                    </a:solidFill>
                  </a:tcPr>
                </a:tc>
                <a:tc>
                  <a:txBody>
                    <a:bodyPr/>
                    <a:lstStyle/>
                    <a:p>
                      <a:pPr lvl="0" algn="ctr">
                        <a:buNone/>
                      </a:pPr>
                      <a:r>
                        <a:rPr lang="en-US">
                          <a:solidFill>
                            <a:schemeClr val="tx1"/>
                          </a:solidFill>
                        </a:rPr>
                        <a:t>Visualization</a:t>
                      </a:r>
                    </a:p>
                  </a:txBody>
                  <a:tcPr>
                    <a:solidFill>
                      <a:schemeClr val="bg1">
                        <a:lumMod val="95000"/>
                      </a:schemeClr>
                    </a:solidFill>
                  </a:tcPr>
                </a:tc>
                <a:extLst>
                  <a:ext uri="{0D108BD9-81ED-4DB2-BD59-A6C34878D82A}">
                    <a16:rowId xmlns:a16="http://schemas.microsoft.com/office/drawing/2014/main" val="4068151728"/>
                  </a:ext>
                </a:extLst>
              </a:tr>
            </a:tbl>
          </a:graphicData>
        </a:graphic>
      </p:graphicFrame>
      <p:sp>
        <p:nvSpPr>
          <p:cNvPr id="10" name="TextBox 9">
            <a:extLst>
              <a:ext uri="{FF2B5EF4-FFF2-40B4-BE49-F238E27FC236}">
                <a16:creationId xmlns:a16="http://schemas.microsoft.com/office/drawing/2014/main" id="{E3405E39-8F77-4016-B49A-A684314E74EA}"/>
              </a:ext>
            </a:extLst>
          </p:cNvPr>
          <p:cNvSpPr txBox="1"/>
          <p:nvPr/>
        </p:nvSpPr>
        <p:spPr>
          <a:xfrm>
            <a:off x="215030" y="1509387"/>
            <a:ext cx="323662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75000"/>
                  </a:schemeClr>
                </a:solidFill>
                <a:ea typeface="+mn-lt"/>
                <a:cs typeface="+mn-lt"/>
              </a:rPr>
              <a:t>Sources: FAO, WTO, World Bank</a:t>
            </a:r>
            <a:endParaRPr lang="en-US">
              <a:solidFill>
                <a:schemeClr val="accent1">
                  <a:lumMod val="75000"/>
                </a:schemeClr>
              </a:solidFill>
            </a:endParaRPr>
          </a:p>
          <a:p>
            <a:endParaRPr lang="en-US" sz="800">
              <a:ea typeface="+mn-lt"/>
              <a:cs typeface="+mn-lt"/>
            </a:endParaRPr>
          </a:p>
          <a:p>
            <a:r>
              <a:rPr lang="en-US" sz="1400">
                <a:ea typeface="+mn-lt"/>
                <a:cs typeface="+mn-lt"/>
              </a:rPr>
              <a:t>Use python script to clean the Data </a:t>
            </a:r>
            <a:endParaRPr lang="en-US" sz="1400">
              <a:cs typeface="Calibri"/>
            </a:endParaRPr>
          </a:p>
        </p:txBody>
      </p:sp>
      <p:sp>
        <p:nvSpPr>
          <p:cNvPr id="24" name="TextBox 23">
            <a:extLst>
              <a:ext uri="{FF2B5EF4-FFF2-40B4-BE49-F238E27FC236}">
                <a16:creationId xmlns:a16="http://schemas.microsoft.com/office/drawing/2014/main" id="{520B858A-C6CD-4F7F-8138-E4BA374922D7}"/>
              </a:ext>
            </a:extLst>
          </p:cNvPr>
          <p:cNvSpPr txBox="1"/>
          <p:nvPr/>
        </p:nvSpPr>
        <p:spPr>
          <a:xfrm>
            <a:off x="3336100" y="1906045"/>
            <a:ext cx="26179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The data extracted from source was stored in a MySQL Database </a:t>
            </a:r>
            <a:endParaRPr lang="en-US"/>
          </a:p>
        </p:txBody>
      </p:sp>
      <p:sp>
        <p:nvSpPr>
          <p:cNvPr id="26" name="TextBox 25">
            <a:extLst>
              <a:ext uri="{FF2B5EF4-FFF2-40B4-BE49-F238E27FC236}">
                <a16:creationId xmlns:a16="http://schemas.microsoft.com/office/drawing/2014/main" id="{33B710F9-647C-4EE6-A775-07D1BDB5D58F}"/>
              </a:ext>
            </a:extLst>
          </p:cNvPr>
          <p:cNvSpPr txBox="1"/>
          <p:nvPr/>
        </p:nvSpPr>
        <p:spPr>
          <a:xfrm>
            <a:off x="6457168" y="1968674"/>
            <a:ext cx="24509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Use python script to load excel files into MySQL Database</a:t>
            </a:r>
            <a:endParaRPr lang="en-US" sz="1400">
              <a:cs typeface="Calibri"/>
            </a:endParaRPr>
          </a:p>
        </p:txBody>
      </p:sp>
      <p:pic>
        <p:nvPicPr>
          <p:cNvPr id="11" name="Picture 11" descr="A picture containing text, clipart&#10;&#10;Description automatically generated">
            <a:extLst>
              <a:ext uri="{FF2B5EF4-FFF2-40B4-BE49-F238E27FC236}">
                <a16:creationId xmlns:a16="http://schemas.microsoft.com/office/drawing/2014/main" id="{3C28F847-DD0F-40DD-B940-2D57A9A03AD7}"/>
              </a:ext>
            </a:extLst>
          </p:cNvPr>
          <p:cNvPicPr>
            <a:picLocks noChangeAspect="1"/>
          </p:cNvPicPr>
          <p:nvPr/>
        </p:nvPicPr>
        <p:blipFill>
          <a:blip r:embed="rId3"/>
          <a:stretch>
            <a:fillRect/>
          </a:stretch>
        </p:blipFill>
        <p:spPr>
          <a:xfrm>
            <a:off x="3715402" y="3718208"/>
            <a:ext cx="2381250" cy="1133475"/>
          </a:xfrm>
          <a:prstGeom prst="rect">
            <a:avLst/>
          </a:prstGeom>
        </p:spPr>
      </p:pic>
      <p:pic>
        <p:nvPicPr>
          <p:cNvPr id="12" name="Picture 12" descr="Icon&#10;&#10;Description automatically generated">
            <a:extLst>
              <a:ext uri="{FF2B5EF4-FFF2-40B4-BE49-F238E27FC236}">
                <a16:creationId xmlns:a16="http://schemas.microsoft.com/office/drawing/2014/main" id="{EAF652F7-0C2B-411B-8B53-53D9B225DC0F}"/>
              </a:ext>
            </a:extLst>
          </p:cNvPr>
          <p:cNvPicPr>
            <a:picLocks noChangeAspect="1"/>
          </p:cNvPicPr>
          <p:nvPr/>
        </p:nvPicPr>
        <p:blipFill>
          <a:blip r:embed="rId4"/>
          <a:stretch>
            <a:fillRect/>
          </a:stretch>
        </p:blipFill>
        <p:spPr>
          <a:xfrm>
            <a:off x="9532112" y="4205027"/>
            <a:ext cx="2543175" cy="619125"/>
          </a:xfrm>
          <a:prstGeom prst="rect">
            <a:avLst/>
          </a:prstGeom>
        </p:spPr>
      </p:pic>
      <p:pic>
        <p:nvPicPr>
          <p:cNvPr id="28" name="Picture 7" descr="Logo&#10;&#10;Description automatically generated">
            <a:extLst>
              <a:ext uri="{FF2B5EF4-FFF2-40B4-BE49-F238E27FC236}">
                <a16:creationId xmlns:a16="http://schemas.microsoft.com/office/drawing/2014/main" id="{2F033852-B54B-438D-A0A9-524E6CFB99BB}"/>
              </a:ext>
            </a:extLst>
          </p:cNvPr>
          <p:cNvPicPr>
            <a:picLocks noChangeAspect="1"/>
          </p:cNvPicPr>
          <p:nvPr/>
        </p:nvPicPr>
        <p:blipFill>
          <a:blip r:embed="rId2"/>
          <a:stretch>
            <a:fillRect/>
          </a:stretch>
        </p:blipFill>
        <p:spPr>
          <a:xfrm>
            <a:off x="6460102" y="4019484"/>
            <a:ext cx="2695575" cy="885825"/>
          </a:xfrm>
          <a:prstGeom prst="rect">
            <a:avLst/>
          </a:prstGeom>
        </p:spPr>
      </p:pic>
      <p:sp>
        <p:nvSpPr>
          <p:cNvPr id="29" name="TextBox 28">
            <a:extLst>
              <a:ext uri="{FF2B5EF4-FFF2-40B4-BE49-F238E27FC236}">
                <a16:creationId xmlns:a16="http://schemas.microsoft.com/office/drawing/2014/main" id="{4CF2FB40-9D31-4648-A1E3-AF43F8AE2A96}"/>
              </a:ext>
            </a:extLst>
          </p:cNvPr>
          <p:cNvSpPr txBox="1"/>
          <p:nvPr/>
        </p:nvSpPr>
        <p:spPr>
          <a:xfrm>
            <a:off x="9087634" y="1968674"/>
            <a:ext cx="29310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Python and Tableau was used to visualize and explore the dataset</a:t>
            </a:r>
          </a:p>
        </p:txBody>
      </p:sp>
      <p:pic>
        <p:nvPicPr>
          <p:cNvPr id="13" name="Picture 13">
            <a:extLst>
              <a:ext uri="{FF2B5EF4-FFF2-40B4-BE49-F238E27FC236}">
                <a16:creationId xmlns:a16="http://schemas.microsoft.com/office/drawing/2014/main" id="{E0C89224-E78D-441F-B1A5-2C093436AB88}"/>
              </a:ext>
            </a:extLst>
          </p:cNvPr>
          <p:cNvPicPr>
            <a:picLocks noChangeAspect="1"/>
          </p:cNvPicPr>
          <p:nvPr/>
        </p:nvPicPr>
        <p:blipFill>
          <a:blip r:embed="rId5"/>
          <a:stretch>
            <a:fillRect/>
          </a:stretch>
        </p:blipFill>
        <p:spPr>
          <a:xfrm>
            <a:off x="558583" y="3318157"/>
            <a:ext cx="2724150" cy="409575"/>
          </a:xfrm>
          <a:prstGeom prst="rect">
            <a:avLst/>
          </a:prstGeom>
        </p:spPr>
      </p:pic>
      <p:pic>
        <p:nvPicPr>
          <p:cNvPr id="14" name="Picture 29">
            <a:extLst>
              <a:ext uri="{FF2B5EF4-FFF2-40B4-BE49-F238E27FC236}">
                <a16:creationId xmlns:a16="http://schemas.microsoft.com/office/drawing/2014/main" id="{E97D9AC8-CE43-4897-A313-1F5DBDAE65A0}"/>
              </a:ext>
            </a:extLst>
          </p:cNvPr>
          <p:cNvPicPr>
            <a:picLocks noChangeAspect="1"/>
          </p:cNvPicPr>
          <p:nvPr/>
        </p:nvPicPr>
        <p:blipFill>
          <a:blip r:embed="rId5"/>
          <a:stretch>
            <a:fillRect/>
          </a:stretch>
        </p:blipFill>
        <p:spPr>
          <a:xfrm>
            <a:off x="3376939" y="3318157"/>
            <a:ext cx="2724150" cy="409575"/>
          </a:xfrm>
          <a:prstGeom prst="rect">
            <a:avLst/>
          </a:prstGeom>
        </p:spPr>
      </p:pic>
      <p:pic>
        <p:nvPicPr>
          <p:cNvPr id="30" name="Picture 31">
            <a:extLst>
              <a:ext uri="{FF2B5EF4-FFF2-40B4-BE49-F238E27FC236}">
                <a16:creationId xmlns:a16="http://schemas.microsoft.com/office/drawing/2014/main" id="{A8FCD418-17BE-4926-B625-DA973370BD19}"/>
              </a:ext>
            </a:extLst>
          </p:cNvPr>
          <p:cNvPicPr>
            <a:picLocks noChangeAspect="1"/>
          </p:cNvPicPr>
          <p:nvPr/>
        </p:nvPicPr>
        <p:blipFill>
          <a:blip r:embed="rId5"/>
          <a:stretch>
            <a:fillRect/>
          </a:stretch>
        </p:blipFill>
        <p:spPr>
          <a:xfrm>
            <a:off x="6143103" y="3318157"/>
            <a:ext cx="2724150" cy="409575"/>
          </a:xfrm>
          <a:prstGeom prst="rect">
            <a:avLst/>
          </a:prstGeom>
        </p:spPr>
      </p:pic>
      <p:pic>
        <p:nvPicPr>
          <p:cNvPr id="32" name="Picture 32">
            <a:extLst>
              <a:ext uri="{FF2B5EF4-FFF2-40B4-BE49-F238E27FC236}">
                <a16:creationId xmlns:a16="http://schemas.microsoft.com/office/drawing/2014/main" id="{A04E6DAD-9E3A-4218-AB47-1D57CADDD02C}"/>
              </a:ext>
            </a:extLst>
          </p:cNvPr>
          <p:cNvPicPr>
            <a:picLocks noChangeAspect="1"/>
          </p:cNvPicPr>
          <p:nvPr/>
        </p:nvPicPr>
        <p:blipFill>
          <a:blip r:embed="rId5"/>
          <a:stretch>
            <a:fillRect/>
          </a:stretch>
        </p:blipFill>
        <p:spPr>
          <a:xfrm>
            <a:off x="9013651" y="3318157"/>
            <a:ext cx="2724150" cy="409575"/>
          </a:xfrm>
          <a:prstGeom prst="rect">
            <a:avLst/>
          </a:prstGeom>
        </p:spPr>
      </p:pic>
      <p:pic>
        <p:nvPicPr>
          <p:cNvPr id="33" name="Picture 34" descr="Icon&#10;&#10;Description automatically generated">
            <a:extLst>
              <a:ext uri="{FF2B5EF4-FFF2-40B4-BE49-F238E27FC236}">
                <a16:creationId xmlns:a16="http://schemas.microsoft.com/office/drawing/2014/main" id="{1E3B81F1-A1AC-4C8F-9531-DD7547036D52}"/>
              </a:ext>
            </a:extLst>
          </p:cNvPr>
          <p:cNvPicPr>
            <a:picLocks noChangeAspect="1"/>
          </p:cNvPicPr>
          <p:nvPr/>
        </p:nvPicPr>
        <p:blipFill>
          <a:blip r:embed="rId6"/>
          <a:stretch>
            <a:fillRect/>
          </a:stretch>
        </p:blipFill>
        <p:spPr>
          <a:xfrm>
            <a:off x="1615140" y="3241044"/>
            <a:ext cx="485775" cy="542925"/>
          </a:xfrm>
          <a:prstGeom prst="rect">
            <a:avLst/>
          </a:prstGeom>
        </p:spPr>
      </p:pic>
      <p:pic>
        <p:nvPicPr>
          <p:cNvPr id="35" name="Picture 35" descr="Icon&#10;&#10;Description automatically generated">
            <a:extLst>
              <a:ext uri="{FF2B5EF4-FFF2-40B4-BE49-F238E27FC236}">
                <a16:creationId xmlns:a16="http://schemas.microsoft.com/office/drawing/2014/main" id="{2F69B7A0-6FCA-4510-B080-BD3724DD1656}"/>
              </a:ext>
            </a:extLst>
          </p:cNvPr>
          <p:cNvPicPr>
            <a:picLocks noChangeAspect="1"/>
          </p:cNvPicPr>
          <p:nvPr/>
        </p:nvPicPr>
        <p:blipFill>
          <a:blip r:embed="rId7"/>
          <a:stretch>
            <a:fillRect/>
          </a:stretch>
        </p:blipFill>
        <p:spPr>
          <a:xfrm>
            <a:off x="4402182" y="3314112"/>
            <a:ext cx="485775" cy="542925"/>
          </a:xfrm>
          <a:prstGeom prst="rect">
            <a:avLst/>
          </a:prstGeom>
        </p:spPr>
      </p:pic>
      <p:pic>
        <p:nvPicPr>
          <p:cNvPr id="36" name="Picture 36" descr="Icon&#10;&#10;Description automatically generated">
            <a:extLst>
              <a:ext uri="{FF2B5EF4-FFF2-40B4-BE49-F238E27FC236}">
                <a16:creationId xmlns:a16="http://schemas.microsoft.com/office/drawing/2014/main" id="{020D6F56-36FA-4B79-9D6A-BA9DACBBCE4A}"/>
              </a:ext>
            </a:extLst>
          </p:cNvPr>
          <p:cNvPicPr>
            <a:picLocks noChangeAspect="1"/>
          </p:cNvPicPr>
          <p:nvPr/>
        </p:nvPicPr>
        <p:blipFill>
          <a:blip r:embed="rId8"/>
          <a:stretch>
            <a:fillRect/>
          </a:stretch>
        </p:blipFill>
        <p:spPr>
          <a:xfrm>
            <a:off x="7199661" y="3314112"/>
            <a:ext cx="485775" cy="542925"/>
          </a:xfrm>
          <a:prstGeom prst="rect">
            <a:avLst/>
          </a:prstGeom>
        </p:spPr>
      </p:pic>
      <p:pic>
        <p:nvPicPr>
          <p:cNvPr id="37" name="Picture 37" descr="Icon&#10;&#10;Description automatically generated">
            <a:extLst>
              <a:ext uri="{FF2B5EF4-FFF2-40B4-BE49-F238E27FC236}">
                <a16:creationId xmlns:a16="http://schemas.microsoft.com/office/drawing/2014/main" id="{6061897D-4A1D-478B-9B84-B68AC762CBA8}"/>
              </a:ext>
            </a:extLst>
          </p:cNvPr>
          <p:cNvPicPr>
            <a:picLocks noChangeAspect="1"/>
          </p:cNvPicPr>
          <p:nvPr/>
        </p:nvPicPr>
        <p:blipFill>
          <a:blip r:embed="rId9"/>
          <a:stretch>
            <a:fillRect/>
          </a:stretch>
        </p:blipFill>
        <p:spPr>
          <a:xfrm>
            <a:off x="10132839" y="3246721"/>
            <a:ext cx="485775" cy="552450"/>
          </a:xfrm>
          <a:prstGeom prst="rect">
            <a:avLst/>
          </a:prstGeom>
        </p:spPr>
      </p:pic>
    </p:spTree>
    <p:extLst>
      <p:ext uri="{BB962C8B-B14F-4D97-AF65-F5344CB8AC3E}">
        <p14:creationId xmlns:p14="http://schemas.microsoft.com/office/powerpoint/2010/main" val="354083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8271569-251B-4267-9AC1-4FDB4A203965}"/>
              </a:ext>
            </a:extLst>
          </p:cNvPr>
          <p:cNvSpPr/>
          <p:nvPr/>
        </p:nvSpPr>
        <p:spPr>
          <a:xfrm>
            <a:off x="284460" y="801953"/>
            <a:ext cx="3256899" cy="515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800">
                <a:solidFill>
                  <a:schemeClr val="tx1"/>
                </a:solidFill>
                <a:latin typeface="Arial Nova Cond Light" panose="020B0306020202020204" pitchFamily="34" charset="0"/>
              </a:rPr>
              <a:t>Extract</a:t>
            </a:r>
            <a:endParaRPr lang="en-US" sz="2000">
              <a:solidFill>
                <a:schemeClr val="tx1"/>
              </a:solidFill>
              <a:latin typeface="Arial Nova Cond Light" panose="020B0306020202020204" pitchFamily="34" charset="0"/>
            </a:endParaRPr>
          </a:p>
        </p:txBody>
      </p:sp>
      <p:sp>
        <p:nvSpPr>
          <p:cNvPr id="36" name="Rectangle 35">
            <a:extLst>
              <a:ext uri="{FF2B5EF4-FFF2-40B4-BE49-F238E27FC236}">
                <a16:creationId xmlns:a16="http://schemas.microsoft.com/office/drawing/2014/main" id="{774D1351-D02E-49A3-A454-7BB1F839CF61}"/>
              </a:ext>
            </a:extLst>
          </p:cNvPr>
          <p:cNvSpPr/>
          <p:nvPr/>
        </p:nvSpPr>
        <p:spPr>
          <a:xfrm>
            <a:off x="5315299" y="801954"/>
            <a:ext cx="1570439" cy="515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800">
                <a:solidFill>
                  <a:schemeClr val="tx1"/>
                </a:solidFill>
                <a:latin typeface="Arial Nova Cond Light" panose="020B0306020202020204" pitchFamily="34" charset="0"/>
              </a:rPr>
              <a:t>Transform</a:t>
            </a:r>
            <a:endParaRPr lang="en-US" sz="2000">
              <a:solidFill>
                <a:schemeClr val="tx1"/>
              </a:solidFill>
              <a:latin typeface="Arial Nova Cond Light" panose="020B0306020202020204" pitchFamily="34" charset="0"/>
            </a:endParaRPr>
          </a:p>
        </p:txBody>
      </p:sp>
      <p:sp>
        <p:nvSpPr>
          <p:cNvPr id="37" name="Rectangle 36">
            <a:extLst>
              <a:ext uri="{FF2B5EF4-FFF2-40B4-BE49-F238E27FC236}">
                <a16:creationId xmlns:a16="http://schemas.microsoft.com/office/drawing/2014/main" id="{7AE9FDF8-DCDB-4DCF-A281-C4C0B67B0DC1}"/>
              </a:ext>
            </a:extLst>
          </p:cNvPr>
          <p:cNvSpPr/>
          <p:nvPr/>
        </p:nvSpPr>
        <p:spPr>
          <a:xfrm>
            <a:off x="9493866" y="801952"/>
            <a:ext cx="2413667" cy="515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800">
                <a:solidFill>
                  <a:schemeClr val="tx1"/>
                </a:solidFill>
                <a:latin typeface="Arial Nova Cond Light" panose="020B0306020202020204" pitchFamily="34" charset="0"/>
              </a:rPr>
              <a:t>Load</a:t>
            </a:r>
            <a:endParaRPr lang="en-US" sz="2000">
              <a:solidFill>
                <a:schemeClr val="tx1"/>
              </a:solidFill>
              <a:latin typeface="Arial Nova Cond Light" panose="020B0306020202020204" pitchFamily="34" charset="0"/>
            </a:endParaRPr>
          </a:p>
        </p:txBody>
      </p:sp>
      <p:sp>
        <p:nvSpPr>
          <p:cNvPr id="38" name="Rectangle 37">
            <a:extLst>
              <a:ext uri="{FF2B5EF4-FFF2-40B4-BE49-F238E27FC236}">
                <a16:creationId xmlns:a16="http://schemas.microsoft.com/office/drawing/2014/main" id="{102AACE9-C1E1-4F79-A746-58C852107B95}"/>
              </a:ext>
            </a:extLst>
          </p:cNvPr>
          <p:cNvSpPr/>
          <p:nvPr/>
        </p:nvSpPr>
        <p:spPr>
          <a:xfrm>
            <a:off x="284461" y="1548426"/>
            <a:ext cx="3256901" cy="80618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bg1"/>
                </a:solidFill>
                <a:latin typeface="Arial Nova Cond Light" panose="020B0306020202020204" pitchFamily="34" charset="0"/>
              </a:rPr>
              <a:t>Raw Data</a:t>
            </a:r>
          </a:p>
          <a:p>
            <a:pPr algn="ctr"/>
            <a:r>
              <a:rPr lang="en-US" sz="1400">
                <a:solidFill>
                  <a:schemeClr val="bg1"/>
                </a:solidFill>
                <a:latin typeface="Arial Nova Cond Light" panose="020B0306020202020204" pitchFamily="34" charset="0"/>
              </a:rPr>
              <a:t>Download multiple .csv files from </a:t>
            </a:r>
            <a:br>
              <a:rPr lang="en-US" sz="1400">
                <a:solidFill>
                  <a:schemeClr val="bg1"/>
                </a:solidFill>
                <a:latin typeface="Arial Nova Cond Light" panose="020B0306020202020204" pitchFamily="34" charset="0"/>
              </a:rPr>
            </a:br>
            <a:r>
              <a:rPr lang="en-US" sz="1400">
                <a:solidFill>
                  <a:schemeClr val="bg1"/>
                </a:solidFill>
                <a:latin typeface="Arial Nova Cond Light" panose="020B0306020202020204" pitchFamily="34" charset="0"/>
              </a:rPr>
              <a:t>FAO, WTO, and WB databases</a:t>
            </a:r>
          </a:p>
        </p:txBody>
      </p:sp>
      <p:cxnSp>
        <p:nvCxnSpPr>
          <p:cNvPr id="40" name="Straight Arrow Connector 39">
            <a:extLst>
              <a:ext uri="{FF2B5EF4-FFF2-40B4-BE49-F238E27FC236}">
                <a16:creationId xmlns:a16="http://schemas.microsoft.com/office/drawing/2014/main" id="{508F6F00-E492-4A4D-B504-487B8EAA96D3}"/>
              </a:ext>
            </a:extLst>
          </p:cNvPr>
          <p:cNvCxnSpPr>
            <a:cxnSpLocks/>
            <a:stCxn id="38" idx="2"/>
            <a:endCxn id="44" idx="0"/>
          </p:cNvCxnSpPr>
          <p:nvPr/>
        </p:nvCxnSpPr>
        <p:spPr>
          <a:xfrm>
            <a:off x="1912912" y="2354612"/>
            <a:ext cx="0" cy="468563"/>
          </a:xfrm>
          <a:prstGeom prst="straightConnector1">
            <a:avLst/>
          </a:prstGeom>
          <a:ln w="127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CB2EE0E4-4770-4F6B-85A5-2CC0CE16C8DF}"/>
              </a:ext>
            </a:extLst>
          </p:cNvPr>
          <p:cNvSpPr/>
          <p:nvPr/>
        </p:nvSpPr>
        <p:spPr>
          <a:xfrm>
            <a:off x="284462" y="2823175"/>
            <a:ext cx="3256900" cy="18954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b="1">
                <a:solidFill>
                  <a:schemeClr val="bg1"/>
                </a:solidFill>
                <a:latin typeface="Arial Nova Cond Light" panose="020B0306020202020204" pitchFamily="34" charset="0"/>
              </a:rPr>
              <a:t>Build data dictionary to prepare the join</a:t>
            </a:r>
            <a:endParaRPr lang="en-US" b="1">
              <a:solidFill>
                <a:schemeClr val="bg1"/>
              </a:solidFill>
              <a:latin typeface="Arial Nova Cond Light" panose="020B0306020202020204" pitchFamily="34" charset="0"/>
            </a:endParaRPr>
          </a:p>
          <a:p>
            <a:pPr marL="169863" indent="-169863">
              <a:buFont typeface="Arial" panose="020B0604020202020204" pitchFamily="34" charset="0"/>
              <a:buChar char="•"/>
            </a:pPr>
            <a:r>
              <a:rPr lang="en-US" sz="1200" b="1">
                <a:solidFill>
                  <a:schemeClr val="bg1"/>
                </a:solidFill>
                <a:latin typeface="Arial Nova Cond Light" panose="020B0306020202020204" pitchFamily="34" charset="0"/>
              </a:rPr>
              <a:t>Commodity ID</a:t>
            </a:r>
          </a:p>
          <a:p>
            <a:pPr>
              <a:tabLst>
                <a:tab pos="169863" algn="l"/>
              </a:tabLst>
            </a:pPr>
            <a:r>
              <a:rPr lang="en-US" sz="1200">
                <a:solidFill>
                  <a:schemeClr val="bg1"/>
                </a:solidFill>
                <a:latin typeface="Arial Nova Cond Light" panose="020B0306020202020204" pitchFamily="34" charset="0"/>
              </a:rPr>
              <a:t>	FAO Code (Item) – WTO Code (HS)</a:t>
            </a:r>
          </a:p>
          <a:p>
            <a:pPr marL="169863" indent="-169863">
              <a:buFont typeface="Arial" panose="020B0604020202020204" pitchFamily="34" charset="0"/>
              <a:buChar char="•"/>
            </a:pPr>
            <a:r>
              <a:rPr lang="en-US" sz="1200" b="1">
                <a:solidFill>
                  <a:schemeClr val="bg1"/>
                </a:solidFill>
                <a:latin typeface="Arial Nova Cond Light" panose="020B0306020202020204" pitchFamily="34" charset="0"/>
              </a:rPr>
              <a:t>Country ID</a:t>
            </a:r>
          </a:p>
          <a:p>
            <a:pPr>
              <a:tabLst>
                <a:tab pos="169863" algn="l"/>
              </a:tabLst>
            </a:pPr>
            <a:r>
              <a:rPr lang="en-US" sz="1200">
                <a:solidFill>
                  <a:schemeClr val="bg1"/>
                </a:solidFill>
                <a:latin typeface="Arial Nova Cond Light" panose="020B0306020202020204" pitchFamily="34" charset="0"/>
              </a:rPr>
              <a:t>	Country Reporter Classification (FAO, WTO, WB)</a:t>
            </a:r>
            <a:br>
              <a:rPr lang="en-US" sz="1200">
                <a:solidFill>
                  <a:schemeClr val="bg1"/>
                </a:solidFill>
                <a:latin typeface="Arial Nova Cond Light" panose="020B0306020202020204" pitchFamily="34" charset="0"/>
              </a:rPr>
            </a:br>
            <a:r>
              <a:rPr lang="en-US" sz="1200">
                <a:solidFill>
                  <a:schemeClr val="bg1"/>
                </a:solidFill>
                <a:latin typeface="Arial Nova Cond Light" panose="020B0306020202020204" pitchFamily="34" charset="0"/>
              </a:rPr>
              <a:t>	Region Classification</a:t>
            </a:r>
          </a:p>
          <a:p>
            <a:pPr marL="169863" indent="-169863">
              <a:buFont typeface="Arial" panose="020B0604020202020204" pitchFamily="34" charset="0"/>
              <a:buChar char="•"/>
            </a:pPr>
            <a:r>
              <a:rPr lang="en-US" sz="1200" b="1">
                <a:solidFill>
                  <a:schemeClr val="bg1"/>
                </a:solidFill>
                <a:latin typeface="Arial Nova Cond Light" panose="020B0306020202020204" pitchFamily="34" charset="0"/>
              </a:rPr>
              <a:t>Tariff</a:t>
            </a:r>
          </a:p>
          <a:p>
            <a:pPr>
              <a:tabLst>
                <a:tab pos="169863" algn="l"/>
              </a:tabLst>
            </a:pPr>
            <a:r>
              <a:rPr lang="en-US" sz="1200">
                <a:solidFill>
                  <a:schemeClr val="bg1"/>
                </a:solidFill>
                <a:latin typeface="Arial Nova Cond Light" panose="020B0306020202020204" pitchFamily="34" charset="0"/>
              </a:rPr>
              <a:t>	Concatenate all agricultural related tariff</a:t>
            </a:r>
          </a:p>
          <a:p>
            <a:pPr>
              <a:tabLst>
                <a:tab pos="169863" algn="l"/>
              </a:tabLst>
            </a:pPr>
            <a:endParaRPr lang="en-US" sz="1400">
              <a:solidFill>
                <a:schemeClr val="bg1"/>
              </a:solidFill>
              <a:latin typeface="Arial Nova Cond Light" panose="020B0306020202020204" pitchFamily="34" charset="0"/>
            </a:endParaRPr>
          </a:p>
        </p:txBody>
      </p:sp>
      <p:sp>
        <p:nvSpPr>
          <p:cNvPr id="54" name="Rectangle 53">
            <a:extLst>
              <a:ext uri="{FF2B5EF4-FFF2-40B4-BE49-F238E27FC236}">
                <a16:creationId xmlns:a16="http://schemas.microsoft.com/office/drawing/2014/main" id="{F8BD2CB4-F6DB-47F0-BE21-F671A8FDEC78}"/>
              </a:ext>
            </a:extLst>
          </p:cNvPr>
          <p:cNvSpPr/>
          <p:nvPr/>
        </p:nvSpPr>
        <p:spPr>
          <a:xfrm>
            <a:off x="4472067" y="2469192"/>
            <a:ext cx="3256900" cy="105454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b="1">
                <a:solidFill>
                  <a:schemeClr val="bg1"/>
                </a:solidFill>
                <a:latin typeface="Arial Nova Cond Light" panose="020B0306020202020204" pitchFamily="34" charset="0"/>
              </a:rPr>
              <a:t>Drop irrelevant columns</a:t>
            </a:r>
            <a:endParaRPr lang="en-US" b="1">
              <a:solidFill>
                <a:schemeClr val="bg1"/>
              </a:solidFill>
              <a:latin typeface="Arial Nova Cond Light" panose="020B0306020202020204" pitchFamily="34" charset="0"/>
            </a:endParaRPr>
          </a:p>
          <a:p>
            <a:pPr marL="169863" indent="-169863">
              <a:buFont typeface="Arial" panose="020B0604020202020204" pitchFamily="34" charset="0"/>
              <a:buChar char="•"/>
            </a:pPr>
            <a:r>
              <a:rPr lang="en-US" sz="1400">
                <a:solidFill>
                  <a:schemeClr val="bg1"/>
                </a:solidFill>
                <a:latin typeface="Arial Nova Cond Light" panose="020B0306020202020204" pitchFamily="34" charset="0"/>
              </a:rPr>
              <a:t>Redundant code for commodity</a:t>
            </a:r>
          </a:p>
          <a:p>
            <a:pPr marL="169863" indent="-169863">
              <a:buFont typeface="Arial" panose="020B0604020202020204" pitchFamily="34" charset="0"/>
              <a:buChar char="•"/>
            </a:pPr>
            <a:r>
              <a:rPr lang="en-US" sz="1400">
                <a:solidFill>
                  <a:schemeClr val="bg1"/>
                </a:solidFill>
                <a:latin typeface="Arial Nova Cond Light" panose="020B0306020202020204" pitchFamily="34" charset="0"/>
              </a:rPr>
              <a:t>Unused variables (e.g. nutrition indicators)</a:t>
            </a:r>
          </a:p>
          <a:p>
            <a:pPr marL="169863" indent="-169863">
              <a:buFont typeface="Arial" panose="020B0604020202020204" pitchFamily="34" charset="0"/>
              <a:buChar char="•"/>
            </a:pPr>
            <a:r>
              <a:rPr lang="en-US" sz="1400">
                <a:solidFill>
                  <a:schemeClr val="bg1"/>
                </a:solidFill>
                <a:latin typeface="Arial Nova Cond Light" panose="020B0306020202020204" pitchFamily="34" charset="0"/>
              </a:rPr>
              <a:t>Redundant group for commodity</a:t>
            </a:r>
          </a:p>
        </p:txBody>
      </p:sp>
      <p:sp>
        <p:nvSpPr>
          <p:cNvPr id="69" name="Rectangle 68">
            <a:extLst>
              <a:ext uri="{FF2B5EF4-FFF2-40B4-BE49-F238E27FC236}">
                <a16:creationId xmlns:a16="http://schemas.microsoft.com/office/drawing/2014/main" id="{E592F608-694D-4DDE-915B-5B74B574995D}"/>
              </a:ext>
            </a:extLst>
          </p:cNvPr>
          <p:cNvSpPr/>
          <p:nvPr/>
        </p:nvSpPr>
        <p:spPr>
          <a:xfrm>
            <a:off x="4472067" y="3876905"/>
            <a:ext cx="3256900" cy="6319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b="1">
                <a:solidFill>
                  <a:schemeClr val="bg1"/>
                </a:solidFill>
                <a:latin typeface="Arial Nova Cond Light" panose="020B0306020202020204" pitchFamily="34" charset="0"/>
              </a:rPr>
              <a:t>Filter for agriculture trade data only</a:t>
            </a:r>
            <a:endParaRPr lang="en-US" b="1">
              <a:solidFill>
                <a:schemeClr val="bg1"/>
              </a:solidFill>
              <a:latin typeface="Arial Nova Cond Light" panose="020B0306020202020204" pitchFamily="34" charset="0"/>
            </a:endParaRPr>
          </a:p>
          <a:p>
            <a:pPr marL="169863" indent="-169863">
              <a:buFont typeface="Arial" panose="020B0604020202020204" pitchFamily="34" charset="0"/>
              <a:buChar char="•"/>
            </a:pPr>
            <a:r>
              <a:rPr lang="en-US" sz="1400">
                <a:solidFill>
                  <a:schemeClr val="bg1"/>
                </a:solidFill>
                <a:latin typeface="Arial Nova Cond Light" panose="020B0306020202020204" pitchFamily="34" charset="0"/>
              </a:rPr>
              <a:t>Based on the FAO as the baseline</a:t>
            </a:r>
          </a:p>
          <a:p>
            <a:pPr marL="169863" indent="-169863">
              <a:buFont typeface="Arial" panose="020B0604020202020204" pitchFamily="34" charset="0"/>
              <a:buChar char="•"/>
            </a:pPr>
            <a:endParaRPr lang="en-US" sz="1400">
              <a:solidFill>
                <a:schemeClr val="bg1"/>
              </a:solidFill>
              <a:latin typeface="Arial Nova Cond Light" panose="020B0306020202020204" pitchFamily="34" charset="0"/>
            </a:endParaRPr>
          </a:p>
        </p:txBody>
      </p:sp>
      <p:cxnSp>
        <p:nvCxnSpPr>
          <p:cNvPr id="71" name="Straight Arrow Connector 70">
            <a:extLst>
              <a:ext uri="{FF2B5EF4-FFF2-40B4-BE49-F238E27FC236}">
                <a16:creationId xmlns:a16="http://schemas.microsoft.com/office/drawing/2014/main" id="{C9EEFD98-A490-4967-861C-471F5488BE7C}"/>
              </a:ext>
            </a:extLst>
          </p:cNvPr>
          <p:cNvCxnSpPr>
            <a:cxnSpLocks/>
            <a:stCxn id="54" idx="2"/>
            <a:endCxn id="69" idx="0"/>
          </p:cNvCxnSpPr>
          <p:nvPr/>
        </p:nvCxnSpPr>
        <p:spPr>
          <a:xfrm>
            <a:off x="6100517" y="3523738"/>
            <a:ext cx="0" cy="353167"/>
          </a:xfrm>
          <a:prstGeom prst="straightConnector1">
            <a:avLst/>
          </a:prstGeom>
          <a:ln w="127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F6A4603-E735-41B3-99F3-E57AC9068D50}"/>
              </a:ext>
            </a:extLst>
          </p:cNvPr>
          <p:cNvSpPr/>
          <p:nvPr/>
        </p:nvSpPr>
        <p:spPr>
          <a:xfrm>
            <a:off x="3213795" y="4809604"/>
            <a:ext cx="5773445" cy="196213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b="1">
                <a:solidFill>
                  <a:schemeClr val="bg1"/>
                </a:solidFill>
                <a:latin typeface="Arial Nova Cond Light" panose="020B0306020202020204" pitchFamily="34" charset="0"/>
              </a:rPr>
              <a:t>Joins</a:t>
            </a:r>
            <a:endParaRPr lang="en-US" b="1">
              <a:solidFill>
                <a:schemeClr val="bg1"/>
              </a:solidFill>
              <a:latin typeface="Arial Nova Cond Light" panose="020B0306020202020204" pitchFamily="34" charset="0"/>
            </a:endParaRPr>
          </a:p>
          <a:p>
            <a:pPr marL="169863" indent="-169863">
              <a:buFont typeface="Arial" panose="020B0604020202020204" pitchFamily="34" charset="0"/>
              <a:buChar char="•"/>
            </a:pPr>
            <a:r>
              <a:rPr lang="en-US" sz="1400" b="1" err="1">
                <a:solidFill>
                  <a:schemeClr val="bg1"/>
                </a:solidFill>
                <a:latin typeface="Arial Nova Cond Light" panose="020B0306020202020204" pitchFamily="34" charset="0"/>
              </a:rPr>
              <a:t>production_stat</a:t>
            </a:r>
            <a:r>
              <a:rPr lang="en-US" sz="1400">
                <a:solidFill>
                  <a:schemeClr val="bg1"/>
                </a:solidFill>
                <a:latin typeface="Arial Nova Cond Light" panose="020B0306020202020204" pitchFamily="34" charset="0"/>
              </a:rPr>
              <a:t>: Production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Commodity </a:t>
            </a:r>
            <a:r>
              <a:rPr lang="en-US" sz="1400" err="1">
                <a:solidFill>
                  <a:schemeClr val="bg1"/>
                </a:solidFill>
                <a:latin typeface="Arial Nova Cond Light" panose="020B0306020202020204" pitchFamily="34" charset="0"/>
                <a:sym typeface="Wingdings" panose="05000000000000000000" pitchFamily="2" charset="2"/>
              </a:rPr>
              <a:t>Dict</a:t>
            </a:r>
            <a:r>
              <a:rPr lang="en-US" sz="1400">
                <a:solidFill>
                  <a:schemeClr val="bg1"/>
                </a:solidFill>
                <a:latin typeface="Arial Nova Cond Light" panose="020B0306020202020204" pitchFamily="34" charset="0"/>
                <a:sym typeface="Wingdings" panose="05000000000000000000" pitchFamily="2" charset="2"/>
              </a:rPr>
              <a:t>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Country </a:t>
            </a:r>
            <a:r>
              <a:rPr lang="en-US" sz="1400" err="1">
                <a:solidFill>
                  <a:schemeClr val="bg1"/>
                </a:solidFill>
                <a:latin typeface="Arial Nova Cond Light" panose="020B0306020202020204" pitchFamily="34" charset="0"/>
                <a:sym typeface="Wingdings" panose="05000000000000000000" pitchFamily="2" charset="2"/>
              </a:rPr>
              <a:t>Dict</a:t>
            </a:r>
            <a:endParaRPr lang="en-US" sz="1400">
              <a:solidFill>
                <a:schemeClr val="bg1"/>
              </a:solidFill>
              <a:latin typeface="Arial Nova Cond Light" panose="020B0306020202020204" pitchFamily="34" charset="0"/>
              <a:sym typeface="Wingdings" panose="05000000000000000000" pitchFamily="2" charset="2"/>
            </a:endParaRPr>
          </a:p>
          <a:p>
            <a:pPr marL="169863" indent="-169863">
              <a:buFont typeface="Arial" panose="020B0604020202020204" pitchFamily="34" charset="0"/>
              <a:buChar char="•"/>
            </a:pPr>
            <a:r>
              <a:rPr lang="en-US" sz="1400" b="1" err="1">
                <a:solidFill>
                  <a:schemeClr val="bg1"/>
                </a:solidFill>
                <a:latin typeface="Arial Nova Cond Light" panose="020B0306020202020204" pitchFamily="34" charset="0"/>
              </a:rPr>
              <a:t>stock_stat</a:t>
            </a:r>
            <a:r>
              <a:rPr lang="en-US" sz="1400">
                <a:solidFill>
                  <a:schemeClr val="bg1"/>
                </a:solidFill>
                <a:latin typeface="Arial Nova Cond Light" panose="020B0306020202020204" pitchFamily="34" charset="0"/>
              </a:rPr>
              <a:t>: Stock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Commodity </a:t>
            </a:r>
            <a:r>
              <a:rPr lang="en-US" sz="1400" err="1">
                <a:solidFill>
                  <a:schemeClr val="bg1"/>
                </a:solidFill>
                <a:latin typeface="Arial Nova Cond Light" panose="020B0306020202020204" pitchFamily="34" charset="0"/>
                <a:sym typeface="Wingdings" panose="05000000000000000000" pitchFamily="2" charset="2"/>
              </a:rPr>
              <a:t>Dict</a:t>
            </a:r>
            <a:r>
              <a:rPr lang="en-US" sz="1400">
                <a:solidFill>
                  <a:schemeClr val="bg1"/>
                </a:solidFill>
                <a:latin typeface="Arial Nova Cond Light" panose="020B0306020202020204" pitchFamily="34" charset="0"/>
                <a:sym typeface="Wingdings" panose="05000000000000000000" pitchFamily="2" charset="2"/>
              </a:rPr>
              <a:t>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Country </a:t>
            </a:r>
            <a:r>
              <a:rPr lang="en-US" sz="1400" err="1">
                <a:solidFill>
                  <a:schemeClr val="bg1"/>
                </a:solidFill>
                <a:latin typeface="Arial Nova Cond Light" panose="020B0306020202020204" pitchFamily="34" charset="0"/>
                <a:sym typeface="Wingdings" panose="05000000000000000000" pitchFamily="2" charset="2"/>
              </a:rPr>
              <a:t>Dict</a:t>
            </a:r>
            <a:endParaRPr lang="en-US" sz="1400">
              <a:solidFill>
                <a:schemeClr val="bg1"/>
              </a:solidFill>
              <a:latin typeface="Arial Nova Cond Light" panose="020B0306020202020204" pitchFamily="34" charset="0"/>
              <a:sym typeface="Wingdings" panose="05000000000000000000" pitchFamily="2" charset="2"/>
            </a:endParaRPr>
          </a:p>
          <a:p>
            <a:pPr marL="169863" indent="-169863">
              <a:buFont typeface="Arial" panose="020B0604020202020204" pitchFamily="34" charset="0"/>
              <a:buChar char="•"/>
            </a:pPr>
            <a:r>
              <a:rPr lang="en-US" sz="1400" b="1" err="1">
                <a:solidFill>
                  <a:schemeClr val="bg1"/>
                </a:solidFill>
                <a:latin typeface="Arial Nova Cond Light" panose="020B0306020202020204" pitchFamily="34" charset="0"/>
                <a:sym typeface="Wingdings" panose="05000000000000000000" pitchFamily="2" charset="2"/>
              </a:rPr>
              <a:t>trade_stat</a:t>
            </a:r>
            <a:r>
              <a:rPr lang="en-US" sz="1400">
                <a:solidFill>
                  <a:schemeClr val="bg1"/>
                </a:solidFill>
                <a:latin typeface="Arial Nova Cond Light" panose="020B0306020202020204" pitchFamily="34" charset="0"/>
                <a:sym typeface="Wingdings" panose="05000000000000000000" pitchFamily="2" charset="2"/>
              </a:rPr>
              <a:t>: Export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Import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Tariff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Commodity </a:t>
            </a:r>
            <a:r>
              <a:rPr lang="en-US" sz="1400" err="1">
                <a:solidFill>
                  <a:schemeClr val="bg1"/>
                </a:solidFill>
                <a:latin typeface="Arial Nova Cond Light" panose="020B0306020202020204" pitchFamily="34" charset="0"/>
                <a:sym typeface="Wingdings" panose="05000000000000000000" pitchFamily="2" charset="2"/>
              </a:rPr>
              <a:t>Dict</a:t>
            </a:r>
            <a:r>
              <a:rPr lang="en-US" sz="1400">
                <a:solidFill>
                  <a:schemeClr val="bg1"/>
                </a:solidFill>
                <a:latin typeface="Arial Nova Cond Light" panose="020B0306020202020204" pitchFamily="34" charset="0"/>
                <a:sym typeface="Wingdings" panose="05000000000000000000" pitchFamily="2" charset="2"/>
              </a:rPr>
              <a:t>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Country </a:t>
            </a:r>
            <a:r>
              <a:rPr lang="en-US" sz="1400" err="1">
                <a:solidFill>
                  <a:schemeClr val="bg1"/>
                </a:solidFill>
                <a:latin typeface="Arial Nova Cond Light" panose="020B0306020202020204" pitchFamily="34" charset="0"/>
                <a:sym typeface="Wingdings" panose="05000000000000000000" pitchFamily="2" charset="2"/>
              </a:rPr>
              <a:t>Dict</a:t>
            </a:r>
            <a:endParaRPr lang="en-US" sz="1400">
              <a:solidFill>
                <a:schemeClr val="bg1"/>
              </a:solidFill>
              <a:latin typeface="Arial Nova Cond Light" panose="020B0306020202020204" pitchFamily="34" charset="0"/>
              <a:sym typeface="Wingdings" panose="05000000000000000000" pitchFamily="2" charset="2"/>
            </a:endParaRPr>
          </a:p>
          <a:p>
            <a:pPr marL="169863" indent="-169863">
              <a:buFont typeface="Arial" panose="020B0604020202020204" pitchFamily="34" charset="0"/>
              <a:buChar char="•"/>
            </a:pPr>
            <a:r>
              <a:rPr lang="en-US" sz="1400" b="1" err="1">
                <a:solidFill>
                  <a:schemeClr val="bg1"/>
                </a:solidFill>
                <a:latin typeface="Arial Nova Cond Light" panose="020B0306020202020204" pitchFamily="34" charset="0"/>
                <a:sym typeface="Wingdings" panose="05000000000000000000" pitchFamily="2" charset="2"/>
              </a:rPr>
              <a:t>country_climate</a:t>
            </a:r>
            <a:r>
              <a:rPr lang="en-US" sz="1400">
                <a:solidFill>
                  <a:schemeClr val="bg1"/>
                </a:solidFill>
                <a:latin typeface="Arial Nova Cond Light" panose="020B0306020202020204" pitchFamily="34" charset="0"/>
                <a:sym typeface="Wingdings" panose="05000000000000000000" pitchFamily="2" charset="2"/>
              </a:rPr>
              <a:t>: Climate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Country </a:t>
            </a:r>
            <a:r>
              <a:rPr lang="en-US" sz="1400" err="1">
                <a:solidFill>
                  <a:schemeClr val="bg1"/>
                </a:solidFill>
                <a:latin typeface="Arial Nova Cond Light" panose="020B0306020202020204" pitchFamily="34" charset="0"/>
                <a:sym typeface="Wingdings" panose="05000000000000000000" pitchFamily="2" charset="2"/>
              </a:rPr>
              <a:t>Dict</a:t>
            </a:r>
            <a:r>
              <a:rPr lang="en-US" sz="1400">
                <a:solidFill>
                  <a:schemeClr val="bg1"/>
                </a:solidFill>
                <a:latin typeface="Arial Nova Cond Light" panose="020B0306020202020204" pitchFamily="34" charset="0"/>
                <a:sym typeface="Wingdings" panose="05000000000000000000" pitchFamily="2" charset="2"/>
              </a:rPr>
              <a:t> </a:t>
            </a:r>
          </a:p>
          <a:p>
            <a:pPr marL="169863" indent="-169863">
              <a:buFont typeface="Arial" panose="020B0604020202020204" pitchFamily="34" charset="0"/>
              <a:buChar char="•"/>
            </a:pPr>
            <a:r>
              <a:rPr lang="en-US" sz="1400" b="1" err="1">
                <a:solidFill>
                  <a:schemeClr val="bg1"/>
                </a:solidFill>
                <a:latin typeface="Arial Nova Cond Light" panose="020B0306020202020204" pitchFamily="34" charset="0"/>
                <a:sym typeface="Wingdings" panose="05000000000000000000" pitchFamily="2" charset="2"/>
              </a:rPr>
              <a:t>country_stat</a:t>
            </a:r>
            <a:r>
              <a:rPr lang="en-US" sz="1400">
                <a:solidFill>
                  <a:schemeClr val="bg1"/>
                </a:solidFill>
                <a:latin typeface="Arial Nova Cond Light" panose="020B0306020202020204" pitchFamily="34" charset="0"/>
                <a:sym typeface="Wingdings" panose="05000000000000000000" pitchFamily="2" charset="2"/>
              </a:rPr>
              <a:t>: Country </a:t>
            </a:r>
            <a:r>
              <a:rPr lang="en-US" sz="1400" err="1">
                <a:solidFill>
                  <a:schemeClr val="bg1"/>
                </a:solidFill>
                <a:latin typeface="Arial Nova Cond Light" panose="020B0306020202020204" pitchFamily="34" charset="0"/>
                <a:sym typeface="Wingdings" panose="05000000000000000000" pitchFamily="2" charset="2"/>
              </a:rPr>
              <a:t>Dict</a:t>
            </a:r>
            <a:r>
              <a:rPr lang="en-US" sz="1400">
                <a:solidFill>
                  <a:schemeClr val="bg1"/>
                </a:solidFill>
                <a:latin typeface="Arial Nova Cond Light" panose="020B0306020202020204" pitchFamily="34" charset="0"/>
                <a:sym typeface="Wingdings" panose="05000000000000000000" pitchFamily="2" charset="2"/>
              </a:rPr>
              <a:t>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Population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Employment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Income </a:t>
            </a:r>
            <a:r>
              <a:rPr lang="en-US">
                <a:solidFill>
                  <a:schemeClr val="bg1"/>
                </a:solidFill>
              </a:rPr>
              <a:t>⨝</a:t>
            </a:r>
            <a:r>
              <a:rPr lang="en-US" sz="1400">
                <a:solidFill>
                  <a:schemeClr val="bg1"/>
                </a:solidFill>
                <a:latin typeface="Arial Nova Cond Light" panose="020B0306020202020204" pitchFamily="34" charset="0"/>
                <a:sym typeface="Wingdings" panose="05000000000000000000" pitchFamily="2" charset="2"/>
              </a:rPr>
              <a:t> Logistics</a:t>
            </a:r>
          </a:p>
          <a:p>
            <a:pPr marL="169863" indent="-169863">
              <a:buFont typeface="Arial" panose="020B0604020202020204" pitchFamily="34" charset="0"/>
              <a:buChar char="•"/>
            </a:pPr>
            <a:endParaRPr lang="en-US" sz="1400">
              <a:solidFill>
                <a:schemeClr val="bg1"/>
              </a:solidFill>
              <a:latin typeface="Arial Nova Cond Light" panose="020B0306020202020204" pitchFamily="34" charset="0"/>
              <a:sym typeface="Wingdings" panose="05000000000000000000" pitchFamily="2" charset="2"/>
            </a:endParaRPr>
          </a:p>
          <a:p>
            <a:pPr marL="169863" indent="-169863">
              <a:buFont typeface="Arial" panose="020B0604020202020204" pitchFamily="34" charset="0"/>
              <a:buChar char="•"/>
            </a:pPr>
            <a:endParaRPr lang="en-US" sz="1400">
              <a:solidFill>
                <a:schemeClr val="bg1"/>
              </a:solidFill>
              <a:latin typeface="Arial Nova Cond Light" panose="020B0306020202020204" pitchFamily="34" charset="0"/>
            </a:endParaRPr>
          </a:p>
          <a:p>
            <a:pPr marL="169863" indent="-169863">
              <a:buFont typeface="Arial" panose="020B0604020202020204" pitchFamily="34" charset="0"/>
              <a:buChar char="•"/>
            </a:pPr>
            <a:endParaRPr lang="en-US" sz="1400">
              <a:solidFill>
                <a:schemeClr val="bg1"/>
              </a:solidFill>
              <a:latin typeface="Arial Nova Cond Light" panose="020B0306020202020204" pitchFamily="34" charset="0"/>
            </a:endParaRPr>
          </a:p>
          <a:p>
            <a:pPr marL="169863" indent="-169863">
              <a:buFont typeface="Arial" panose="020B0604020202020204" pitchFamily="34" charset="0"/>
              <a:buChar char="•"/>
            </a:pPr>
            <a:endParaRPr lang="en-US" sz="1400">
              <a:solidFill>
                <a:schemeClr val="bg1"/>
              </a:solidFill>
              <a:latin typeface="Arial Nova Cond Light" panose="020B0306020202020204" pitchFamily="34" charset="0"/>
            </a:endParaRPr>
          </a:p>
          <a:p>
            <a:pPr marL="169863" indent="-169863">
              <a:buFont typeface="Arial" panose="020B0604020202020204" pitchFamily="34" charset="0"/>
              <a:buChar char="•"/>
            </a:pPr>
            <a:endParaRPr lang="en-US" sz="1400">
              <a:solidFill>
                <a:schemeClr val="bg1"/>
              </a:solidFill>
              <a:latin typeface="Arial Nova Cond Light" panose="020B0306020202020204" pitchFamily="34" charset="0"/>
            </a:endParaRPr>
          </a:p>
        </p:txBody>
      </p:sp>
      <p:cxnSp>
        <p:nvCxnSpPr>
          <p:cNvPr id="76" name="Straight Arrow Connector 75">
            <a:extLst>
              <a:ext uri="{FF2B5EF4-FFF2-40B4-BE49-F238E27FC236}">
                <a16:creationId xmlns:a16="http://schemas.microsoft.com/office/drawing/2014/main" id="{36314660-205D-4B7F-A482-115D206CA457}"/>
              </a:ext>
            </a:extLst>
          </p:cNvPr>
          <p:cNvCxnSpPr>
            <a:cxnSpLocks/>
            <a:stCxn id="69" idx="2"/>
            <a:endCxn id="75" idx="0"/>
          </p:cNvCxnSpPr>
          <p:nvPr/>
        </p:nvCxnSpPr>
        <p:spPr>
          <a:xfrm>
            <a:off x="6100517" y="4508876"/>
            <a:ext cx="1" cy="300728"/>
          </a:xfrm>
          <a:prstGeom prst="straightConnector1">
            <a:avLst/>
          </a:prstGeom>
          <a:ln w="127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BE9D2EFC-06B9-4A9F-BE63-0C98DE9C10D9}"/>
              </a:ext>
            </a:extLst>
          </p:cNvPr>
          <p:cNvSpPr/>
          <p:nvPr/>
        </p:nvSpPr>
        <p:spPr>
          <a:xfrm>
            <a:off x="9422968" y="1548426"/>
            <a:ext cx="2484567" cy="4047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a:solidFill>
                  <a:schemeClr val="bg1"/>
                </a:solidFill>
                <a:latin typeface="Arial Nova Cond Light" panose="020B0306020202020204" pitchFamily="34" charset="0"/>
              </a:rPr>
              <a:t>EER Design</a:t>
            </a:r>
            <a:endParaRPr lang="en-US">
              <a:solidFill>
                <a:schemeClr val="bg1"/>
              </a:solidFill>
              <a:latin typeface="Arial Nova Cond Light" panose="020B0306020202020204" pitchFamily="34" charset="0"/>
            </a:endParaRPr>
          </a:p>
        </p:txBody>
      </p:sp>
      <p:sp>
        <p:nvSpPr>
          <p:cNvPr id="99" name="Rectangle 98">
            <a:extLst>
              <a:ext uri="{FF2B5EF4-FFF2-40B4-BE49-F238E27FC236}">
                <a16:creationId xmlns:a16="http://schemas.microsoft.com/office/drawing/2014/main" id="{B5E31669-2F5B-4BE3-BD47-3813D2CE24EF}"/>
              </a:ext>
            </a:extLst>
          </p:cNvPr>
          <p:cNvSpPr/>
          <p:nvPr/>
        </p:nvSpPr>
        <p:spPr>
          <a:xfrm>
            <a:off x="4472067" y="1548426"/>
            <a:ext cx="3256900" cy="6333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b="1">
                <a:solidFill>
                  <a:schemeClr val="bg1"/>
                </a:solidFill>
                <a:latin typeface="Arial Nova Cond Light" panose="020B0306020202020204" pitchFamily="34" charset="0"/>
              </a:rPr>
              <a:t>Reformat incorrect data type</a:t>
            </a:r>
            <a:endParaRPr lang="en-US" b="1">
              <a:solidFill>
                <a:schemeClr val="bg1"/>
              </a:solidFill>
              <a:latin typeface="Arial Nova Cond Light" panose="020B0306020202020204" pitchFamily="34" charset="0"/>
            </a:endParaRPr>
          </a:p>
          <a:p>
            <a:pPr marL="169863" indent="-169863">
              <a:buFont typeface="Arial" panose="020B0604020202020204" pitchFamily="34" charset="0"/>
              <a:buChar char="•"/>
            </a:pPr>
            <a:r>
              <a:rPr lang="en-US" sz="1400">
                <a:solidFill>
                  <a:schemeClr val="bg1"/>
                </a:solidFill>
                <a:latin typeface="Arial Nova Cond Light" panose="020B0306020202020204" pitchFamily="34" charset="0"/>
              </a:rPr>
              <a:t>Ex: From float to integer (for IDs)</a:t>
            </a:r>
          </a:p>
          <a:p>
            <a:pPr marL="169863" indent="-169863">
              <a:buFont typeface="Arial" panose="020B0604020202020204" pitchFamily="34" charset="0"/>
              <a:buChar char="•"/>
            </a:pPr>
            <a:endParaRPr lang="en-US" sz="1400">
              <a:solidFill>
                <a:schemeClr val="bg1"/>
              </a:solidFill>
              <a:latin typeface="Arial Nova Cond Light" panose="020B0306020202020204" pitchFamily="34" charset="0"/>
            </a:endParaRPr>
          </a:p>
        </p:txBody>
      </p:sp>
      <p:cxnSp>
        <p:nvCxnSpPr>
          <p:cNvPr id="104" name="Straight Arrow Connector 103">
            <a:extLst>
              <a:ext uri="{FF2B5EF4-FFF2-40B4-BE49-F238E27FC236}">
                <a16:creationId xmlns:a16="http://schemas.microsoft.com/office/drawing/2014/main" id="{A0B52466-C72B-493B-B196-1C8A3D989389}"/>
              </a:ext>
            </a:extLst>
          </p:cNvPr>
          <p:cNvCxnSpPr>
            <a:cxnSpLocks/>
            <a:stCxn id="99" idx="2"/>
            <a:endCxn id="54" idx="0"/>
          </p:cNvCxnSpPr>
          <p:nvPr/>
        </p:nvCxnSpPr>
        <p:spPr>
          <a:xfrm>
            <a:off x="6100517" y="2181782"/>
            <a:ext cx="0" cy="287410"/>
          </a:xfrm>
          <a:prstGeom prst="straightConnector1">
            <a:avLst/>
          </a:prstGeom>
          <a:ln w="127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2ED5D703-9D46-4E29-9D22-054943D2F347}"/>
              </a:ext>
            </a:extLst>
          </p:cNvPr>
          <p:cNvSpPr/>
          <p:nvPr/>
        </p:nvSpPr>
        <p:spPr>
          <a:xfrm>
            <a:off x="0" y="209550"/>
            <a:ext cx="12192000" cy="370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3200">
                <a:solidFill>
                  <a:schemeClr val="tx1"/>
                </a:solidFill>
                <a:latin typeface="Arial Nova Cond Light" panose="020B0306020202020204" pitchFamily="34" charset="0"/>
              </a:rPr>
              <a:t>METHODOLOGY</a:t>
            </a:r>
            <a:endParaRPr lang="en-US" sz="2400">
              <a:solidFill>
                <a:schemeClr val="tx1"/>
              </a:solidFill>
              <a:latin typeface="Arial Nova Cond Light" panose="020B0306020202020204" pitchFamily="34" charset="0"/>
            </a:endParaRPr>
          </a:p>
        </p:txBody>
      </p:sp>
      <p:sp>
        <p:nvSpPr>
          <p:cNvPr id="117" name="Rectangle 116">
            <a:extLst>
              <a:ext uri="{FF2B5EF4-FFF2-40B4-BE49-F238E27FC236}">
                <a16:creationId xmlns:a16="http://schemas.microsoft.com/office/drawing/2014/main" id="{BE05E875-300B-4D19-90EA-9DEBB53B9E6E}"/>
              </a:ext>
            </a:extLst>
          </p:cNvPr>
          <p:cNvSpPr/>
          <p:nvPr/>
        </p:nvSpPr>
        <p:spPr>
          <a:xfrm>
            <a:off x="9422965" y="2258062"/>
            <a:ext cx="2484567" cy="4047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spcBef>
                <a:spcPts val="600"/>
              </a:spcBef>
            </a:pPr>
            <a:r>
              <a:rPr lang="en-US" sz="1600">
                <a:solidFill>
                  <a:schemeClr val="bg1"/>
                </a:solidFill>
                <a:latin typeface="Arial Nova Cond Light"/>
              </a:rPr>
              <a:t>Forward Engineer</a:t>
            </a:r>
            <a:endParaRPr lang="en-US">
              <a:solidFill>
                <a:schemeClr val="bg1"/>
              </a:solidFill>
              <a:latin typeface="Arial Nova Cond Light" panose="020B0306020202020204" pitchFamily="34" charset="0"/>
            </a:endParaRPr>
          </a:p>
        </p:txBody>
      </p:sp>
      <p:sp>
        <p:nvSpPr>
          <p:cNvPr id="118" name="Rectangle 117">
            <a:extLst>
              <a:ext uri="{FF2B5EF4-FFF2-40B4-BE49-F238E27FC236}">
                <a16:creationId xmlns:a16="http://schemas.microsoft.com/office/drawing/2014/main" id="{84D701D6-2EDB-432C-973E-1DA5FEA25BB4}"/>
              </a:ext>
            </a:extLst>
          </p:cNvPr>
          <p:cNvSpPr/>
          <p:nvPr/>
        </p:nvSpPr>
        <p:spPr>
          <a:xfrm>
            <a:off x="9422964" y="2952084"/>
            <a:ext cx="2484567" cy="4047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spcBef>
                <a:spcPts val="600"/>
              </a:spcBef>
            </a:pPr>
            <a:r>
              <a:rPr lang="en-US" sz="1600">
                <a:solidFill>
                  <a:schemeClr val="bg1"/>
                </a:solidFill>
                <a:latin typeface="Arial Nova Cond Light"/>
              </a:rPr>
              <a:t>Load into MySQL using Python</a:t>
            </a:r>
            <a:endParaRPr lang="en-US">
              <a:solidFill>
                <a:schemeClr val="bg1"/>
              </a:solidFill>
              <a:latin typeface="Arial Nova Cond Light" panose="020B0306020202020204" pitchFamily="34" charset="0"/>
            </a:endParaRPr>
          </a:p>
        </p:txBody>
      </p:sp>
      <p:cxnSp>
        <p:nvCxnSpPr>
          <p:cNvPr id="119" name="Straight Arrow Connector 118">
            <a:extLst>
              <a:ext uri="{FF2B5EF4-FFF2-40B4-BE49-F238E27FC236}">
                <a16:creationId xmlns:a16="http://schemas.microsoft.com/office/drawing/2014/main" id="{39CF6D06-51B7-4A80-9A2A-5E127DF76C8D}"/>
              </a:ext>
            </a:extLst>
          </p:cNvPr>
          <p:cNvCxnSpPr>
            <a:cxnSpLocks/>
            <a:stCxn id="117" idx="2"/>
            <a:endCxn id="118" idx="0"/>
          </p:cNvCxnSpPr>
          <p:nvPr/>
        </p:nvCxnSpPr>
        <p:spPr>
          <a:xfrm flipH="1">
            <a:off x="10665248" y="2662782"/>
            <a:ext cx="1" cy="289302"/>
          </a:xfrm>
          <a:prstGeom prst="straightConnector1">
            <a:avLst/>
          </a:prstGeom>
          <a:ln w="127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C243163-A1F9-4A38-BC9E-D8229D674413}"/>
              </a:ext>
            </a:extLst>
          </p:cNvPr>
          <p:cNvCxnSpPr>
            <a:cxnSpLocks/>
            <a:stCxn id="98" idx="2"/>
            <a:endCxn id="117" idx="0"/>
          </p:cNvCxnSpPr>
          <p:nvPr/>
        </p:nvCxnSpPr>
        <p:spPr>
          <a:xfrm flipH="1">
            <a:off x="10665249" y="1953146"/>
            <a:ext cx="3" cy="304916"/>
          </a:xfrm>
          <a:prstGeom prst="straightConnector1">
            <a:avLst/>
          </a:prstGeom>
          <a:ln w="127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926F57D-86A4-4179-B878-236AC5BAB72F}"/>
              </a:ext>
            </a:extLst>
          </p:cNvPr>
          <p:cNvCxnSpPr>
            <a:cxnSpLocks/>
          </p:cNvCxnSpPr>
          <p:nvPr/>
        </p:nvCxnSpPr>
        <p:spPr>
          <a:xfrm>
            <a:off x="201478" y="596685"/>
            <a:ext cx="11778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70B58FE5-D527-4179-91F6-05127D75BDE2}" type="slidenum">
              <a:rPr lang="en-US" smtClean="0"/>
              <a:t>6</a:t>
            </a:fld>
            <a:endParaRPr lang="en-US"/>
          </a:p>
        </p:txBody>
      </p:sp>
    </p:spTree>
    <p:extLst>
      <p:ext uri="{BB962C8B-B14F-4D97-AF65-F5344CB8AC3E}">
        <p14:creationId xmlns:p14="http://schemas.microsoft.com/office/powerpoint/2010/main" val="52982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BF43F9-DBB7-45D4-A963-636920699FC1}"/>
              </a:ext>
            </a:extLst>
          </p:cNvPr>
          <p:cNvSpPr/>
          <p:nvPr/>
        </p:nvSpPr>
        <p:spPr>
          <a:xfrm>
            <a:off x="102886" y="171450"/>
            <a:ext cx="3628193" cy="485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sz="2800">
                <a:solidFill>
                  <a:srgbClr val="262626"/>
                </a:solidFill>
                <a:latin typeface="Arial Nova Cond Light" panose="020B0306020202020204" pitchFamily="34" charset="0"/>
              </a:rPr>
              <a:t>Logical Data Model</a:t>
            </a:r>
            <a:endParaRPr lang="en-US" sz="2000">
              <a:solidFill>
                <a:srgbClr val="262626"/>
              </a:solidFill>
              <a:latin typeface="Arial Nova Cond Light" panose="020B0306020202020204" pitchFamily="34" charset="0"/>
            </a:endParaRPr>
          </a:p>
        </p:txBody>
      </p:sp>
      <p:sp>
        <p:nvSpPr>
          <p:cNvPr id="2" name="Slide Number Placeholder 1"/>
          <p:cNvSpPr>
            <a:spLocks noGrp="1"/>
          </p:cNvSpPr>
          <p:nvPr>
            <p:ph type="sldNum" sz="quarter" idx="12"/>
          </p:nvPr>
        </p:nvSpPr>
        <p:spPr/>
        <p:txBody>
          <a:bodyPr/>
          <a:lstStyle/>
          <a:p>
            <a:fld id="{70B58FE5-D527-4179-91F6-05127D75BDE2}" type="slidenum">
              <a:rPr lang="en-US" smtClean="0"/>
              <a:t>7</a:t>
            </a:fld>
            <a:endParaRPr lang="en-US"/>
          </a:p>
        </p:txBody>
      </p:sp>
      <p:pic>
        <p:nvPicPr>
          <p:cNvPr id="4" name="Picture 3" descr="Diagram, engineering drawing&#10;&#10;Description automatically generated">
            <a:extLst>
              <a:ext uri="{FF2B5EF4-FFF2-40B4-BE49-F238E27FC236}">
                <a16:creationId xmlns:a16="http://schemas.microsoft.com/office/drawing/2014/main" id="{D2097D3B-814B-460D-8BEB-9F64BDD73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1353230"/>
            <a:ext cx="4933950" cy="4657725"/>
          </a:xfrm>
          <a:prstGeom prst="rect">
            <a:avLst/>
          </a:prstGeom>
        </p:spPr>
      </p:pic>
      <p:sp>
        <p:nvSpPr>
          <p:cNvPr id="5" name="Rectangle 4">
            <a:extLst>
              <a:ext uri="{FF2B5EF4-FFF2-40B4-BE49-F238E27FC236}">
                <a16:creationId xmlns:a16="http://schemas.microsoft.com/office/drawing/2014/main" id="{87DB822E-1A49-4440-AAC0-C5FAA4614655}"/>
              </a:ext>
            </a:extLst>
          </p:cNvPr>
          <p:cNvSpPr/>
          <p:nvPr/>
        </p:nvSpPr>
        <p:spPr>
          <a:xfrm>
            <a:off x="3581401" y="4343399"/>
            <a:ext cx="5025118" cy="2188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7D88AD-5AA4-4D80-9388-84171A67AB5C}"/>
              </a:ext>
            </a:extLst>
          </p:cNvPr>
          <p:cNvSpPr/>
          <p:nvPr/>
        </p:nvSpPr>
        <p:spPr>
          <a:xfrm>
            <a:off x="4224754" y="6010955"/>
            <a:ext cx="3524779" cy="5279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a:solidFill>
                  <a:srgbClr val="FF0000"/>
                </a:solidFill>
                <a:latin typeface="Arial Nova Cond Light" panose="020B0306020202020204" pitchFamily="34" charset="0"/>
              </a:rPr>
              <a:t>Country Related Characteristics </a:t>
            </a:r>
            <a:br>
              <a:rPr lang="en-US" sz="1600">
                <a:solidFill>
                  <a:srgbClr val="FF0000"/>
                </a:solidFill>
                <a:latin typeface="Arial Nova Cond Light" panose="020B0306020202020204" pitchFamily="34" charset="0"/>
              </a:rPr>
            </a:br>
            <a:r>
              <a:rPr lang="en-US" sz="1600">
                <a:solidFill>
                  <a:srgbClr val="FF0000"/>
                </a:solidFill>
                <a:latin typeface="Arial Nova Cond Light" panose="020B0306020202020204" pitchFamily="34" charset="0"/>
              </a:rPr>
              <a:t>(Socio-Economic and Climate)</a:t>
            </a:r>
            <a:endParaRPr lang="en-US" sz="1200">
              <a:solidFill>
                <a:srgbClr val="FF0000"/>
              </a:solidFill>
              <a:latin typeface="Arial Nova Cond Light" panose="020B0306020202020204" pitchFamily="34" charset="0"/>
            </a:endParaRPr>
          </a:p>
        </p:txBody>
      </p:sp>
      <p:sp>
        <p:nvSpPr>
          <p:cNvPr id="10" name="Rectangle 9">
            <a:extLst>
              <a:ext uri="{FF2B5EF4-FFF2-40B4-BE49-F238E27FC236}">
                <a16:creationId xmlns:a16="http://schemas.microsoft.com/office/drawing/2014/main" id="{DCB61A9D-B283-4AE9-ADB3-174E3FD2FFDC}"/>
              </a:ext>
            </a:extLst>
          </p:cNvPr>
          <p:cNvSpPr/>
          <p:nvPr/>
        </p:nvSpPr>
        <p:spPr>
          <a:xfrm>
            <a:off x="3581400" y="830717"/>
            <a:ext cx="5025118" cy="2326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A957FC-3A09-4E8A-A503-5A13965600D4}"/>
              </a:ext>
            </a:extLst>
          </p:cNvPr>
          <p:cNvSpPr/>
          <p:nvPr/>
        </p:nvSpPr>
        <p:spPr>
          <a:xfrm>
            <a:off x="3581400" y="830717"/>
            <a:ext cx="5259160" cy="5279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a:solidFill>
                  <a:srgbClr val="FF0000"/>
                </a:solidFill>
                <a:latin typeface="Arial Nova Cond Light" panose="020B0306020202020204" pitchFamily="34" charset="0"/>
              </a:rPr>
              <a:t>Commodity Related Characteristics</a:t>
            </a:r>
            <a:br>
              <a:rPr lang="en-US" sz="1600">
                <a:solidFill>
                  <a:srgbClr val="FF0000"/>
                </a:solidFill>
                <a:latin typeface="Arial Nova Cond Light" panose="020B0306020202020204" pitchFamily="34" charset="0"/>
              </a:rPr>
            </a:br>
            <a:r>
              <a:rPr lang="en-US" sz="1600">
                <a:solidFill>
                  <a:srgbClr val="FF0000"/>
                </a:solidFill>
                <a:latin typeface="Arial Nova Cond Light" panose="020B0306020202020204" pitchFamily="34" charset="0"/>
              </a:rPr>
              <a:t>(Production, Export-Import, Processing, Inventory, </a:t>
            </a:r>
            <a:r>
              <a:rPr lang="en-US" sz="1600" err="1">
                <a:solidFill>
                  <a:srgbClr val="FF0000"/>
                </a:solidFill>
                <a:latin typeface="Arial Nova Cond Light" panose="020B0306020202020204" pitchFamily="34" charset="0"/>
              </a:rPr>
              <a:t>etc</a:t>
            </a:r>
            <a:r>
              <a:rPr lang="en-US" sz="1600">
                <a:solidFill>
                  <a:srgbClr val="FF0000"/>
                </a:solidFill>
                <a:latin typeface="Arial Nova Cond Light" panose="020B0306020202020204" pitchFamily="34" charset="0"/>
              </a:rPr>
              <a:t>)</a:t>
            </a:r>
            <a:endParaRPr lang="en-US" sz="1200">
              <a:solidFill>
                <a:srgbClr val="FF0000"/>
              </a:solidFill>
              <a:latin typeface="Arial Nova Cond Light" panose="020B0306020202020204" pitchFamily="34" charset="0"/>
            </a:endParaRPr>
          </a:p>
        </p:txBody>
      </p:sp>
      <p:sp>
        <p:nvSpPr>
          <p:cNvPr id="13" name="Rectangle 12">
            <a:extLst>
              <a:ext uri="{FF2B5EF4-FFF2-40B4-BE49-F238E27FC236}">
                <a16:creationId xmlns:a16="http://schemas.microsoft.com/office/drawing/2014/main" id="{E364E107-F42C-4270-BB8D-5F2FDB9FB249}"/>
              </a:ext>
            </a:extLst>
          </p:cNvPr>
          <p:cNvSpPr/>
          <p:nvPr/>
        </p:nvSpPr>
        <p:spPr>
          <a:xfrm>
            <a:off x="198688" y="1696131"/>
            <a:ext cx="2909735" cy="4173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US" sz="1600" b="1">
                <a:solidFill>
                  <a:srgbClr val="262626"/>
                </a:solidFill>
                <a:latin typeface="Arial Nova Cond Light" panose="020B0306020202020204" pitchFamily="34" charset="0"/>
              </a:rPr>
              <a:t>Commodity</a:t>
            </a:r>
          </a:p>
          <a:p>
            <a:pPr marL="285750" indent="-285750">
              <a:spcAft>
                <a:spcPts val="300"/>
              </a:spcAft>
              <a:buFont typeface="Arial" panose="020B0604020202020204" pitchFamily="34" charset="0"/>
              <a:buChar char="•"/>
            </a:pPr>
            <a:r>
              <a:rPr lang="en-US" sz="1400">
                <a:solidFill>
                  <a:srgbClr val="262626"/>
                </a:solidFill>
                <a:latin typeface="Arial Nova Cond Light" panose="020B0306020202020204" pitchFamily="34" charset="0"/>
              </a:rPr>
              <a:t>Contains the list of commodity name along with their codes, commodity group (e.g. fruit), and description</a:t>
            </a:r>
          </a:p>
          <a:p>
            <a:pPr>
              <a:spcAft>
                <a:spcPts val="300"/>
              </a:spcAft>
            </a:pPr>
            <a:r>
              <a:rPr lang="en-US" sz="1600" b="1" err="1">
                <a:solidFill>
                  <a:srgbClr val="262626"/>
                </a:solidFill>
                <a:latin typeface="Arial Nova Cond Light" panose="020B0306020202020204" pitchFamily="34" charset="0"/>
              </a:rPr>
              <a:t>Trade_stat</a:t>
            </a:r>
            <a:endParaRPr lang="en-US" sz="1600" b="1">
              <a:solidFill>
                <a:srgbClr val="262626"/>
              </a:solidFill>
              <a:latin typeface="Arial Nova Cond Light" panose="020B0306020202020204" pitchFamily="34" charset="0"/>
            </a:endParaRPr>
          </a:p>
          <a:p>
            <a:pPr marL="285750" indent="-285750">
              <a:spcAft>
                <a:spcPts val="300"/>
              </a:spcAft>
              <a:buFont typeface="Arial" panose="020B0604020202020204" pitchFamily="34" charset="0"/>
              <a:buChar char="•"/>
            </a:pPr>
            <a:r>
              <a:rPr lang="en-US" sz="1400">
                <a:solidFill>
                  <a:srgbClr val="262626"/>
                </a:solidFill>
                <a:latin typeface="Arial Nova Cond Light" panose="020B0306020202020204" pitchFamily="34" charset="0"/>
              </a:rPr>
              <a:t>Contains the record of trade (export or import) in terms of quantity or value for each country pair (from-to), by year, by country</a:t>
            </a:r>
          </a:p>
          <a:p>
            <a:pPr>
              <a:spcAft>
                <a:spcPts val="300"/>
              </a:spcAft>
            </a:pPr>
            <a:r>
              <a:rPr lang="en-US" sz="1600" b="1" err="1">
                <a:solidFill>
                  <a:srgbClr val="262626"/>
                </a:solidFill>
                <a:latin typeface="Arial Nova Cond Light" panose="020B0306020202020204" pitchFamily="34" charset="0"/>
              </a:rPr>
              <a:t>Stock_stat</a:t>
            </a:r>
            <a:endParaRPr lang="en-US" sz="1600" b="1">
              <a:solidFill>
                <a:srgbClr val="262626"/>
              </a:solidFill>
              <a:latin typeface="Arial Nova Cond Light" panose="020B0306020202020204" pitchFamily="34" charset="0"/>
            </a:endParaRPr>
          </a:p>
          <a:p>
            <a:pPr marL="285750" indent="-285750">
              <a:spcAft>
                <a:spcPts val="300"/>
              </a:spcAft>
              <a:buFont typeface="Arial" panose="020B0604020202020204" pitchFamily="34" charset="0"/>
              <a:buChar char="•"/>
            </a:pPr>
            <a:r>
              <a:rPr lang="en-US" sz="1400">
                <a:solidFill>
                  <a:srgbClr val="262626"/>
                </a:solidFill>
                <a:latin typeface="Arial Nova Cond Light" panose="020B0306020202020204" pitchFamily="34" charset="0"/>
              </a:rPr>
              <a:t>Contains the record of downstream processing of commodity (processed, loss, inventory) by commodity, by year, by country</a:t>
            </a:r>
          </a:p>
          <a:p>
            <a:pPr>
              <a:spcAft>
                <a:spcPts val="300"/>
              </a:spcAft>
            </a:pPr>
            <a:r>
              <a:rPr lang="en-US" sz="1600" b="1" err="1">
                <a:solidFill>
                  <a:srgbClr val="262626"/>
                </a:solidFill>
                <a:latin typeface="Arial Nova Cond Light" panose="020B0306020202020204" pitchFamily="34" charset="0"/>
              </a:rPr>
              <a:t>Production_stat</a:t>
            </a:r>
            <a:endParaRPr lang="en-US" sz="1600" b="1">
              <a:solidFill>
                <a:srgbClr val="262626"/>
              </a:solidFill>
              <a:latin typeface="Arial Nova Cond Light" panose="020B0306020202020204" pitchFamily="34" charset="0"/>
            </a:endParaRPr>
          </a:p>
          <a:p>
            <a:pPr marL="285750" indent="-285750">
              <a:spcAft>
                <a:spcPts val="300"/>
              </a:spcAft>
              <a:buFont typeface="Arial" panose="020B0604020202020204" pitchFamily="34" charset="0"/>
              <a:buChar char="•"/>
            </a:pPr>
            <a:r>
              <a:rPr lang="en-US" sz="1400">
                <a:solidFill>
                  <a:srgbClr val="262626"/>
                </a:solidFill>
                <a:latin typeface="Arial Nova Cond Light" panose="020B0306020202020204" pitchFamily="34" charset="0"/>
              </a:rPr>
              <a:t>Contains the record of production (production value, yield, area harvested) by commodity, by year, by country</a:t>
            </a:r>
          </a:p>
          <a:p>
            <a:pPr>
              <a:spcAft>
                <a:spcPts val="300"/>
              </a:spcAft>
            </a:pPr>
            <a:endParaRPr lang="en-US" sz="1400">
              <a:solidFill>
                <a:srgbClr val="262626"/>
              </a:solidFill>
              <a:latin typeface="Arial Nova Cond Light" panose="020B0306020202020204" pitchFamily="34" charset="0"/>
            </a:endParaRPr>
          </a:p>
          <a:p>
            <a:pPr>
              <a:spcAft>
                <a:spcPts val="300"/>
              </a:spcAft>
            </a:pPr>
            <a:endParaRPr lang="en-US" sz="1200">
              <a:solidFill>
                <a:srgbClr val="262626"/>
              </a:solidFill>
              <a:latin typeface="Arial Nova Cond Light" panose="020B0306020202020204" pitchFamily="34" charset="0"/>
            </a:endParaRPr>
          </a:p>
        </p:txBody>
      </p:sp>
      <p:sp>
        <p:nvSpPr>
          <p:cNvPr id="14" name="Rectangle 13">
            <a:extLst>
              <a:ext uri="{FF2B5EF4-FFF2-40B4-BE49-F238E27FC236}">
                <a16:creationId xmlns:a16="http://schemas.microsoft.com/office/drawing/2014/main" id="{45CDC4E5-41AD-498B-8E15-45E42F63A267}"/>
              </a:ext>
            </a:extLst>
          </p:cNvPr>
          <p:cNvSpPr/>
          <p:nvPr/>
        </p:nvSpPr>
        <p:spPr>
          <a:xfrm>
            <a:off x="9138814" y="1696131"/>
            <a:ext cx="2909735" cy="4173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US" sz="1600" b="1">
                <a:solidFill>
                  <a:srgbClr val="262626"/>
                </a:solidFill>
                <a:latin typeface="Arial Nova Cond Light" panose="020B0306020202020204" pitchFamily="34" charset="0"/>
              </a:rPr>
              <a:t>Country</a:t>
            </a:r>
          </a:p>
          <a:p>
            <a:pPr marL="285750" indent="-285750">
              <a:spcAft>
                <a:spcPts val="300"/>
              </a:spcAft>
              <a:buFont typeface="Arial" panose="020B0604020202020204" pitchFamily="34" charset="0"/>
              <a:buChar char="•"/>
            </a:pPr>
            <a:r>
              <a:rPr lang="en-US" sz="1400">
                <a:solidFill>
                  <a:srgbClr val="262626"/>
                </a:solidFill>
                <a:latin typeface="Arial Nova Cond Light" panose="020B0306020202020204" pitchFamily="34" charset="0"/>
              </a:rPr>
              <a:t>Contains the list of country names </a:t>
            </a:r>
            <a:r>
              <a:rPr lang="en-US" sz="1400" err="1">
                <a:solidFill>
                  <a:srgbClr val="262626"/>
                </a:solidFill>
                <a:latin typeface="Arial Nova Cond Light" panose="020B0306020202020204" pitchFamily="34" charset="0"/>
              </a:rPr>
              <a:t>alon</a:t>
            </a:r>
            <a:r>
              <a:rPr lang="en-US" sz="1400">
                <a:solidFill>
                  <a:srgbClr val="262626"/>
                </a:solidFill>
                <a:latin typeface="Arial Nova Cond Light" panose="020B0306020202020204" pitchFamily="34" charset="0"/>
              </a:rPr>
              <a:t>  with their code</a:t>
            </a:r>
          </a:p>
          <a:p>
            <a:pPr>
              <a:spcAft>
                <a:spcPts val="300"/>
              </a:spcAft>
            </a:pPr>
            <a:r>
              <a:rPr lang="en-US" sz="1600" b="1" err="1">
                <a:solidFill>
                  <a:srgbClr val="262626"/>
                </a:solidFill>
                <a:latin typeface="Arial Nova Cond Light" panose="020B0306020202020204" pitchFamily="34" charset="0"/>
              </a:rPr>
              <a:t>Country_climate</a:t>
            </a:r>
            <a:endParaRPr lang="en-US" sz="1600" b="1">
              <a:solidFill>
                <a:srgbClr val="262626"/>
              </a:solidFill>
              <a:latin typeface="Arial Nova Cond Light" panose="020B0306020202020204" pitchFamily="34" charset="0"/>
            </a:endParaRPr>
          </a:p>
          <a:p>
            <a:pPr marL="285750" indent="-285750">
              <a:spcAft>
                <a:spcPts val="300"/>
              </a:spcAft>
              <a:buFont typeface="Arial" panose="020B0604020202020204" pitchFamily="34" charset="0"/>
              <a:buChar char="•"/>
            </a:pPr>
            <a:r>
              <a:rPr lang="en-US" sz="1400">
                <a:solidFill>
                  <a:srgbClr val="262626"/>
                </a:solidFill>
                <a:latin typeface="Arial Nova Cond Light" panose="020B0306020202020204" pitchFamily="34" charset="0"/>
              </a:rPr>
              <a:t>Contains the list of temperature deviation from the baseline by year by country</a:t>
            </a:r>
          </a:p>
          <a:p>
            <a:pPr>
              <a:spcAft>
                <a:spcPts val="300"/>
              </a:spcAft>
            </a:pPr>
            <a:r>
              <a:rPr lang="en-US" sz="1600" b="1" err="1">
                <a:solidFill>
                  <a:srgbClr val="262626"/>
                </a:solidFill>
                <a:latin typeface="Arial Nova Cond Light" panose="020B0306020202020204" pitchFamily="34" charset="0"/>
              </a:rPr>
              <a:t>Country_stat</a:t>
            </a:r>
            <a:endParaRPr lang="en-US" sz="1600" b="1">
              <a:solidFill>
                <a:srgbClr val="262626"/>
              </a:solidFill>
              <a:latin typeface="Arial Nova Cond Light" panose="020B0306020202020204" pitchFamily="34" charset="0"/>
            </a:endParaRPr>
          </a:p>
          <a:p>
            <a:pPr marL="285750" indent="-285750">
              <a:spcAft>
                <a:spcPts val="300"/>
              </a:spcAft>
              <a:buFont typeface="Arial" panose="020B0604020202020204" pitchFamily="34" charset="0"/>
              <a:buChar char="•"/>
            </a:pPr>
            <a:r>
              <a:rPr lang="en-US" sz="1400">
                <a:solidFill>
                  <a:srgbClr val="262626"/>
                </a:solidFill>
                <a:latin typeface="Arial Nova Cond Light" panose="020B0306020202020204" pitchFamily="34" charset="0"/>
              </a:rPr>
              <a:t>Contains the list of socio-economic data e.g. population, employment, </a:t>
            </a:r>
            <a:r>
              <a:rPr lang="en-US" sz="1400" err="1">
                <a:solidFill>
                  <a:srgbClr val="262626"/>
                </a:solidFill>
                <a:latin typeface="Arial Nova Cond Light" panose="020B0306020202020204" pitchFamily="34" charset="0"/>
              </a:rPr>
              <a:t>etc</a:t>
            </a:r>
            <a:r>
              <a:rPr lang="en-US" sz="1400">
                <a:solidFill>
                  <a:srgbClr val="262626"/>
                </a:solidFill>
                <a:latin typeface="Arial Nova Cond Light" panose="020B0306020202020204" pitchFamily="34" charset="0"/>
              </a:rPr>
              <a:t> for by year by country</a:t>
            </a:r>
          </a:p>
          <a:p>
            <a:pPr>
              <a:spcAft>
                <a:spcPts val="300"/>
              </a:spcAft>
            </a:pPr>
            <a:r>
              <a:rPr lang="en-US" sz="1600" b="1">
                <a:solidFill>
                  <a:srgbClr val="262626"/>
                </a:solidFill>
                <a:latin typeface="Arial Nova Cond Light" panose="020B0306020202020204" pitchFamily="34" charset="0"/>
              </a:rPr>
              <a:t>Region</a:t>
            </a:r>
          </a:p>
          <a:p>
            <a:pPr marL="285750" indent="-285750">
              <a:spcAft>
                <a:spcPts val="300"/>
              </a:spcAft>
              <a:buFont typeface="Arial" panose="020B0604020202020204" pitchFamily="34" charset="0"/>
              <a:buChar char="•"/>
            </a:pPr>
            <a:r>
              <a:rPr lang="en-US" sz="1400">
                <a:solidFill>
                  <a:srgbClr val="262626"/>
                </a:solidFill>
                <a:latin typeface="Arial Nova Cond Light" panose="020B0306020202020204" pitchFamily="34" charset="0"/>
              </a:rPr>
              <a:t>Contains the information of region name for each country</a:t>
            </a:r>
          </a:p>
          <a:p>
            <a:pPr>
              <a:spcAft>
                <a:spcPts val="300"/>
              </a:spcAft>
            </a:pPr>
            <a:endParaRPr lang="en-US" sz="1400">
              <a:solidFill>
                <a:srgbClr val="262626"/>
              </a:solidFill>
              <a:latin typeface="Arial Nova Cond Light" panose="020B0306020202020204" pitchFamily="34" charset="0"/>
            </a:endParaRPr>
          </a:p>
          <a:p>
            <a:pPr>
              <a:spcAft>
                <a:spcPts val="300"/>
              </a:spcAft>
            </a:pPr>
            <a:endParaRPr lang="en-US" sz="1200">
              <a:solidFill>
                <a:srgbClr val="262626"/>
              </a:solidFill>
              <a:latin typeface="Arial Nova Cond Light" panose="020B0306020202020204" pitchFamily="34" charset="0"/>
            </a:endParaRPr>
          </a:p>
        </p:txBody>
      </p:sp>
      <p:pic>
        <p:nvPicPr>
          <p:cNvPr id="3" name="Picture 2">
            <a:extLst>
              <a:ext uri="{FF2B5EF4-FFF2-40B4-BE49-F238E27FC236}">
                <a16:creationId xmlns:a16="http://schemas.microsoft.com/office/drawing/2014/main" id="{459D5410-AA21-4A4B-948F-A04BC45A6A07}"/>
              </a:ext>
            </a:extLst>
          </p:cNvPr>
          <p:cNvPicPr>
            <a:picLocks noChangeAspect="1"/>
          </p:cNvPicPr>
          <p:nvPr/>
        </p:nvPicPr>
        <p:blipFill>
          <a:blip r:embed="rId3"/>
          <a:stretch>
            <a:fillRect/>
          </a:stretch>
        </p:blipFill>
        <p:spPr>
          <a:xfrm>
            <a:off x="5700711" y="4367212"/>
            <a:ext cx="114301" cy="135732"/>
          </a:xfrm>
          <a:prstGeom prst="rect">
            <a:avLst/>
          </a:prstGeom>
        </p:spPr>
      </p:pic>
    </p:spTree>
    <p:extLst>
      <p:ext uri="{BB962C8B-B14F-4D97-AF65-F5344CB8AC3E}">
        <p14:creationId xmlns:p14="http://schemas.microsoft.com/office/powerpoint/2010/main" val="182531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Diagram&#10;&#10;Description automatically generated">
            <a:extLst>
              <a:ext uri="{FF2B5EF4-FFF2-40B4-BE49-F238E27FC236}">
                <a16:creationId xmlns:a16="http://schemas.microsoft.com/office/drawing/2014/main" id="{CADDE6E0-D131-43F9-AEA8-AD6D8E6B2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04" y="338069"/>
            <a:ext cx="7049857" cy="6340889"/>
          </a:xfrm>
          <a:prstGeom prst="rect">
            <a:avLst/>
          </a:prstGeom>
        </p:spPr>
      </p:pic>
      <p:sp>
        <p:nvSpPr>
          <p:cNvPr id="12" name="Rectangle 11">
            <a:extLst>
              <a:ext uri="{FF2B5EF4-FFF2-40B4-BE49-F238E27FC236}">
                <a16:creationId xmlns:a16="http://schemas.microsoft.com/office/drawing/2014/main" id="{75D08E4E-E189-4959-9DB2-F68A83FC4330}"/>
              </a:ext>
            </a:extLst>
          </p:cNvPr>
          <p:cNvSpPr/>
          <p:nvPr/>
        </p:nvSpPr>
        <p:spPr>
          <a:xfrm>
            <a:off x="7877174" y="212622"/>
            <a:ext cx="39052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sz="2800">
                <a:solidFill>
                  <a:schemeClr val="tx1"/>
                </a:solidFill>
                <a:latin typeface="Arial Nova Cond Light" panose="020B0306020202020204" pitchFamily="34" charset="0"/>
              </a:rPr>
              <a:t>Sample Record</a:t>
            </a:r>
            <a:endParaRPr lang="en-US" sz="2000">
              <a:solidFill>
                <a:schemeClr val="tx1"/>
              </a:solidFill>
              <a:latin typeface="Arial Nova Cond Light" panose="020B0306020202020204" pitchFamily="34" charset="0"/>
            </a:endParaRPr>
          </a:p>
        </p:txBody>
      </p:sp>
      <p:sp>
        <p:nvSpPr>
          <p:cNvPr id="2" name="Slide Number Placeholder 1"/>
          <p:cNvSpPr>
            <a:spLocks noGrp="1"/>
          </p:cNvSpPr>
          <p:nvPr>
            <p:ph type="sldNum" sz="quarter" idx="12"/>
          </p:nvPr>
        </p:nvSpPr>
        <p:spPr/>
        <p:txBody>
          <a:bodyPr/>
          <a:lstStyle/>
          <a:p>
            <a:fld id="{70B58FE5-D527-4179-91F6-05127D75BDE2}" type="slidenum">
              <a:rPr lang="en-US" smtClean="0"/>
              <a:t>8</a:t>
            </a:fld>
            <a:endParaRPr lang="en-US"/>
          </a:p>
        </p:txBody>
      </p:sp>
      <p:pic>
        <p:nvPicPr>
          <p:cNvPr id="3" name="Picture 2">
            <a:extLst>
              <a:ext uri="{FF2B5EF4-FFF2-40B4-BE49-F238E27FC236}">
                <a16:creationId xmlns:a16="http://schemas.microsoft.com/office/drawing/2014/main" id="{07537CBF-6877-40F4-853A-85B2E38231D3}"/>
              </a:ext>
            </a:extLst>
          </p:cNvPr>
          <p:cNvPicPr>
            <a:picLocks noChangeAspect="1"/>
          </p:cNvPicPr>
          <p:nvPr/>
        </p:nvPicPr>
        <p:blipFill>
          <a:blip r:embed="rId3"/>
          <a:stretch>
            <a:fillRect/>
          </a:stretch>
        </p:blipFill>
        <p:spPr>
          <a:xfrm>
            <a:off x="7877174" y="880235"/>
            <a:ext cx="3905250" cy="428900"/>
          </a:xfrm>
          <a:prstGeom prst="rect">
            <a:avLst/>
          </a:prstGeom>
        </p:spPr>
      </p:pic>
      <p:pic>
        <p:nvPicPr>
          <p:cNvPr id="4" name="Picture 3">
            <a:extLst>
              <a:ext uri="{FF2B5EF4-FFF2-40B4-BE49-F238E27FC236}">
                <a16:creationId xmlns:a16="http://schemas.microsoft.com/office/drawing/2014/main" id="{C50205D8-5E37-4F35-B493-695C30744246}"/>
              </a:ext>
            </a:extLst>
          </p:cNvPr>
          <p:cNvPicPr>
            <a:picLocks noChangeAspect="1"/>
          </p:cNvPicPr>
          <p:nvPr/>
        </p:nvPicPr>
        <p:blipFill>
          <a:blip r:embed="rId4"/>
          <a:stretch>
            <a:fillRect/>
          </a:stretch>
        </p:blipFill>
        <p:spPr>
          <a:xfrm>
            <a:off x="7877174" y="1642345"/>
            <a:ext cx="2900363" cy="413302"/>
          </a:xfrm>
          <a:prstGeom prst="rect">
            <a:avLst/>
          </a:prstGeom>
        </p:spPr>
      </p:pic>
      <p:pic>
        <p:nvPicPr>
          <p:cNvPr id="5" name="Picture 4">
            <a:extLst>
              <a:ext uri="{FF2B5EF4-FFF2-40B4-BE49-F238E27FC236}">
                <a16:creationId xmlns:a16="http://schemas.microsoft.com/office/drawing/2014/main" id="{E556943E-D76C-4CEF-AEA8-16D9553321A7}"/>
              </a:ext>
            </a:extLst>
          </p:cNvPr>
          <p:cNvPicPr>
            <a:picLocks noChangeAspect="1"/>
          </p:cNvPicPr>
          <p:nvPr/>
        </p:nvPicPr>
        <p:blipFill>
          <a:blip r:embed="rId5"/>
          <a:stretch>
            <a:fillRect/>
          </a:stretch>
        </p:blipFill>
        <p:spPr>
          <a:xfrm>
            <a:off x="7885201" y="2405387"/>
            <a:ext cx="2900363" cy="452005"/>
          </a:xfrm>
          <a:prstGeom prst="rect">
            <a:avLst/>
          </a:prstGeom>
        </p:spPr>
      </p:pic>
      <p:sp>
        <p:nvSpPr>
          <p:cNvPr id="15" name="Rectangle 14">
            <a:extLst>
              <a:ext uri="{FF2B5EF4-FFF2-40B4-BE49-F238E27FC236}">
                <a16:creationId xmlns:a16="http://schemas.microsoft.com/office/drawing/2014/main" id="{8963AC69-3FBC-43F5-A437-E198FAF0EEFF}"/>
              </a:ext>
            </a:extLst>
          </p:cNvPr>
          <p:cNvSpPr/>
          <p:nvPr/>
        </p:nvSpPr>
        <p:spPr>
          <a:xfrm>
            <a:off x="7882369" y="680048"/>
            <a:ext cx="1630363"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sz="1400">
                <a:solidFill>
                  <a:schemeClr val="tx1"/>
                </a:solidFill>
                <a:latin typeface="Arial Nova Cond Light" panose="020B0306020202020204" pitchFamily="34" charset="0"/>
              </a:rPr>
              <a:t>commodity</a:t>
            </a:r>
            <a:endParaRPr lang="en-US" sz="1100">
              <a:solidFill>
                <a:schemeClr val="tx1"/>
              </a:solidFill>
              <a:latin typeface="Arial Nova Cond Light" panose="020B0306020202020204" pitchFamily="34" charset="0"/>
            </a:endParaRPr>
          </a:p>
        </p:txBody>
      </p:sp>
      <p:sp>
        <p:nvSpPr>
          <p:cNvPr id="16" name="Rectangle 15">
            <a:extLst>
              <a:ext uri="{FF2B5EF4-FFF2-40B4-BE49-F238E27FC236}">
                <a16:creationId xmlns:a16="http://schemas.microsoft.com/office/drawing/2014/main" id="{0B65E2D1-27A1-44FE-81E5-89C7D251F4EE}"/>
              </a:ext>
            </a:extLst>
          </p:cNvPr>
          <p:cNvSpPr/>
          <p:nvPr/>
        </p:nvSpPr>
        <p:spPr>
          <a:xfrm>
            <a:off x="7896640" y="1435631"/>
            <a:ext cx="1630363"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sz="1400">
                <a:solidFill>
                  <a:schemeClr val="tx1"/>
                </a:solidFill>
                <a:latin typeface="Arial Nova Cond Light" panose="020B0306020202020204" pitchFamily="34" charset="0"/>
              </a:rPr>
              <a:t>country</a:t>
            </a:r>
            <a:endParaRPr lang="en-US" sz="1100">
              <a:solidFill>
                <a:schemeClr val="tx1"/>
              </a:solidFill>
              <a:latin typeface="Arial Nova Cond Light" panose="020B0306020202020204" pitchFamily="34" charset="0"/>
            </a:endParaRPr>
          </a:p>
        </p:txBody>
      </p:sp>
      <p:sp>
        <p:nvSpPr>
          <p:cNvPr id="17" name="Rectangle 16">
            <a:extLst>
              <a:ext uri="{FF2B5EF4-FFF2-40B4-BE49-F238E27FC236}">
                <a16:creationId xmlns:a16="http://schemas.microsoft.com/office/drawing/2014/main" id="{B43606E5-3B60-4722-AF3C-12B1B456E364}"/>
              </a:ext>
            </a:extLst>
          </p:cNvPr>
          <p:cNvSpPr/>
          <p:nvPr/>
        </p:nvSpPr>
        <p:spPr>
          <a:xfrm>
            <a:off x="7896640" y="2220564"/>
            <a:ext cx="1630363"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1400">
                <a:solidFill>
                  <a:schemeClr val="tx1"/>
                </a:solidFill>
                <a:latin typeface="Arial Nova Cond Light"/>
              </a:rPr>
              <a:t>country climate</a:t>
            </a:r>
            <a:endParaRPr lang="en-US" sz="1100">
              <a:solidFill>
                <a:schemeClr val="tx1"/>
              </a:solidFill>
              <a:latin typeface="Arial Nova Cond Light" panose="020B0306020202020204" pitchFamily="34" charset="0"/>
            </a:endParaRPr>
          </a:p>
        </p:txBody>
      </p:sp>
      <p:cxnSp>
        <p:nvCxnSpPr>
          <p:cNvPr id="14" name="Straight Connector 13">
            <a:extLst>
              <a:ext uri="{FF2B5EF4-FFF2-40B4-BE49-F238E27FC236}">
                <a16:creationId xmlns:a16="http://schemas.microsoft.com/office/drawing/2014/main" id="{6E25D6BA-349E-46F8-AAD8-DF1FE067755D}"/>
              </a:ext>
            </a:extLst>
          </p:cNvPr>
          <p:cNvCxnSpPr>
            <a:cxnSpLocks/>
          </p:cNvCxnSpPr>
          <p:nvPr/>
        </p:nvCxnSpPr>
        <p:spPr>
          <a:xfrm flipH="1" flipV="1">
            <a:off x="7709000" y="234507"/>
            <a:ext cx="32790" cy="6444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CC373CA-19B6-4924-9B84-5B4AE1F47B0F}"/>
              </a:ext>
            </a:extLst>
          </p:cNvPr>
          <p:cNvSpPr/>
          <p:nvPr/>
        </p:nvSpPr>
        <p:spPr>
          <a:xfrm>
            <a:off x="7882370" y="5344149"/>
            <a:ext cx="1630363"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1400" err="1">
                <a:solidFill>
                  <a:schemeClr val="tx1"/>
                </a:solidFill>
                <a:latin typeface="Arial Nova Cond Light"/>
              </a:rPr>
              <a:t>Country_stat</a:t>
            </a:r>
            <a:endParaRPr lang="en-US" sz="1100">
              <a:solidFill>
                <a:schemeClr val="tx1"/>
              </a:solidFill>
              <a:latin typeface="Arial Nova Cond Light" panose="020B0306020202020204" pitchFamily="34" charset="0"/>
            </a:endParaRPr>
          </a:p>
        </p:txBody>
      </p:sp>
      <p:sp>
        <p:nvSpPr>
          <p:cNvPr id="20" name="Rectangle 19">
            <a:extLst>
              <a:ext uri="{FF2B5EF4-FFF2-40B4-BE49-F238E27FC236}">
                <a16:creationId xmlns:a16="http://schemas.microsoft.com/office/drawing/2014/main" id="{788DDC3D-81FB-4DE5-AFA7-58993E688139}"/>
              </a:ext>
            </a:extLst>
          </p:cNvPr>
          <p:cNvSpPr/>
          <p:nvPr/>
        </p:nvSpPr>
        <p:spPr>
          <a:xfrm>
            <a:off x="7896640" y="3020663"/>
            <a:ext cx="1630363"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1400" err="1">
                <a:solidFill>
                  <a:schemeClr val="tx1"/>
                </a:solidFill>
                <a:latin typeface="Arial Nova Cond Light"/>
              </a:rPr>
              <a:t>trade_stat</a:t>
            </a:r>
            <a:endParaRPr lang="en-US" sz="1400">
              <a:solidFill>
                <a:schemeClr val="tx1"/>
              </a:solidFill>
              <a:latin typeface="Arial Nova Cond Light" panose="020B0306020202020204" pitchFamily="34" charset="0"/>
            </a:endParaRPr>
          </a:p>
        </p:txBody>
      </p:sp>
      <p:sp>
        <p:nvSpPr>
          <p:cNvPr id="22" name="Rectangle 21">
            <a:extLst>
              <a:ext uri="{FF2B5EF4-FFF2-40B4-BE49-F238E27FC236}">
                <a16:creationId xmlns:a16="http://schemas.microsoft.com/office/drawing/2014/main" id="{77A4EDF9-1669-4384-8E65-0F7072814099}"/>
              </a:ext>
            </a:extLst>
          </p:cNvPr>
          <p:cNvSpPr/>
          <p:nvPr/>
        </p:nvSpPr>
        <p:spPr>
          <a:xfrm>
            <a:off x="7896640" y="3763814"/>
            <a:ext cx="1630363"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1400" err="1">
                <a:solidFill>
                  <a:schemeClr val="tx1"/>
                </a:solidFill>
                <a:latin typeface="Arial Nova Cond Light"/>
              </a:rPr>
              <a:t>Stock_stat</a:t>
            </a:r>
            <a:endParaRPr lang="en-US" sz="1400">
              <a:solidFill>
                <a:schemeClr val="tx1"/>
              </a:solidFill>
              <a:latin typeface="Arial Nova Cond Light" panose="020B0306020202020204" pitchFamily="34" charset="0"/>
            </a:endParaRPr>
          </a:p>
        </p:txBody>
      </p:sp>
      <p:sp>
        <p:nvSpPr>
          <p:cNvPr id="23" name="Rectangle 22">
            <a:extLst>
              <a:ext uri="{FF2B5EF4-FFF2-40B4-BE49-F238E27FC236}">
                <a16:creationId xmlns:a16="http://schemas.microsoft.com/office/drawing/2014/main" id="{8101E975-A2B5-46E6-927D-33DC6CC31EB0}"/>
              </a:ext>
            </a:extLst>
          </p:cNvPr>
          <p:cNvSpPr/>
          <p:nvPr/>
        </p:nvSpPr>
        <p:spPr>
          <a:xfrm>
            <a:off x="7877174" y="4533453"/>
            <a:ext cx="1630363"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1400" err="1">
                <a:solidFill>
                  <a:schemeClr val="tx1"/>
                </a:solidFill>
                <a:latin typeface="Arial Nova Cond Light"/>
              </a:rPr>
              <a:t>Production_stat</a:t>
            </a:r>
            <a:endParaRPr lang="en-US" sz="1400">
              <a:solidFill>
                <a:schemeClr val="tx1"/>
              </a:solidFill>
              <a:latin typeface="Arial Nova Cond Light" panose="020B0306020202020204" pitchFamily="34" charset="0"/>
            </a:endParaRPr>
          </a:p>
        </p:txBody>
      </p:sp>
      <p:sp>
        <p:nvSpPr>
          <p:cNvPr id="24" name="Rectangle 23">
            <a:extLst>
              <a:ext uri="{FF2B5EF4-FFF2-40B4-BE49-F238E27FC236}">
                <a16:creationId xmlns:a16="http://schemas.microsoft.com/office/drawing/2014/main" id="{75C959E9-C313-4655-9946-B75586788CC4}"/>
              </a:ext>
            </a:extLst>
          </p:cNvPr>
          <p:cNvSpPr/>
          <p:nvPr/>
        </p:nvSpPr>
        <p:spPr>
          <a:xfrm>
            <a:off x="7854185" y="6079080"/>
            <a:ext cx="1630363"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1400">
                <a:solidFill>
                  <a:schemeClr val="tx1"/>
                </a:solidFill>
                <a:latin typeface="Arial Nova Cond Light"/>
              </a:rPr>
              <a:t>region</a:t>
            </a:r>
            <a:endParaRPr lang="en-US" sz="1400">
              <a:solidFill>
                <a:schemeClr val="tx1"/>
              </a:solidFill>
              <a:latin typeface="Arial Nova Cond Light" panose="020B0306020202020204" pitchFamily="34" charset="0"/>
            </a:endParaRPr>
          </a:p>
        </p:txBody>
      </p:sp>
      <p:pic>
        <p:nvPicPr>
          <p:cNvPr id="6" name="Picture 7" descr="Table&#10;&#10;Description automatically generated">
            <a:extLst>
              <a:ext uri="{FF2B5EF4-FFF2-40B4-BE49-F238E27FC236}">
                <a16:creationId xmlns:a16="http://schemas.microsoft.com/office/drawing/2014/main" id="{5DC53A52-E9EE-4FCB-944B-25D09BBB4AE0}"/>
              </a:ext>
            </a:extLst>
          </p:cNvPr>
          <p:cNvPicPr>
            <a:picLocks noChangeAspect="1"/>
          </p:cNvPicPr>
          <p:nvPr/>
        </p:nvPicPr>
        <p:blipFill rotWithShape="1">
          <a:blip r:embed="rId6"/>
          <a:srcRect b="43975"/>
          <a:stretch/>
        </p:blipFill>
        <p:spPr>
          <a:xfrm>
            <a:off x="7898586" y="3210202"/>
            <a:ext cx="4161890" cy="396557"/>
          </a:xfrm>
          <a:prstGeom prst="rect">
            <a:avLst/>
          </a:prstGeom>
        </p:spPr>
      </p:pic>
      <p:pic>
        <p:nvPicPr>
          <p:cNvPr id="8" name="Picture 9" descr="Table&#10;&#10;Description automatically generated">
            <a:extLst>
              <a:ext uri="{FF2B5EF4-FFF2-40B4-BE49-F238E27FC236}">
                <a16:creationId xmlns:a16="http://schemas.microsoft.com/office/drawing/2014/main" id="{B265009B-73EC-4012-8438-91A5933045BB}"/>
              </a:ext>
            </a:extLst>
          </p:cNvPr>
          <p:cNvPicPr>
            <a:picLocks noChangeAspect="1"/>
          </p:cNvPicPr>
          <p:nvPr/>
        </p:nvPicPr>
        <p:blipFill rotWithShape="1">
          <a:blip r:embed="rId7"/>
          <a:srcRect b="43057"/>
          <a:stretch/>
        </p:blipFill>
        <p:spPr>
          <a:xfrm>
            <a:off x="7913684" y="3976566"/>
            <a:ext cx="3832577" cy="376621"/>
          </a:xfrm>
          <a:prstGeom prst="rect">
            <a:avLst/>
          </a:prstGeom>
        </p:spPr>
      </p:pic>
      <p:pic>
        <p:nvPicPr>
          <p:cNvPr id="10" name="Picture 10" descr="Table&#10;&#10;Description automatically generated">
            <a:extLst>
              <a:ext uri="{FF2B5EF4-FFF2-40B4-BE49-F238E27FC236}">
                <a16:creationId xmlns:a16="http://schemas.microsoft.com/office/drawing/2014/main" id="{266439A8-8F89-46CB-9FAC-4AEF6FD74E10}"/>
              </a:ext>
            </a:extLst>
          </p:cNvPr>
          <p:cNvPicPr>
            <a:picLocks noChangeAspect="1"/>
          </p:cNvPicPr>
          <p:nvPr/>
        </p:nvPicPr>
        <p:blipFill rotWithShape="1">
          <a:blip r:embed="rId8"/>
          <a:srcRect b="41874"/>
          <a:stretch/>
        </p:blipFill>
        <p:spPr>
          <a:xfrm>
            <a:off x="7913684" y="4746977"/>
            <a:ext cx="4058432" cy="416906"/>
          </a:xfrm>
          <a:prstGeom prst="rect">
            <a:avLst/>
          </a:prstGeom>
        </p:spPr>
      </p:pic>
      <p:pic>
        <p:nvPicPr>
          <p:cNvPr id="11" name="Picture 12" descr="Table&#10;&#10;Description automatically generated">
            <a:extLst>
              <a:ext uri="{FF2B5EF4-FFF2-40B4-BE49-F238E27FC236}">
                <a16:creationId xmlns:a16="http://schemas.microsoft.com/office/drawing/2014/main" id="{3C065106-8210-42D7-8093-B7D2DE174BCC}"/>
              </a:ext>
            </a:extLst>
          </p:cNvPr>
          <p:cNvPicPr>
            <a:picLocks noChangeAspect="1"/>
          </p:cNvPicPr>
          <p:nvPr/>
        </p:nvPicPr>
        <p:blipFill rotWithShape="1">
          <a:blip r:embed="rId9"/>
          <a:srcRect r="25768" b="41873"/>
          <a:stretch/>
        </p:blipFill>
        <p:spPr>
          <a:xfrm>
            <a:off x="7913684" y="5533689"/>
            <a:ext cx="3994593" cy="365125"/>
          </a:xfrm>
          <a:prstGeom prst="rect">
            <a:avLst/>
          </a:prstGeom>
        </p:spPr>
      </p:pic>
      <p:pic>
        <p:nvPicPr>
          <p:cNvPr id="13" name="Picture 24" descr="Table&#10;&#10;Description automatically generated">
            <a:extLst>
              <a:ext uri="{FF2B5EF4-FFF2-40B4-BE49-F238E27FC236}">
                <a16:creationId xmlns:a16="http://schemas.microsoft.com/office/drawing/2014/main" id="{B64357D9-B514-45F3-96DB-6E0605963CCC}"/>
              </a:ext>
            </a:extLst>
          </p:cNvPr>
          <p:cNvPicPr>
            <a:picLocks noChangeAspect="1"/>
          </p:cNvPicPr>
          <p:nvPr/>
        </p:nvPicPr>
        <p:blipFill rotWithShape="1">
          <a:blip r:embed="rId10"/>
          <a:srcRect b="58502"/>
          <a:stretch/>
        </p:blipFill>
        <p:spPr>
          <a:xfrm>
            <a:off x="7924432" y="6266697"/>
            <a:ext cx="1410950" cy="365124"/>
          </a:xfrm>
          <a:prstGeom prst="rect">
            <a:avLst/>
          </a:prstGeom>
        </p:spPr>
      </p:pic>
      <p:sp>
        <p:nvSpPr>
          <p:cNvPr id="9" name="Rectangle 8">
            <a:extLst>
              <a:ext uri="{FF2B5EF4-FFF2-40B4-BE49-F238E27FC236}">
                <a16:creationId xmlns:a16="http://schemas.microsoft.com/office/drawing/2014/main" id="{B9BF43F9-DBB7-45D4-A963-636920699FC1}"/>
              </a:ext>
            </a:extLst>
          </p:cNvPr>
          <p:cNvSpPr/>
          <p:nvPr/>
        </p:nvSpPr>
        <p:spPr>
          <a:xfrm>
            <a:off x="102886" y="171450"/>
            <a:ext cx="2420055" cy="1297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sz="4000">
                <a:solidFill>
                  <a:srgbClr val="262626"/>
                </a:solidFill>
                <a:latin typeface="Arial Nova Cond Light" panose="020B0306020202020204" pitchFamily="34" charset="0"/>
              </a:rPr>
              <a:t>EER</a:t>
            </a:r>
            <a:br>
              <a:rPr lang="en-US" sz="4000">
                <a:solidFill>
                  <a:srgbClr val="262626"/>
                </a:solidFill>
                <a:latin typeface="Arial Nova Cond Light" panose="020B0306020202020204" pitchFamily="34" charset="0"/>
              </a:rPr>
            </a:br>
            <a:r>
              <a:rPr lang="en-US" sz="4000">
                <a:solidFill>
                  <a:srgbClr val="262626"/>
                </a:solidFill>
                <a:latin typeface="Arial Nova Cond Light" panose="020B0306020202020204" pitchFamily="34" charset="0"/>
              </a:rPr>
              <a:t>Design</a:t>
            </a:r>
            <a:br>
              <a:rPr lang="en-US" sz="4000">
                <a:solidFill>
                  <a:srgbClr val="262626"/>
                </a:solidFill>
                <a:latin typeface="Arial Nova Cond Light" panose="020B0306020202020204" pitchFamily="34" charset="0"/>
              </a:rPr>
            </a:br>
            <a:r>
              <a:rPr lang="en-US" sz="2800">
                <a:solidFill>
                  <a:srgbClr val="262626"/>
                </a:solidFill>
                <a:latin typeface="Arial Nova Cond Light" panose="020B0306020202020204" pitchFamily="34" charset="0"/>
              </a:rPr>
              <a:t>(Relational)</a:t>
            </a:r>
            <a:endParaRPr lang="en-US" sz="3200">
              <a:solidFill>
                <a:srgbClr val="262626"/>
              </a:solidFill>
              <a:latin typeface="Arial Nova Cond Light" panose="020B0306020202020204" pitchFamily="34" charset="0"/>
            </a:endParaRPr>
          </a:p>
        </p:txBody>
      </p:sp>
    </p:spTree>
    <p:extLst>
      <p:ext uri="{BB962C8B-B14F-4D97-AF65-F5344CB8AC3E}">
        <p14:creationId xmlns:p14="http://schemas.microsoft.com/office/powerpoint/2010/main" val="284730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0B58FE5-D527-4179-91F6-05127D75BDE2}" type="slidenum">
              <a:rPr lang="en-US" smtClean="0"/>
              <a:t>9</a:t>
            </a:fld>
            <a:endParaRPr lang="en-US"/>
          </a:p>
        </p:txBody>
      </p:sp>
      <p:sp>
        <p:nvSpPr>
          <p:cNvPr id="3" name="Rectangle 2">
            <a:extLst>
              <a:ext uri="{FF2B5EF4-FFF2-40B4-BE49-F238E27FC236}">
                <a16:creationId xmlns:a16="http://schemas.microsoft.com/office/drawing/2014/main" id="{03FFB383-C82D-4847-96A5-4283FF9A90F8}"/>
              </a:ext>
            </a:extLst>
          </p:cNvPr>
          <p:cNvSpPr/>
          <p:nvPr/>
        </p:nvSpPr>
        <p:spPr>
          <a:xfrm>
            <a:off x="118127" y="218685"/>
            <a:ext cx="8051452" cy="656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sz="2000">
                <a:solidFill>
                  <a:schemeClr val="tx1"/>
                </a:solidFill>
                <a:latin typeface="Arial Nova Cond Light"/>
              </a:rPr>
              <a:t>Query 1: Top commodity in which United States of America is in Deficit (Import exceeds Export) 2019</a:t>
            </a:r>
          </a:p>
        </p:txBody>
      </p:sp>
      <p:pic>
        <p:nvPicPr>
          <p:cNvPr id="4" name="Picture 5" descr="Graphical user interface, application&#10;&#10;Description automatically generated">
            <a:extLst>
              <a:ext uri="{FF2B5EF4-FFF2-40B4-BE49-F238E27FC236}">
                <a16:creationId xmlns:a16="http://schemas.microsoft.com/office/drawing/2014/main" id="{902CBE18-5A79-4821-8946-4B8AF091F0D6}"/>
              </a:ext>
            </a:extLst>
          </p:cNvPr>
          <p:cNvPicPr>
            <a:picLocks noChangeAspect="1"/>
          </p:cNvPicPr>
          <p:nvPr/>
        </p:nvPicPr>
        <p:blipFill>
          <a:blip r:embed="rId2"/>
          <a:stretch>
            <a:fillRect/>
          </a:stretch>
        </p:blipFill>
        <p:spPr>
          <a:xfrm>
            <a:off x="5225440" y="2068620"/>
            <a:ext cx="6897667" cy="2814705"/>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5276B437-DA47-43F1-9DD6-BB4FF979B894}"/>
              </a:ext>
            </a:extLst>
          </p:cNvPr>
          <p:cNvPicPr>
            <a:picLocks noChangeAspect="1"/>
          </p:cNvPicPr>
          <p:nvPr/>
        </p:nvPicPr>
        <p:blipFill>
          <a:blip r:embed="rId3"/>
          <a:stretch>
            <a:fillRect/>
          </a:stretch>
        </p:blipFill>
        <p:spPr>
          <a:xfrm>
            <a:off x="444674" y="983647"/>
            <a:ext cx="4663857" cy="5652705"/>
          </a:xfrm>
          <a:prstGeom prst="rect">
            <a:avLst/>
          </a:prstGeom>
        </p:spPr>
      </p:pic>
    </p:spTree>
    <p:extLst>
      <p:ext uri="{BB962C8B-B14F-4D97-AF65-F5344CB8AC3E}">
        <p14:creationId xmlns:p14="http://schemas.microsoft.com/office/powerpoint/2010/main" val="5294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3</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 Satriyo Hendharto</dc:creator>
  <cp:revision>1</cp:revision>
  <dcterms:created xsi:type="dcterms:W3CDTF">2021-02-07T21:37:41Z</dcterms:created>
  <dcterms:modified xsi:type="dcterms:W3CDTF">2021-03-18T02:10:52Z</dcterms:modified>
</cp:coreProperties>
</file>