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sldIdLst>
    <p:sldId id="298" r:id="rId5"/>
    <p:sldId id="299" r:id="rId6"/>
    <p:sldId id="300" r:id="rId7"/>
    <p:sldId id="301" r:id="rId8"/>
    <p:sldId id="302" r:id="rId9"/>
    <p:sldId id="303" r:id="rId10"/>
    <p:sldId id="304" r:id="rId11"/>
    <p:sldId id="305" r:id="rId12"/>
    <p:sldId id="306" r:id="rId13"/>
    <p:sldId id="307" r:id="rId14"/>
    <p:sldId id="308" r:id="rId15"/>
    <p:sldId id="30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19" autoAdjust="0"/>
  </p:normalViewPr>
  <p:slideViewPr>
    <p:cSldViewPr snapToGrid="0">
      <p:cViewPr varScale="1">
        <p:scale>
          <a:sx n="124" d="100"/>
          <a:sy n="124" d="100"/>
        </p:scale>
        <p:origin x="36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5369965"/>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327859"/>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4932096"/>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6078015"/>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686914"/>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2548150"/>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3394375"/>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209072"/>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1118572"/>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7052357"/>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8869169"/>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7465581"/>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2655665"/>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1392311"/>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81463232"/>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8831263"/>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8688053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25064" y="1475234"/>
            <a:ext cx="3312660" cy="2901694"/>
          </a:xfrm>
        </p:spPr>
        <p:txBody>
          <a:bodyPr anchor="b">
            <a:normAutofit/>
          </a:bodyPr>
          <a:lstStyle/>
          <a:p>
            <a:r>
              <a:rPr lang="en-US" sz="4400" dirty="0">
                <a:solidFill>
                  <a:schemeClr val="tx1"/>
                </a:solidFill>
              </a:rPr>
              <a:t>CUSTOMER CHURN PEDICTION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BONIFACE MUTWIRI KIMUTAI</a:t>
            </a:r>
          </a:p>
          <a:p>
            <a:pPr>
              <a:lnSpc>
                <a:spcPct val="100000"/>
              </a:lnSpc>
            </a:pPr>
            <a:endParaRPr lang="en-US" sz="1600"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advTm="0">
        <p14:vortex dir="u"/>
      </p:transition>
    </mc:Choice>
    <mc:Fallback>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4C0-2AF0-4934-B592-649E222B7212}"/>
              </a:ext>
            </a:extLst>
          </p:cNvPr>
          <p:cNvSpPr>
            <a:spLocks noGrp="1"/>
          </p:cNvSpPr>
          <p:nvPr>
            <p:ph type="title"/>
          </p:nvPr>
        </p:nvSpPr>
        <p:spPr/>
        <p:txBody>
          <a:bodyPr/>
          <a:lstStyle/>
          <a:p>
            <a:r>
              <a:rPr lang="en-US" dirty="0">
                <a:latin typeface="Algerian" panose="04020705040A02060702" pitchFamily="82" charset="0"/>
              </a:rPr>
              <a:t>FEATURE IMPORTANCE.</a:t>
            </a:r>
          </a:p>
        </p:txBody>
      </p:sp>
      <p:pic>
        <p:nvPicPr>
          <p:cNvPr id="5" name="Content Placeholder 4">
            <a:extLst>
              <a:ext uri="{FF2B5EF4-FFF2-40B4-BE49-F238E27FC236}">
                <a16:creationId xmlns:a16="http://schemas.microsoft.com/office/drawing/2014/main" id="{4997916C-7599-4A4F-9397-92B1E6894098}"/>
              </a:ext>
            </a:extLst>
          </p:cNvPr>
          <p:cNvPicPr>
            <a:picLocks noGrp="1" noChangeAspect="1"/>
          </p:cNvPicPr>
          <p:nvPr>
            <p:ph idx="1"/>
          </p:nvPr>
        </p:nvPicPr>
        <p:blipFill>
          <a:blip r:embed="rId2"/>
          <a:stretch>
            <a:fillRect/>
          </a:stretch>
        </p:blipFill>
        <p:spPr>
          <a:xfrm>
            <a:off x="4137357" y="2133600"/>
            <a:ext cx="5819112" cy="3778250"/>
          </a:xfrm>
        </p:spPr>
      </p:pic>
    </p:spTree>
    <p:extLst>
      <p:ext uri="{BB962C8B-B14F-4D97-AF65-F5344CB8AC3E}">
        <p14:creationId xmlns:p14="http://schemas.microsoft.com/office/powerpoint/2010/main" val="3533842146"/>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A616-0D2F-499F-BBC8-EC000768C702}"/>
              </a:ext>
            </a:extLst>
          </p:cNvPr>
          <p:cNvSpPr>
            <a:spLocks noGrp="1"/>
          </p:cNvSpPr>
          <p:nvPr>
            <p:ph type="title"/>
          </p:nvPr>
        </p:nvSpPr>
        <p:spPr/>
        <p:txBody>
          <a:bodyPr/>
          <a:lstStyle/>
          <a:p>
            <a:r>
              <a:rPr lang="en-US" dirty="0">
                <a:latin typeface="Algerian" panose="04020705040A02060702" pitchFamily="82" charset="0"/>
              </a:rPr>
              <a:t>RECOMMENDATION.</a:t>
            </a:r>
          </a:p>
        </p:txBody>
      </p:sp>
      <p:sp>
        <p:nvSpPr>
          <p:cNvPr id="3" name="Content Placeholder 2">
            <a:extLst>
              <a:ext uri="{FF2B5EF4-FFF2-40B4-BE49-F238E27FC236}">
                <a16:creationId xmlns:a16="http://schemas.microsoft.com/office/drawing/2014/main" id="{6151E322-79F6-4AEB-9F08-4234887B6382}"/>
              </a:ext>
            </a:extLst>
          </p:cNvPr>
          <p:cNvSpPr>
            <a:spLocks noGrp="1"/>
          </p:cNvSpPr>
          <p:nvPr>
            <p:ph idx="1"/>
          </p:nvPr>
        </p:nvSpPr>
        <p:spPr/>
        <p:txBody>
          <a:bodyPr/>
          <a:lstStyle/>
          <a:p>
            <a:pPr>
              <a:buClr>
                <a:srgbClr val="002060"/>
              </a:buClr>
              <a:buFont typeface="Wingdings" panose="05000000000000000000" pitchFamily="2" charset="2"/>
              <a:buChar char="Ø"/>
            </a:pPr>
            <a:r>
              <a:rPr lang="en-US" dirty="0">
                <a:latin typeface="Comic Sans MS" panose="030F0702030302020204" pitchFamily="66" charset="0"/>
              </a:rPr>
              <a:t> </a:t>
            </a:r>
            <a:r>
              <a:rPr lang="en-US" sz="2400" dirty="0">
                <a:latin typeface="Comic Sans MS" panose="030F0702030302020204" pitchFamily="66" charset="0"/>
              </a:rPr>
              <a:t>The telecom company should make use of the Random Forest Classifier as the primary model predicting customer churn.</a:t>
            </a:r>
          </a:p>
          <a:p>
            <a:pPr>
              <a:buClr>
                <a:srgbClr val="002060"/>
              </a:buClr>
              <a:buFont typeface="Wingdings" panose="05000000000000000000" pitchFamily="2" charset="2"/>
              <a:buChar char="Ø"/>
            </a:pPr>
            <a:r>
              <a:rPr lang="en-US" sz="2400" dirty="0">
                <a:latin typeface="Comic Sans MS" panose="030F0702030302020204" pitchFamily="66" charset="0"/>
              </a:rPr>
              <a:t> Customer Retention strategy that addresses key features in relation to call minutes and charges. These Efforts could include personalized offers.</a:t>
            </a:r>
          </a:p>
          <a:p>
            <a:pPr marL="0" indent="0">
              <a:buClr>
                <a:srgbClr val="002060"/>
              </a:buClr>
              <a:buNone/>
            </a:pPr>
            <a:endParaRPr lang="en-US" dirty="0">
              <a:latin typeface="Comic Sans MS" panose="030F0702030302020204" pitchFamily="66" charset="0"/>
            </a:endParaRPr>
          </a:p>
        </p:txBody>
      </p:sp>
    </p:spTree>
    <p:extLst>
      <p:ext uri="{BB962C8B-B14F-4D97-AF65-F5344CB8AC3E}">
        <p14:creationId xmlns:p14="http://schemas.microsoft.com/office/powerpoint/2010/main" val="2075965240"/>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2A7D-AEF0-4756-9DE4-810612E006C4}"/>
              </a:ext>
            </a:extLst>
          </p:cNvPr>
          <p:cNvSpPr>
            <a:spLocks noGrp="1"/>
          </p:cNvSpPr>
          <p:nvPr>
            <p:ph type="title"/>
          </p:nvPr>
        </p:nvSpPr>
        <p:spPr/>
        <p:txBody>
          <a:bodyPr/>
          <a:lstStyle/>
          <a:p>
            <a:r>
              <a:rPr lang="en-US" dirty="0">
                <a:latin typeface="Algerian" panose="04020705040A02060702" pitchFamily="82" charset="0"/>
              </a:rPr>
              <a:t>Thank you !</a:t>
            </a:r>
          </a:p>
        </p:txBody>
      </p:sp>
      <p:sp>
        <p:nvSpPr>
          <p:cNvPr id="3" name="Content Placeholder 2">
            <a:extLst>
              <a:ext uri="{FF2B5EF4-FFF2-40B4-BE49-F238E27FC236}">
                <a16:creationId xmlns:a16="http://schemas.microsoft.com/office/drawing/2014/main" id="{3713DB21-045B-4C74-8565-C9644E4ED638}"/>
              </a:ext>
            </a:extLst>
          </p:cNvPr>
          <p:cNvSpPr>
            <a:spLocks noGrp="1"/>
          </p:cNvSpPr>
          <p:nvPr>
            <p:ph idx="1"/>
          </p:nvPr>
        </p:nvSpPr>
        <p:spPr/>
        <p:txBody>
          <a:bodyPr>
            <a:normAutofit/>
          </a:bodyPr>
          <a:lstStyle/>
          <a:p>
            <a:r>
              <a:rPr lang="en-US" sz="2800" dirty="0">
                <a:latin typeface="Comic Sans MS" panose="030F0702030302020204" pitchFamily="66" charset="0"/>
              </a:rPr>
              <a:t>I wish to thank my TM  for the guidance and support as well as my fellow classmate for everything they have done for me.</a:t>
            </a:r>
          </a:p>
          <a:p>
            <a:r>
              <a:rPr lang="en-US" sz="2800" dirty="0">
                <a:latin typeface="Comic Sans MS" panose="030F0702030302020204" pitchFamily="66" charset="0"/>
              </a:rPr>
              <a:t>TM- MaryAnn </a:t>
            </a:r>
            <a:r>
              <a:rPr lang="en-US" sz="2800" dirty="0" err="1">
                <a:latin typeface="Comic Sans MS" panose="030F0702030302020204" pitchFamily="66" charset="0"/>
              </a:rPr>
              <a:t>Mwikali</a:t>
            </a:r>
            <a:r>
              <a:rPr lang="en-US" sz="2800" dirty="0">
                <a:latin typeface="Comic Sans MS" panose="030F0702030302020204" pitchFamily="66" charset="0"/>
              </a:rPr>
              <a:t>.</a:t>
            </a:r>
          </a:p>
          <a:p>
            <a:r>
              <a:rPr lang="en-US" sz="2800" dirty="0">
                <a:latin typeface="Comic Sans MS" panose="030F0702030302020204" pitchFamily="66" charset="0"/>
              </a:rPr>
              <a:t>Name- Boniface Mutwiri </a:t>
            </a:r>
            <a:r>
              <a:rPr lang="en-US" sz="2800" dirty="0" err="1">
                <a:latin typeface="Comic Sans MS" panose="030F0702030302020204" pitchFamily="66" charset="0"/>
              </a:rPr>
              <a:t>Kimutai</a:t>
            </a:r>
            <a:endParaRPr lang="en-US" sz="2800" dirty="0">
              <a:latin typeface="Comic Sans MS" panose="030F0702030302020204" pitchFamily="66" charset="0"/>
            </a:endParaRPr>
          </a:p>
          <a:p>
            <a:endParaRPr lang="en-US" sz="2800" dirty="0">
              <a:latin typeface="Comic Sans MS" panose="030F0702030302020204" pitchFamily="66" charset="0"/>
            </a:endParaRPr>
          </a:p>
        </p:txBody>
      </p:sp>
    </p:spTree>
    <p:extLst>
      <p:ext uri="{BB962C8B-B14F-4D97-AF65-F5344CB8AC3E}">
        <p14:creationId xmlns:p14="http://schemas.microsoft.com/office/powerpoint/2010/main" val="3335442604"/>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6925-B44A-4D3A-A2FE-77E188015380}"/>
              </a:ext>
            </a:extLst>
          </p:cNvPr>
          <p:cNvSpPr>
            <a:spLocks noGrp="1"/>
          </p:cNvSpPr>
          <p:nvPr>
            <p:ph type="title"/>
          </p:nvPr>
        </p:nvSpPr>
        <p:spPr/>
        <p:txBody>
          <a:bodyPr/>
          <a:lstStyle/>
          <a:p>
            <a:r>
              <a:rPr lang="en-US" dirty="0">
                <a:latin typeface="Algerian" panose="04020705040A02060702" pitchFamily="82" charset="0"/>
              </a:rPr>
              <a:t>OVERVIEW</a:t>
            </a:r>
            <a:r>
              <a:rPr lang="en-US" dirty="0">
                <a:latin typeface="Comic Sans MS" panose="030F0702030302020204" pitchFamily="66" charset="0"/>
              </a:rPr>
              <a:t>.</a:t>
            </a:r>
          </a:p>
        </p:txBody>
      </p:sp>
      <p:sp>
        <p:nvSpPr>
          <p:cNvPr id="3" name="Content Placeholder 2">
            <a:extLst>
              <a:ext uri="{FF2B5EF4-FFF2-40B4-BE49-F238E27FC236}">
                <a16:creationId xmlns:a16="http://schemas.microsoft.com/office/drawing/2014/main" id="{5FBA91D8-ED26-4134-92CC-533ACE91795E}"/>
              </a:ext>
            </a:extLst>
          </p:cNvPr>
          <p:cNvSpPr>
            <a:spLocks noGrp="1"/>
          </p:cNvSpPr>
          <p:nvPr>
            <p:ph idx="1"/>
          </p:nvPr>
        </p:nvSpPr>
        <p:spPr/>
        <p:txBody>
          <a:bodyPr>
            <a:normAutofit/>
          </a:bodyPr>
          <a:lstStyle/>
          <a:p>
            <a:pPr marL="0" indent="0">
              <a:buNone/>
            </a:pPr>
            <a:r>
              <a:rPr lang="en-US" dirty="0">
                <a:solidFill>
                  <a:schemeClr val="tx1"/>
                </a:solidFill>
                <a:latin typeface="Comic Sans MS" panose="030F0702030302020204" pitchFamily="66" charset="0"/>
              </a:rPr>
              <a:t> Business growth and development remains a central motivator in organizational decision making and policy making. Although every business leader aspires to achieve growth in revenues, clientele and profitability, they must try as much as possible to avoid making losses.</a:t>
            </a:r>
          </a:p>
          <a:p>
            <a:pPr marL="0" indent="0">
              <a:buNone/>
            </a:pPr>
            <a:r>
              <a:rPr lang="en-US" b="0" i="0" dirty="0">
                <a:solidFill>
                  <a:schemeClr val="tx1"/>
                </a:solidFill>
                <a:effectLst/>
                <a:latin typeface="Comic Sans MS" panose="030F0702030302020204" pitchFamily="66" charset="0"/>
              </a:rPr>
              <a:t>In recent years, such leaders, as well as business experts, have identified customer satisfaction as an important factor to ensuring such growth and development. Without customers, a business would not make any sales, record any cash inflows in terms of revenues, nor make any profits. This underscores the need for organizations to implement measures that retain existing customers.</a:t>
            </a:r>
            <a:endParaRPr 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758643751"/>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722F-8AD6-4435-9797-EB6EA2B25911}"/>
              </a:ext>
            </a:extLst>
          </p:cNvPr>
          <p:cNvSpPr>
            <a:spLocks noGrp="1"/>
          </p:cNvSpPr>
          <p:nvPr>
            <p:ph type="title"/>
          </p:nvPr>
        </p:nvSpPr>
        <p:spPr/>
        <p:txBody>
          <a:bodyPr/>
          <a:lstStyle/>
          <a:p>
            <a:r>
              <a:rPr lang="en-US" dirty="0">
                <a:latin typeface="Algerian" panose="04020705040A02060702" pitchFamily="82" charset="0"/>
              </a:rPr>
              <a:t>Business understanding.</a:t>
            </a:r>
          </a:p>
        </p:txBody>
      </p:sp>
      <p:sp>
        <p:nvSpPr>
          <p:cNvPr id="3" name="Content Placeholder 2">
            <a:extLst>
              <a:ext uri="{FF2B5EF4-FFF2-40B4-BE49-F238E27FC236}">
                <a16:creationId xmlns:a16="http://schemas.microsoft.com/office/drawing/2014/main" id="{0BA76A57-966D-4247-BD8D-70CCB5872437}"/>
              </a:ext>
            </a:extLst>
          </p:cNvPr>
          <p:cNvSpPr>
            <a:spLocks noGrp="1"/>
          </p:cNvSpPr>
          <p:nvPr>
            <p:ph idx="1"/>
          </p:nvPr>
        </p:nvSpPr>
        <p:spPr/>
        <p:txBody>
          <a:bodyPr/>
          <a:lstStyle/>
          <a:p>
            <a:r>
              <a:rPr lang="en-US" dirty="0">
                <a:latin typeface="Comic Sans MS" panose="030F0702030302020204" pitchFamily="66" charset="0"/>
              </a:rPr>
              <a:t>The telecommunication industry has become a very competitive one, particularly with emerging technological innovations which has given customers alternative communication channels.</a:t>
            </a:r>
          </a:p>
          <a:p>
            <a:r>
              <a:rPr lang="en-US" dirty="0">
                <a:latin typeface="Comic Sans MS" panose="030F0702030302020204" pitchFamily="66" charset="0"/>
              </a:rPr>
              <a:t>I aim to create a predictive business model which would enable it to adapt strategies that would reduce churn, maintain and grow it’s customer base , in a bid to sustaining overall growth and profitability.</a:t>
            </a:r>
          </a:p>
        </p:txBody>
      </p:sp>
    </p:spTree>
    <p:extLst>
      <p:ext uri="{BB962C8B-B14F-4D97-AF65-F5344CB8AC3E}">
        <p14:creationId xmlns:p14="http://schemas.microsoft.com/office/powerpoint/2010/main" val="526323692"/>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C4E2-8861-4257-92EA-CE785F4DDDC5}"/>
              </a:ext>
            </a:extLst>
          </p:cNvPr>
          <p:cNvSpPr>
            <a:spLocks noGrp="1"/>
          </p:cNvSpPr>
          <p:nvPr>
            <p:ph type="title"/>
          </p:nvPr>
        </p:nvSpPr>
        <p:spPr/>
        <p:txBody>
          <a:bodyPr/>
          <a:lstStyle/>
          <a:p>
            <a:r>
              <a:rPr lang="en-US" dirty="0">
                <a:latin typeface="Algerian" panose="04020705040A02060702" pitchFamily="82" charset="0"/>
              </a:rPr>
              <a:t>Business queries.</a:t>
            </a:r>
          </a:p>
        </p:txBody>
      </p:sp>
      <p:sp>
        <p:nvSpPr>
          <p:cNvPr id="3" name="Content Placeholder 2">
            <a:extLst>
              <a:ext uri="{FF2B5EF4-FFF2-40B4-BE49-F238E27FC236}">
                <a16:creationId xmlns:a16="http://schemas.microsoft.com/office/drawing/2014/main" id="{AF6DC2F3-1B05-4751-BFB8-AD0422E7278C}"/>
              </a:ext>
            </a:extLst>
          </p:cNvPr>
          <p:cNvSpPr>
            <a:spLocks noGrp="1"/>
          </p:cNvSpPr>
          <p:nvPr>
            <p:ph idx="1"/>
          </p:nvPr>
        </p:nvSpPr>
        <p:spPr/>
        <p:txBody>
          <a:bodyPr/>
          <a:lstStyle/>
          <a:p>
            <a:pPr>
              <a:buClr>
                <a:srgbClr val="002060"/>
              </a:buClr>
              <a:buFont typeface="Wingdings" panose="05000000000000000000" pitchFamily="2" charset="2"/>
              <a:buChar char="v"/>
            </a:pPr>
            <a:r>
              <a:rPr lang="en-US" dirty="0">
                <a:latin typeface="Comic Sans MS" panose="030F0702030302020204" pitchFamily="66" charset="0"/>
              </a:rPr>
              <a:t> </a:t>
            </a:r>
            <a:r>
              <a:rPr lang="en-US" sz="2400" dirty="0">
                <a:latin typeface="Comic Sans MS" panose="030F0702030302020204" pitchFamily="66" charset="0"/>
              </a:rPr>
              <a:t>What tactics can the telecom provider use to keep clients and lower attrition rates ?</a:t>
            </a:r>
          </a:p>
          <a:p>
            <a:pPr>
              <a:buClr>
                <a:srgbClr val="002060"/>
              </a:buClr>
              <a:buFont typeface="Wingdings" panose="05000000000000000000" pitchFamily="2" charset="2"/>
              <a:buChar char="v"/>
            </a:pPr>
            <a:r>
              <a:rPr lang="en-US" sz="2400" dirty="0">
                <a:latin typeface="Comic Sans MS" panose="030F0702030302020204" pitchFamily="66" charset="0"/>
              </a:rPr>
              <a:t>  What are the best machine learning models for forecasting client attrition ?</a:t>
            </a:r>
          </a:p>
          <a:p>
            <a:pPr>
              <a:buClr>
                <a:srgbClr val="002060"/>
              </a:buClr>
              <a:buFont typeface="Wingdings" panose="05000000000000000000" pitchFamily="2" charset="2"/>
              <a:buChar char="v"/>
            </a:pPr>
            <a:r>
              <a:rPr lang="en-US" sz="2400" dirty="0">
                <a:latin typeface="Comic Sans MS" panose="030F0702030302020204" pitchFamily="66" charset="0"/>
              </a:rPr>
              <a:t>Which factors are the most important indicators of client attrition for the telecom provider ?</a:t>
            </a:r>
          </a:p>
          <a:p>
            <a:pPr>
              <a:buClr>
                <a:srgbClr val="002060"/>
              </a:buClr>
              <a:buFont typeface="Wingdings" panose="05000000000000000000" pitchFamily="2" charset="2"/>
              <a:buChar char="v"/>
            </a:pPr>
            <a:endParaRPr lang="en-US" dirty="0">
              <a:latin typeface="Comic Sans MS" panose="030F0702030302020204" pitchFamily="66" charset="0"/>
            </a:endParaRPr>
          </a:p>
        </p:txBody>
      </p:sp>
      <p:sp>
        <p:nvSpPr>
          <p:cNvPr id="4" name="Rectangle 1">
            <a:extLst>
              <a:ext uri="{FF2B5EF4-FFF2-40B4-BE49-F238E27FC236}">
                <a16:creationId xmlns:a16="http://schemas.microsoft.com/office/drawing/2014/main" id="{9AB225FE-DA23-4B03-BE83-3F845E0DB6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What are the best machine learning models for forecasting client attrition?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136593"/>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8632-0535-4C02-BF90-A351428EDAE2}"/>
              </a:ext>
            </a:extLst>
          </p:cNvPr>
          <p:cNvSpPr>
            <a:spLocks noGrp="1"/>
          </p:cNvSpPr>
          <p:nvPr>
            <p:ph type="title"/>
          </p:nvPr>
        </p:nvSpPr>
        <p:spPr/>
        <p:txBody>
          <a:bodyPr/>
          <a:lstStyle/>
          <a:p>
            <a:r>
              <a:rPr lang="en-US" dirty="0">
                <a:latin typeface="Algerian" panose="04020705040A02060702" pitchFamily="82" charset="0"/>
              </a:rPr>
              <a:t>DATA UNDERSTANDING.</a:t>
            </a:r>
          </a:p>
        </p:txBody>
      </p:sp>
      <p:sp>
        <p:nvSpPr>
          <p:cNvPr id="3" name="Content Placeholder 2">
            <a:extLst>
              <a:ext uri="{FF2B5EF4-FFF2-40B4-BE49-F238E27FC236}">
                <a16:creationId xmlns:a16="http://schemas.microsoft.com/office/drawing/2014/main" id="{50FD9B83-88A1-4992-936D-AB97E7C4EB5D}"/>
              </a:ext>
            </a:extLst>
          </p:cNvPr>
          <p:cNvSpPr>
            <a:spLocks noGrp="1"/>
          </p:cNvSpPr>
          <p:nvPr>
            <p:ph idx="1"/>
          </p:nvPr>
        </p:nvSpPr>
        <p:spPr/>
        <p:txBody>
          <a:bodyPr>
            <a:normAutofit/>
          </a:bodyPr>
          <a:lstStyle/>
          <a:p>
            <a:endParaRPr lang="en-US" dirty="0">
              <a:latin typeface="Comic Sans MS" panose="030F0702030302020204" pitchFamily="66" charset="0"/>
            </a:endParaRPr>
          </a:p>
          <a:p>
            <a:pPr>
              <a:buClr>
                <a:srgbClr val="002060"/>
              </a:buClr>
              <a:buFont typeface="Wingdings" panose="05000000000000000000" pitchFamily="2" charset="2"/>
              <a:buChar char="v"/>
            </a:pPr>
            <a:r>
              <a:rPr lang="en-US" dirty="0">
                <a:latin typeface="Comic Sans MS" panose="030F0702030302020204" pitchFamily="66" charset="0"/>
              </a:rPr>
              <a:t> The telecom dataset contains information about customer activity in relation to churn.</a:t>
            </a:r>
          </a:p>
          <a:p>
            <a:pPr>
              <a:buClr>
                <a:srgbClr val="002060"/>
              </a:buClr>
              <a:buFont typeface="Wingdings" panose="05000000000000000000" pitchFamily="2" charset="2"/>
              <a:buChar char="v"/>
            </a:pPr>
            <a:r>
              <a:rPr lang="en-US" dirty="0">
                <a:latin typeface="Comic Sans MS" panose="030F0702030302020204" pitchFamily="66" charset="0"/>
              </a:rPr>
              <a:t> It contains a total of 21 columns and 3333 rows. Each row having a unique identifier as the telephone number.</a:t>
            </a:r>
          </a:p>
          <a:p>
            <a:pPr>
              <a:buClr>
                <a:srgbClr val="002060"/>
              </a:buClr>
              <a:buFont typeface="Wingdings" panose="05000000000000000000" pitchFamily="2" charset="2"/>
              <a:buChar char="v"/>
            </a:pPr>
            <a:r>
              <a:rPr lang="en-US" dirty="0">
                <a:latin typeface="Comic Sans MS" panose="030F0702030302020204" pitchFamily="66" charset="0"/>
              </a:rPr>
              <a:t> It contains both numerical and categorical values.</a:t>
            </a:r>
          </a:p>
          <a:p>
            <a:pPr>
              <a:buClr>
                <a:srgbClr val="002060"/>
              </a:buClr>
              <a:buFont typeface="Wingdings" panose="05000000000000000000" pitchFamily="2" charset="2"/>
              <a:buChar char="v"/>
            </a:pPr>
            <a:r>
              <a:rPr lang="en-US" dirty="0">
                <a:latin typeface="Comic Sans MS" panose="030F0702030302020204" pitchFamily="66" charset="0"/>
              </a:rPr>
              <a:t> The data is basically a binary classification problem.</a:t>
            </a:r>
          </a:p>
          <a:p>
            <a:pPr>
              <a:buClr>
                <a:srgbClr val="002060"/>
              </a:buClr>
              <a:buFont typeface="Wingdings" panose="05000000000000000000" pitchFamily="2" charset="2"/>
              <a:buChar char="v"/>
            </a:pPr>
            <a:r>
              <a:rPr lang="en-US" dirty="0">
                <a:latin typeface="Comic Sans MS" panose="030F0702030302020204" pitchFamily="66" charset="0"/>
              </a:rPr>
              <a:t> There are no missing values and duplicates.</a:t>
            </a:r>
          </a:p>
          <a:p>
            <a:pPr>
              <a:buClr>
                <a:srgbClr val="002060"/>
              </a:buClr>
              <a:buFont typeface="Wingdings" panose="05000000000000000000" pitchFamily="2" charset="2"/>
              <a:buChar char="v"/>
            </a:pPr>
            <a:endParaRPr lang="en-US" dirty="0">
              <a:latin typeface="Comic Sans MS" panose="030F0702030302020204" pitchFamily="66" charset="0"/>
            </a:endParaRPr>
          </a:p>
          <a:p>
            <a:pPr marL="0" indent="0">
              <a:buClr>
                <a:srgbClr val="002060"/>
              </a:buClr>
              <a:buNone/>
            </a:pPr>
            <a:endParaRPr lang="en-US" dirty="0">
              <a:latin typeface="Comic Sans MS" panose="030F0702030302020204" pitchFamily="66" charset="0"/>
            </a:endParaRPr>
          </a:p>
        </p:txBody>
      </p:sp>
    </p:spTree>
    <p:extLst>
      <p:ext uri="{BB962C8B-B14F-4D97-AF65-F5344CB8AC3E}">
        <p14:creationId xmlns:p14="http://schemas.microsoft.com/office/powerpoint/2010/main" val="4133771372"/>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076E-EFDD-45FC-BE28-EA3CB40DCCAC}"/>
              </a:ext>
            </a:extLst>
          </p:cNvPr>
          <p:cNvSpPr>
            <a:spLocks noGrp="1"/>
          </p:cNvSpPr>
          <p:nvPr>
            <p:ph type="title"/>
          </p:nvPr>
        </p:nvSpPr>
        <p:spPr/>
        <p:txBody>
          <a:bodyPr/>
          <a:lstStyle/>
          <a:p>
            <a:r>
              <a:rPr lang="en-US" dirty="0">
                <a:latin typeface="Algerian" panose="04020705040A02060702" pitchFamily="82" charset="0"/>
              </a:rPr>
              <a:t>EXPLANATORY DATA ANALYSIS.</a:t>
            </a:r>
          </a:p>
        </p:txBody>
      </p:sp>
      <p:pic>
        <p:nvPicPr>
          <p:cNvPr id="5" name="Content Placeholder 4">
            <a:extLst>
              <a:ext uri="{FF2B5EF4-FFF2-40B4-BE49-F238E27FC236}">
                <a16:creationId xmlns:a16="http://schemas.microsoft.com/office/drawing/2014/main" id="{DFC162E2-2090-4245-862B-D573AC66874E}"/>
              </a:ext>
            </a:extLst>
          </p:cNvPr>
          <p:cNvPicPr>
            <a:picLocks noGrp="1" noChangeAspect="1"/>
          </p:cNvPicPr>
          <p:nvPr>
            <p:ph sz="half" idx="1"/>
          </p:nvPr>
        </p:nvPicPr>
        <p:blipFill>
          <a:blip r:embed="rId2"/>
          <a:stretch>
            <a:fillRect/>
          </a:stretch>
        </p:blipFill>
        <p:spPr>
          <a:xfrm>
            <a:off x="2589213" y="2262471"/>
            <a:ext cx="4313237" cy="3520507"/>
          </a:xfrm>
        </p:spPr>
      </p:pic>
      <p:sp>
        <p:nvSpPr>
          <p:cNvPr id="6" name="Content Placeholder 5">
            <a:extLst>
              <a:ext uri="{FF2B5EF4-FFF2-40B4-BE49-F238E27FC236}">
                <a16:creationId xmlns:a16="http://schemas.microsoft.com/office/drawing/2014/main" id="{16A4FCEE-2A3E-49BF-965E-8B3AAD0344CA}"/>
              </a:ext>
            </a:extLst>
          </p:cNvPr>
          <p:cNvSpPr>
            <a:spLocks noGrp="1"/>
          </p:cNvSpPr>
          <p:nvPr>
            <p:ph sz="half" idx="2"/>
          </p:nvPr>
        </p:nvSpPr>
        <p:spPr/>
        <p:txBody>
          <a:bodyPr>
            <a:normAutofit/>
          </a:bodyPr>
          <a:lstStyle/>
          <a:p>
            <a:r>
              <a:rPr lang="en-US" dirty="0">
                <a:latin typeface="Comic Sans MS" panose="030F0702030302020204" pitchFamily="66" charset="0"/>
              </a:rPr>
              <a:t>Of the 3333 customers in the dataset, 483 have terminated their contract with the telecom firm. That is 14.5% of the customers lost.</a:t>
            </a:r>
          </a:p>
          <a:p>
            <a:r>
              <a:rPr lang="en-US" dirty="0">
                <a:latin typeface="Comic Sans MS" panose="030F0702030302020204" pitchFamily="66" charset="0"/>
              </a:rPr>
              <a:t> TRUE – CHURNED.</a:t>
            </a:r>
          </a:p>
          <a:p>
            <a:r>
              <a:rPr lang="en-US" dirty="0">
                <a:latin typeface="Comic Sans MS" panose="030F0702030302020204" pitchFamily="66" charset="0"/>
              </a:rPr>
              <a:t>  FALSE – NOT CHURNED.</a:t>
            </a:r>
          </a:p>
        </p:txBody>
      </p:sp>
    </p:spTree>
    <p:extLst>
      <p:ext uri="{BB962C8B-B14F-4D97-AF65-F5344CB8AC3E}">
        <p14:creationId xmlns:p14="http://schemas.microsoft.com/office/powerpoint/2010/main" val="3830851790"/>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DC8777-9B15-410E-9A35-EE74511A26DC}"/>
              </a:ext>
            </a:extLst>
          </p:cNvPr>
          <p:cNvSpPr>
            <a:spLocks noGrp="1"/>
          </p:cNvSpPr>
          <p:nvPr>
            <p:ph type="title"/>
          </p:nvPr>
        </p:nvSpPr>
        <p:spPr/>
        <p:txBody>
          <a:bodyPr/>
          <a:lstStyle/>
          <a:p>
            <a:r>
              <a:rPr lang="en-US" dirty="0">
                <a:latin typeface="Algerian" panose="04020705040A02060702" pitchFamily="82" charset="0"/>
              </a:rPr>
              <a:t>MODELING.</a:t>
            </a:r>
          </a:p>
        </p:txBody>
      </p:sp>
      <p:sp>
        <p:nvSpPr>
          <p:cNvPr id="6" name="Content Placeholder 5">
            <a:extLst>
              <a:ext uri="{FF2B5EF4-FFF2-40B4-BE49-F238E27FC236}">
                <a16:creationId xmlns:a16="http://schemas.microsoft.com/office/drawing/2014/main" id="{7F27B058-67A1-433B-9E6D-1630AC2034B3}"/>
              </a:ext>
            </a:extLst>
          </p:cNvPr>
          <p:cNvSpPr>
            <a:spLocks noGrp="1"/>
          </p:cNvSpPr>
          <p:nvPr>
            <p:ph idx="1"/>
          </p:nvPr>
        </p:nvSpPr>
        <p:spPr/>
        <p:txBody>
          <a:bodyPr>
            <a:normAutofit/>
          </a:bodyPr>
          <a:lstStyle/>
          <a:p>
            <a:endParaRPr lang="en-US" dirty="0">
              <a:latin typeface="Comic Sans MS" panose="030F0702030302020204" pitchFamily="66" charset="0"/>
            </a:endParaRPr>
          </a:p>
          <a:p>
            <a:r>
              <a:rPr lang="en-US" dirty="0">
                <a:latin typeface="Comic Sans MS" panose="030F0702030302020204" pitchFamily="66" charset="0"/>
              </a:rPr>
              <a:t>Three different models were made for the churn prediction and further improvements were made to achieve the best predictive results. They include:</a:t>
            </a:r>
          </a:p>
          <a:p>
            <a:pPr>
              <a:buClr>
                <a:srgbClr val="002060"/>
              </a:buClr>
              <a:buFont typeface="Wingdings" panose="05000000000000000000" pitchFamily="2" charset="2"/>
              <a:buChar char="Ø"/>
            </a:pPr>
            <a:r>
              <a:rPr lang="en-US" dirty="0">
                <a:latin typeface="Comic Sans MS" panose="030F0702030302020204" pitchFamily="66" charset="0"/>
              </a:rPr>
              <a:t> Logistic Regression Model.</a:t>
            </a:r>
          </a:p>
          <a:p>
            <a:pPr>
              <a:buClr>
                <a:srgbClr val="002060"/>
              </a:buClr>
              <a:buFont typeface="Wingdings" panose="05000000000000000000" pitchFamily="2" charset="2"/>
              <a:buChar char="Ø"/>
            </a:pPr>
            <a:r>
              <a:rPr lang="en-US" dirty="0">
                <a:latin typeface="Comic Sans MS" panose="030F0702030302020204" pitchFamily="66" charset="0"/>
              </a:rPr>
              <a:t> K- Nearest Neighbors.</a:t>
            </a:r>
          </a:p>
          <a:p>
            <a:pPr>
              <a:buClr>
                <a:srgbClr val="002060"/>
              </a:buClr>
              <a:buFont typeface="Wingdings" panose="05000000000000000000" pitchFamily="2" charset="2"/>
              <a:buChar char="Ø"/>
            </a:pPr>
            <a:r>
              <a:rPr lang="en-US" dirty="0">
                <a:latin typeface="Comic Sans MS" panose="030F0702030302020204" pitchFamily="66" charset="0"/>
              </a:rPr>
              <a:t> Random Forest Classifier.</a:t>
            </a:r>
          </a:p>
          <a:p>
            <a:pPr>
              <a:buClr>
                <a:srgbClr val="002060"/>
              </a:buClr>
              <a:buFont typeface="Wingdings" panose="05000000000000000000" pitchFamily="2" charset="2"/>
              <a:buChar char="Ø"/>
            </a:pPr>
            <a:endParaRPr lang="en-US" dirty="0">
              <a:latin typeface="Comic Sans MS" panose="030F0702030302020204" pitchFamily="66" charset="0"/>
            </a:endParaRPr>
          </a:p>
        </p:txBody>
      </p:sp>
    </p:spTree>
    <p:extLst>
      <p:ext uri="{BB962C8B-B14F-4D97-AF65-F5344CB8AC3E}">
        <p14:creationId xmlns:p14="http://schemas.microsoft.com/office/powerpoint/2010/main" val="1934241858"/>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0074-D494-455C-A492-D9B6170B002D}"/>
              </a:ext>
            </a:extLst>
          </p:cNvPr>
          <p:cNvSpPr>
            <a:spLocks noGrp="1"/>
          </p:cNvSpPr>
          <p:nvPr>
            <p:ph type="title"/>
          </p:nvPr>
        </p:nvSpPr>
        <p:spPr/>
        <p:txBody>
          <a:bodyPr/>
          <a:lstStyle/>
          <a:p>
            <a:r>
              <a:rPr lang="en-US" dirty="0">
                <a:latin typeface="Algerian" panose="04020705040A02060702" pitchFamily="82" charset="0"/>
              </a:rPr>
              <a:t>MODEL PERFORMANCE</a:t>
            </a:r>
          </a:p>
        </p:txBody>
      </p:sp>
      <p:pic>
        <p:nvPicPr>
          <p:cNvPr id="6" name="Content Placeholder 5">
            <a:extLst>
              <a:ext uri="{FF2B5EF4-FFF2-40B4-BE49-F238E27FC236}">
                <a16:creationId xmlns:a16="http://schemas.microsoft.com/office/drawing/2014/main" id="{F5C96721-C621-48F2-8925-88B8FCCD4A6A}"/>
              </a:ext>
            </a:extLst>
          </p:cNvPr>
          <p:cNvPicPr>
            <a:picLocks noGrp="1" noChangeAspect="1"/>
          </p:cNvPicPr>
          <p:nvPr>
            <p:ph sz="half" idx="1"/>
          </p:nvPr>
        </p:nvPicPr>
        <p:blipFill>
          <a:blip r:embed="rId2"/>
          <a:stretch>
            <a:fillRect/>
          </a:stretch>
        </p:blipFill>
        <p:spPr>
          <a:xfrm>
            <a:off x="2589213" y="2143428"/>
            <a:ext cx="4313237" cy="3758593"/>
          </a:xfrm>
        </p:spPr>
      </p:pic>
      <p:sp>
        <p:nvSpPr>
          <p:cNvPr id="4" name="Content Placeholder 3">
            <a:extLst>
              <a:ext uri="{FF2B5EF4-FFF2-40B4-BE49-F238E27FC236}">
                <a16:creationId xmlns:a16="http://schemas.microsoft.com/office/drawing/2014/main" id="{DB5412C7-E7E9-4716-9DCF-039F82ACDC49}"/>
              </a:ext>
            </a:extLst>
          </p:cNvPr>
          <p:cNvSpPr>
            <a:spLocks noGrp="1"/>
          </p:cNvSpPr>
          <p:nvPr>
            <p:ph sz="half" idx="2"/>
          </p:nvPr>
        </p:nvSpPr>
        <p:spPr/>
        <p:txBody>
          <a:bodyPr/>
          <a:lstStyle/>
          <a:p>
            <a:r>
              <a:rPr lang="en-US" dirty="0">
                <a:latin typeface="Comic Sans MS" panose="030F0702030302020204" pitchFamily="66" charset="0"/>
              </a:rPr>
              <a:t>The Random Forest Classifier was the Best Model.</a:t>
            </a:r>
          </a:p>
        </p:txBody>
      </p:sp>
    </p:spTree>
    <p:extLst>
      <p:ext uri="{BB962C8B-B14F-4D97-AF65-F5344CB8AC3E}">
        <p14:creationId xmlns:p14="http://schemas.microsoft.com/office/powerpoint/2010/main" val="2113103693"/>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15F5-10C9-482C-A2B6-2E501316F4C3}"/>
              </a:ext>
            </a:extLst>
          </p:cNvPr>
          <p:cNvSpPr>
            <a:spLocks noGrp="1"/>
          </p:cNvSpPr>
          <p:nvPr>
            <p:ph type="title"/>
          </p:nvPr>
        </p:nvSpPr>
        <p:spPr/>
        <p:txBody>
          <a:bodyPr/>
          <a:lstStyle/>
          <a:p>
            <a:r>
              <a:rPr lang="en-US" dirty="0">
                <a:latin typeface="Algerian" panose="04020705040A02060702" pitchFamily="82" charset="0"/>
              </a:rPr>
              <a:t>Random forest classifier.</a:t>
            </a:r>
          </a:p>
        </p:txBody>
      </p:sp>
      <p:pic>
        <p:nvPicPr>
          <p:cNvPr id="6" name="Content Placeholder 5">
            <a:extLst>
              <a:ext uri="{FF2B5EF4-FFF2-40B4-BE49-F238E27FC236}">
                <a16:creationId xmlns:a16="http://schemas.microsoft.com/office/drawing/2014/main" id="{8FCB303F-9E48-4BE8-9144-026C3BAC46D2}"/>
              </a:ext>
            </a:extLst>
          </p:cNvPr>
          <p:cNvPicPr>
            <a:picLocks noGrp="1" noChangeAspect="1"/>
          </p:cNvPicPr>
          <p:nvPr>
            <p:ph sz="half" idx="1"/>
          </p:nvPr>
        </p:nvPicPr>
        <p:blipFill>
          <a:blip r:embed="rId2"/>
          <a:stretch>
            <a:fillRect/>
          </a:stretch>
        </p:blipFill>
        <p:spPr>
          <a:xfrm>
            <a:off x="2589213" y="2205731"/>
            <a:ext cx="4313237" cy="3633987"/>
          </a:xfrm>
        </p:spPr>
      </p:pic>
      <p:sp>
        <p:nvSpPr>
          <p:cNvPr id="4" name="Content Placeholder 3">
            <a:extLst>
              <a:ext uri="{FF2B5EF4-FFF2-40B4-BE49-F238E27FC236}">
                <a16:creationId xmlns:a16="http://schemas.microsoft.com/office/drawing/2014/main" id="{E76739C2-4F69-4734-817E-5B1F4840412C}"/>
              </a:ext>
            </a:extLst>
          </p:cNvPr>
          <p:cNvSpPr>
            <a:spLocks noGrp="1"/>
          </p:cNvSpPr>
          <p:nvPr>
            <p:ph sz="half" idx="2"/>
          </p:nvPr>
        </p:nvSpPr>
        <p:spPr/>
        <p:txBody>
          <a:bodyPr/>
          <a:lstStyle/>
          <a:p>
            <a:r>
              <a:rPr lang="en-US" dirty="0">
                <a:latin typeface="Comic Sans MS" panose="030F0702030302020204" pitchFamily="66" charset="0"/>
              </a:rPr>
              <a:t> The model was able to achieve:</a:t>
            </a:r>
          </a:p>
          <a:p>
            <a:pPr>
              <a:buClr>
                <a:srgbClr val="002060"/>
              </a:buClr>
              <a:buFont typeface="Wingdings" panose="05000000000000000000" pitchFamily="2" charset="2"/>
              <a:buChar char="§"/>
            </a:pPr>
            <a:r>
              <a:rPr lang="en-US" dirty="0">
                <a:latin typeface="Comic Sans MS" panose="030F0702030302020204" pitchFamily="66" charset="0"/>
              </a:rPr>
              <a:t> Precision : 95.89%</a:t>
            </a:r>
          </a:p>
          <a:p>
            <a:pPr>
              <a:buClr>
                <a:srgbClr val="002060"/>
              </a:buClr>
              <a:buFont typeface="Wingdings" panose="05000000000000000000" pitchFamily="2" charset="2"/>
              <a:buChar char="§"/>
            </a:pPr>
            <a:r>
              <a:rPr lang="en-US" dirty="0">
                <a:latin typeface="Comic Sans MS" panose="030F0702030302020204" pitchFamily="66" charset="0"/>
              </a:rPr>
              <a:t> Accuracy : 94.37%</a:t>
            </a:r>
          </a:p>
          <a:p>
            <a:pPr>
              <a:buClr>
                <a:srgbClr val="002060"/>
              </a:buClr>
              <a:buFont typeface="Wingdings" panose="05000000000000000000" pitchFamily="2" charset="2"/>
              <a:buChar char="§"/>
            </a:pPr>
            <a:r>
              <a:rPr lang="en-US" dirty="0">
                <a:latin typeface="Comic Sans MS" panose="030F0702030302020204" pitchFamily="66" charset="0"/>
              </a:rPr>
              <a:t> Recall : 69.3%</a:t>
            </a:r>
          </a:p>
          <a:p>
            <a:pPr>
              <a:buClr>
                <a:srgbClr val="002060"/>
              </a:buClr>
              <a:buFont typeface="Wingdings" panose="05000000000000000000" pitchFamily="2" charset="2"/>
              <a:buChar char="§"/>
            </a:pPr>
            <a:r>
              <a:rPr lang="en-US" dirty="0">
                <a:latin typeface="Comic Sans MS" panose="030F0702030302020204" pitchFamily="66" charset="0"/>
              </a:rPr>
              <a:t> F1 score : 80.46%</a:t>
            </a:r>
          </a:p>
        </p:txBody>
      </p:sp>
    </p:spTree>
    <p:extLst>
      <p:ext uri="{BB962C8B-B14F-4D97-AF65-F5344CB8AC3E}">
        <p14:creationId xmlns:p14="http://schemas.microsoft.com/office/powerpoint/2010/main" val="2616939366"/>
      </p:ext>
    </p:extLst>
  </p:cSld>
  <p:clrMapOvr>
    <a:masterClrMapping/>
  </p:clrMapOvr>
  <mc:AlternateContent xmlns:mc="http://schemas.openxmlformats.org/markup-compatibility/2006">
    <mc:Choice xmlns:p14="http://schemas.microsoft.com/office/powerpoint/2010/main" Requires="p14">
      <p:transition spd="slow" p14:dur="4000" advClick="0">
        <p14:vortex dir="u"/>
      </p:transition>
    </mc:Choice>
    <mc:Fallback>
      <p:transition spd="slow" advClick="0">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63</TotalTime>
  <Words>523</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Century Gothic</vt:lpstr>
      <vt:lpstr>Comic Sans MS</vt:lpstr>
      <vt:lpstr>Wingdings</vt:lpstr>
      <vt:lpstr>Wingdings 3</vt:lpstr>
      <vt:lpstr>Wisp</vt:lpstr>
      <vt:lpstr>CUSTOMER CHURN PEDICTION PROJECT</vt:lpstr>
      <vt:lpstr>OVERVIEW.</vt:lpstr>
      <vt:lpstr>Business understanding.</vt:lpstr>
      <vt:lpstr>Business queries.</vt:lpstr>
      <vt:lpstr>DATA UNDERSTANDING.</vt:lpstr>
      <vt:lpstr>EXPLANATORY DATA ANALYSIS.</vt:lpstr>
      <vt:lpstr>MODELING.</vt:lpstr>
      <vt:lpstr>MODEL PERFORMANCE</vt:lpstr>
      <vt:lpstr>Random forest classifier.</vt:lpstr>
      <vt:lpstr>FEATURE IMPORTANCE.</vt:lpstr>
      <vt:lpstr>RECOMMENDATION.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PEDICTION PROJECT</dc:title>
  <dc:creator>Boniface Mutwiri</dc:creator>
  <cp:lastModifiedBy>Boniface Mutwiri</cp:lastModifiedBy>
  <cp:revision>7</cp:revision>
  <dcterms:created xsi:type="dcterms:W3CDTF">2024-12-04T07:13:16Z</dcterms:created>
  <dcterms:modified xsi:type="dcterms:W3CDTF">2024-12-04T08:16:58Z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