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 Mono" charset="1" panose="00000000000000000000"/>
      <p:regular r:id="rId10"/>
    </p:embeddedFont>
    <p:embeddedFont>
      <p:font typeface="Roboto Mono Bold" charset="1" panose="00000000000000000000"/>
      <p:regular r:id="rId11"/>
    </p:embeddedFont>
    <p:embeddedFont>
      <p:font typeface="Roboto Mono Italics" charset="1" panose="00000000000000000000"/>
      <p:regular r:id="rId12"/>
    </p:embeddedFont>
    <p:embeddedFont>
      <p:font typeface="Roboto Mono Bold Italics" charset="1" panose="00000000000000000000"/>
      <p:regular r:id="rId13"/>
    </p:embeddedFont>
    <p:embeddedFont>
      <p:font typeface="Roboto Mono Thin" charset="1" panose="00000000000000000000"/>
      <p:regular r:id="rId14"/>
    </p:embeddedFont>
    <p:embeddedFont>
      <p:font typeface="Roboto Mono Thin Italics" charset="1" panose="00000000000000000000"/>
      <p:regular r:id="rId15"/>
    </p:embeddedFont>
    <p:embeddedFont>
      <p:font typeface="Roboto Mono Light" charset="1" panose="00000000000000000000"/>
      <p:regular r:id="rId16"/>
    </p:embeddedFont>
    <p:embeddedFont>
      <p:font typeface="Roboto Mono Light Italics" charset="1" panose="00000000000000000000"/>
      <p:regular r:id="rId17"/>
    </p:embeddedFont>
    <p:embeddedFont>
      <p:font typeface="Roboto Mono Medium" charset="1" panose="00000000000000000000"/>
      <p:regular r:id="rId18"/>
    </p:embeddedFont>
    <p:embeddedFont>
      <p:font typeface="Roboto Mono Medium Italics" charset="1" panose="00000000000000000000"/>
      <p:regular r:id="rId19"/>
    </p:embeddedFont>
    <p:embeddedFont>
      <p:font typeface="Open Sauce" charset="1" panose="00000500000000000000"/>
      <p:regular r:id="rId20"/>
    </p:embeddedFont>
    <p:embeddedFont>
      <p:font typeface="Open Sauce Bold" charset="1" panose="00000800000000000000"/>
      <p:regular r:id="rId21"/>
    </p:embeddedFont>
    <p:embeddedFont>
      <p:font typeface="Open Sauce Italics" charset="1" panose="00000500000000000000"/>
      <p:regular r:id="rId22"/>
    </p:embeddedFont>
    <p:embeddedFont>
      <p:font typeface="Open Sauce Bold Italics" charset="1" panose="00000800000000000000"/>
      <p:regular r:id="rId23"/>
    </p:embeddedFont>
    <p:embeddedFont>
      <p:font typeface="Open Sauce Light" charset="1" panose="00000400000000000000"/>
      <p:regular r:id="rId24"/>
    </p:embeddedFont>
    <p:embeddedFont>
      <p:font typeface="Open Sauce Light Italics" charset="1" panose="00000400000000000000"/>
      <p:regular r:id="rId25"/>
    </p:embeddedFont>
    <p:embeddedFont>
      <p:font typeface="Open Sauce Medium" charset="1" panose="00000600000000000000"/>
      <p:regular r:id="rId26"/>
    </p:embeddedFont>
    <p:embeddedFont>
      <p:font typeface="Open Sauce Medium Italics" charset="1" panose="00000600000000000000"/>
      <p:regular r:id="rId27"/>
    </p:embeddedFont>
    <p:embeddedFont>
      <p:font typeface="Open Sauce Semi-Bold" charset="1" panose="00000700000000000000"/>
      <p:regular r:id="rId28"/>
    </p:embeddedFont>
    <p:embeddedFont>
      <p:font typeface="Open Sauce Semi-Bold Italics" charset="1" panose="00000700000000000000"/>
      <p:regular r:id="rId29"/>
    </p:embeddedFont>
    <p:embeddedFont>
      <p:font typeface="Open Sauce Heavy" charset="1" panose="00000A00000000000000"/>
      <p:regular r:id="rId30"/>
    </p:embeddedFont>
    <p:embeddedFont>
      <p:font typeface="Open Sauce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8978" y="7843520"/>
            <a:ext cx="1694152" cy="1694152"/>
          </a:xfrm>
          <a:custGeom>
            <a:avLst/>
            <a:gdLst/>
            <a:ahLst/>
            <a:cxnLst/>
            <a:rect r="r" b="b" t="t" l="l"/>
            <a:pathLst>
              <a:path h="1694152" w="1694152">
                <a:moveTo>
                  <a:pt x="0" y="0"/>
                </a:moveTo>
                <a:lnTo>
                  <a:pt x="1694153" y="0"/>
                </a:lnTo>
                <a:lnTo>
                  <a:pt x="1694153" y="1694152"/>
                </a:lnTo>
                <a:lnTo>
                  <a:pt x="0" y="1694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549706"/>
            <a:ext cx="16230600" cy="2341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211"/>
              </a:lnSpc>
            </a:pPr>
            <a:r>
              <a:rPr lang="en-US" sz="18708" spc="-374">
                <a:solidFill>
                  <a:srgbClr val="253532"/>
                </a:solidFill>
                <a:latin typeface="Open Sauce Bold"/>
              </a:rPr>
              <a:t>SPLIT-BILL 3.0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41953"/>
            <a:ext cx="9708335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55">
                <a:solidFill>
                  <a:srgbClr val="253532"/>
                </a:solidFill>
                <a:latin typeface="Open Sauce"/>
              </a:rPr>
              <a:t>group 07s’ 2nd term midterm project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776845"/>
            <a:ext cx="10639398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55">
                <a:solidFill>
                  <a:srgbClr val="253532"/>
                </a:solidFill>
                <a:latin typeface="Open Sauce"/>
              </a:rPr>
              <a:t>by, </a:t>
            </a:r>
            <a:r>
              <a:rPr lang="en-US" sz="2799" spc="55">
                <a:solidFill>
                  <a:srgbClr val="253532"/>
                </a:solidFill>
                <a:latin typeface="Open Sauce Bold"/>
              </a:rPr>
              <a:t> </a:t>
            </a:r>
          </a:p>
          <a:p>
            <a:pPr>
              <a:lnSpc>
                <a:spcPts val="3919"/>
              </a:lnSpc>
            </a:pPr>
            <a:r>
              <a:rPr lang="en-US" sz="2799" spc="55">
                <a:solidFill>
                  <a:srgbClr val="253532"/>
                </a:solidFill>
                <a:latin typeface="Open Sauce Bold"/>
              </a:rPr>
              <a:t>Bonifasius Raditya P. H</a:t>
            </a:r>
            <a:r>
              <a:rPr lang="en-US" sz="2799" spc="55">
                <a:solidFill>
                  <a:srgbClr val="253532"/>
                </a:solidFill>
                <a:latin typeface="Open Sauce"/>
              </a:rPr>
              <a:t> | CompEng ‘23 | 2306242350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55">
                <a:solidFill>
                  <a:srgbClr val="253532"/>
                </a:solidFill>
                <a:latin typeface="Open Sauce Bold"/>
              </a:rPr>
              <a:t>Calvin Wirathama K.</a:t>
            </a:r>
            <a:r>
              <a:rPr lang="en-US" sz="2799" spc="55">
                <a:solidFill>
                  <a:srgbClr val="253532"/>
                </a:solidFill>
                <a:latin typeface="Open Sauce"/>
              </a:rPr>
              <a:t>      | CompEng ‘23 | 2306242395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535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84275"/>
            <a:ext cx="15736314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900"/>
              </a:lnSpc>
            </a:pPr>
            <a:r>
              <a:rPr lang="en-US" sz="9000">
                <a:solidFill>
                  <a:srgbClr val="EBE8D8"/>
                </a:solidFill>
                <a:latin typeface="Open Sauce Heavy"/>
              </a:rPr>
              <a:t>LATAR BELAKANG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47031"/>
            <a:ext cx="15736314" cy="53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EBE8D8"/>
                </a:solidFill>
                <a:latin typeface="Roboto Mono"/>
              </a:rPr>
              <a:t>Di kehidupan sosial ini, tentunya kita tidak lepas dari gaya hidup hutang menghutang atau patungan setiap kali bepergian. Kita terkadang juga repot harus meminta struk/bill kepada orang yang bersangkutan untuk membayarnya. Terkadang dia pulang duluan sehingga kita tidak sempat melihat bill nya. Di chat dan di telp selalu di ghosting</a:t>
            </a:r>
          </a:p>
          <a:p>
            <a:pPr algn="just">
              <a:lnSpc>
                <a:spcPts val="4200"/>
              </a:lnSpc>
            </a:pPr>
          </a:p>
          <a:p>
            <a:pPr algn="just" marL="0" indent="0" lvl="0">
              <a:lnSpc>
                <a:spcPts val="4200"/>
              </a:lnSpc>
            </a:pPr>
            <a:r>
              <a:rPr lang="en-US" sz="3000">
                <a:solidFill>
                  <a:srgbClr val="EBE8D8"/>
                </a:solidFill>
                <a:latin typeface="Roboto Mono Bold"/>
              </a:rPr>
              <a:t>Split-Bill 3.0</a:t>
            </a:r>
            <a:r>
              <a:rPr lang="en-US" sz="3000">
                <a:solidFill>
                  <a:srgbClr val="EBE8D8"/>
                </a:solidFill>
                <a:latin typeface="Roboto Mono"/>
              </a:rPr>
              <a:t> dibuat untuk mendorong </a:t>
            </a:r>
            <a:r>
              <a:rPr lang="en-US" sz="3000">
                <a:solidFill>
                  <a:srgbClr val="EBE8D8"/>
                </a:solidFill>
                <a:latin typeface="Roboto Mono Bold"/>
              </a:rPr>
              <a:t>transparansi </a:t>
            </a:r>
            <a:r>
              <a:rPr lang="en-US" sz="3000">
                <a:solidFill>
                  <a:srgbClr val="EBE8D8"/>
                </a:solidFill>
                <a:latin typeface="Roboto Mono"/>
              </a:rPr>
              <a:t>dan </a:t>
            </a:r>
            <a:r>
              <a:rPr lang="en-US" sz="3000">
                <a:solidFill>
                  <a:srgbClr val="EBE8D8"/>
                </a:solidFill>
                <a:latin typeface="Roboto Mono Bold"/>
              </a:rPr>
              <a:t>keadilan</a:t>
            </a:r>
            <a:r>
              <a:rPr lang="en-US" sz="3000">
                <a:solidFill>
                  <a:srgbClr val="EBE8D8"/>
                </a:solidFill>
                <a:latin typeface="Roboto Mono"/>
              </a:rPr>
              <a:t>. Oleh karena itu, program ini hadir sebagai solusi agar kegiatan hutang berhutang atau patungan tidak menjadi permasalahan lagi!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BE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84275"/>
            <a:ext cx="15736314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900"/>
              </a:lnSpc>
            </a:pPr>
            <a:r>
              <a:rPr lang="en-US" sz="9000">
                <a:solidFill>
                  <a:srgbClr val="253532"/>
                </a:solidFill>
                <a:latin typeface="Open Sauce Heavy"/>
              </a:rPr>
              <a:t>TUJUAN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89313"/>
            <a:ext cx="15736314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3532"/>
                </a:solidFill>
                <a:latin typeface="Roboto Mono Bold"/>
              </a:rPr>
              <a:t>Split-Bill 3.0</a:t>
            </a:r>
            <a:r>
              <a:rPr lang="en-US" sz="3000">
                <a:solidFill>
                  <a:srgbClr val="253532"/>
                </a:solidFill>
                <a:latin typeface="Roboto Mono"/>
              </a:rPr>
              <a:t> merupakan sebuah program yang mempunyai 3 fungsi utama: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253532"/>
                </a:solidFill>
                <a:latin typeface="Roboto Mono"/>
              </a:rPr>
              <a:t>Mempermudah penghitungan biaya splitbill dan menghubungkannya kepada database saldo rekening. 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253532"/>
                </a:solidFill>
                <a:latin typeface="Roboto Mono"/>
              </a:rPr>
              <a:t>Mempermudah </a:t>
            </a:r>
            <a:r>
              <a:rPr lang="en-US" sz="3000">
                <a:solidFill>
                  <a:srgbClr val="253532"/>
                </a:solidFill>
                <a:latin typeface="Roboto Mono Italics"/>
              </a:rPr>
              <a:t>tracking</a:t>
            </a:r>
            <a:r>
              <a:rPr lang="en-US" sz="3000">
                <a:solidFill>
                  <a:srgbClr val="253532"/>
                </a:solidFill>
                <a:latin typeface="Roboto Mono"/>
              </a:rPr>
              <a:t> saldo rekening tiap akun yang diinput 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253532"/>
                </a:solidFill>
                <a:latin typeface="Roboto Mono"/>
              </a:rPr>
              <a:t>Mempermudah penghitungan biaya patungan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535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5843" y="1095375"/>
            <a:ext cx="15736314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00"/>
              </a:lnSpc>
            </a:pPr>
            <a:r>
              <a:rPr lang="en-US" sz="8000">
                <a:solidFill>
                  <a:srgbClr val="EBE8D8"/>
                </a:solidFill>
                <a:latin typeface="Open Sauce Heavy"/>
              </a:rPr>
              <a:t>ALGORITMA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42293"/>
            <a:ext cx="15983457" cy="702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65"/>
              </a:lnSpc>
            </a:pPr>
            <a:r>
              <a:rPr lang="en-US" sz="3047">
                <a:solidFill>
                  <a:srgbClr val="EBE8D8"/>
                </a:solidFill>
                <a:latin typeface="Roboto Mono"/>
              </a:rPr>
              <a:t>Include Standard IO Library</a:t>
            </a:r>
          </a:p>
          <a:p>
            <a:pPr algn="just">
              <a:lnSpc>
                <a:spcPts val="4265"/>
              </a:lnSpc>
            </a:pPr>
            <a:r>
              <a:rPr lang="en-US" sz="3047">
                <a:solidFill>
                  <a:srgbClr val="EBE8D8"/>
                </a:solidFill>
                <a:latin typeface="Roboto Mono"/>
              </a:rPr>
              <a:t>Include Standard Library</a:t>
            </a:r>
          </a:p>
          <a:p>
            <a:pPr algn="just">
              <a:lnSpc>
                <a:spcPts val="4265"/>
              </a:lnSpc>
            </a:pPr>
            <a:r>
              <a:rPr lang="en-US" sz="3047">
                <a:solidFill>
                  <a:srgbClr val="EBE8D8"/>
                </a:solidFill>
                <a:latin typeface="Roboto Mono"/>
              </a:rPr>
              <a:t>Include String Library</a:t>
            </a:r>
          </a:p>
          <a:p>
            <a:pPr algn="just">
              <a:lnSpc>
                <a:spcPts val="4265"/>
              </a:lnSpc>
            </a:pPr>
            <a:r>
              <a:rPr lang="en-US" sz="3047">
                <a:solidFill>
                  <a:srgbClr val="EBE8D8"/>
                </a:solidFill>
                <a:latin typeface="Roboto Mono"/>
              </a:rPr>
              <a:t>Include Boolean Type Library</a:t>
            </a:r>
          </a:p>
          <a:p>
            <a:pPr algn="just">
              <a:lnSpc>
                <a:spcPts val="4265"/>
              </a:lnSpc>
            </a:pPr>
          </a:p>
          <a:p>
            <a:pPr algn="just">
              <a:lnSpc>
                <a:spcPts val="4265"/>
              </a:lnSpc>
            </a:pPr>
            <a:r>
              <a:rPr lang="en-US" sz="3047">
                <a:solidFill>
                  <a:srgbClr val="EBE8D8"/>
                </a:solidFill>
                <a:latin typeface="Roboto Mono"/>
              </a:rPr>
              <a:t>Define MAX_FOOD_ITEMS as 5</a:t>
            </a:r>
          </a:p>
          <a:p>
            <a:pPr algn="just">
              <a:lnSpc>
                <a:spcPts val="4265"/>
              </a:lnSpc>
            </a:pPr>
            <a:r>
              <a:rPr lang="en-US" sz="3047">
                <a:solidFill>
                  <a:srgbClr val="EBE8D8"/>
                </a:solidFill>
                <a:latin typeface="Roboto Mono"/>
              </a:rPr>
              <a:t>Define MAX_ACCOUNTS as 20</a:t>
            </a:r>
          </a:p>
          <a:p>
            <a:pPr algn="just">
              <a:lnSpc>
                <a:spcPts val="4265"/>
              </a:lnSpc>
            </a:pPr>
            <a:r>
              <a:rPr lang="en-US" sz="3047">
                <a:solidFill>
                  <a:srgbClr val="EBE8D8"/>
                </a:solidFill>
                <a:latin typeface="Roboto Mono"/>
              </a:rPr>
              <a:t>Define MAX_NAME_LENGTH as 50</a:t>
            </a:r>
          </a:p>
          <a:p>
            <a:pPr algn="just">
              <a:lnSpc>
                <a:spcPts val="4265"/>
              </a:lnSpc>
            </a:pPr>
          </a:p>
          <a:p>
            <a:pPr algn="just">
              <a:lnSpc>
                <a:spcPts val="4265"/>
              </a:lnSpc>
            </a:pPr>
            <a:r>
              <a:rPr lang="en-US" sz="3047">
                <a:solidFill>
                  <a:srgbClr val="EBE8D8"/>
                </a:solidFill>
                <a:latin typeface="Roboto Mono"/>
              </a:rPr>
              <a:t>Structure Item {</a:t>
            </a:r>
          </a:p>
          <a:p>
            <a:pPr algn="just">
              <a:lnSpc>
                <a:spcPts val="4265"/>
              </a:lnSpc>
            </a:pPr>
            <a:r>
              <a:rPr lang="en-US" sz="3047">
                <a:solidFill>
                  <a:srgbClr val="EBE8D8"/>
                </a:solidFill>
                <a:latin typeface="Roboto Mono"/>
              </a:rPr>
              <a:t>    Name[MAX_NAME_LENGTH]</a:t>
            </a:r>
          </a:p>
          <a:p>
            <a:pPr algn="just">
              <a:lnSpc>
                <a:spcPts val="4265"/>
              </a:lnSpc>
            </a:pPr>
            <a:r>
              <a:rPr lang="en-US" sz="3047">
                <a:solidFill>
                  <a:srgbClr val="EBE8D8"/>
                </a:solidFill>
                <a:latin typeface="Roboto Mono"/>
              </a:rPr>
              <a:t>    Price as Integer</a:t>
            </a:r>
          </a:p>
          <a:p>
            <a:pPr algn="just" marL="0" indent="0" lvl="0">
              <a:lnSpc>
                <a:spcPts val="4265"/>
              </a:lnSpc>
            </a:pPr>
            <a:r>
              <a:rPr lang="en-US" sz="3047">
                <a:solidFill>
                  <a:srgbClr val="EBE8D8"/>
                </a:solidFill>
                <a:latin typeface="Roboto Mono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5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144000" cy="5141415"/>
          </a:xfrm>
          <a:custGeom>
            <a:avLst/>
            <a:gdLst/>
            <a:ahLst/>
            <a:cxnLst/>
            <a:rect r="r" b="b" t="t" l="l"/>
            <a:pathLst>
              <a:path h="5141415" w="9144000">
                <a:moveTo>
                  <a:pt x="0" y="0"/>
                </a:moveTo>
                <a:lnTo>
                  <a:pt x="9144000" y="0"/>
                </a:lnTo>
                <a:lnTo>
                  <a:pt x="9144000" y="5141415"/>
                </a:lnTo>
                <a:lnTo>
                  <a:pt x="0" y="5141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5145585"/>
            <a:ext cx="9144000" cy="5141415"/>
          </a:xfrm>
          <a:custGeom>
            <a:avLst/>
            <a:gdLst/>
            <a:ahLst/>
            <a:cxnLst/>
            <a:rect r="r" b="b" t="t" l="l"/>
            <a:pathLst>
              <a:path h="5141415" w="9144000">
                <a:moveTo>
                  <a:pt x="0" y="0"/>
                </a:moveTo>
                <a:lnTo>
                  <a:pt x="9144000" y="0"/>
                </a:lnTo>
                <a:lnTo>
                  <a:pt x="9144000" y="5141415"/>
                </a:lnTo>
                <a:lnTo>
                  <a:pt x="0" y="5141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5400000">
            <a:off x="8617989" y="4516786"/>
            <a:ext cx="17206422" cy="125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2"/>
              </a:lnSpc>
            </a:pPr>
            <a:r>
              <a:rPr lang="en-US" sz="8747">
                <a:solidFill>
                  <a:srgbClr val="EBE8D8"/>
                </a:solidFill>
                <a:latin typeface="Open Sauce Heavy"/>
              </a:rPr>
              <a:t>SCREENSHOTS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73149" y="1980158"/>
            <a:ext cx="722133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EBE8D8"/>
                </a:solidFill>
                <a:latin typeface="Roboto Mono Bold"/>
              </a:rPr>
              <a:t>Gambar 1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EBE8D8"/>
                </a:solidFill>
                <a:latin typeface="Roboto Mono"/>
              </a:rPr>
              <a:t>Tampilan Main Menu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73149" y="7163842"/>
            <a:ext cx="722133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EBE8D8"/>
                </a:solidFill>
                <a:latin typeface="Roboto Mono Bold"/>
              </a:rPr>
              <a:t>Gambar 2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EBE8D8"/>
                </a:solidFill>
                <a:latin typeface="Roboto Mono"/>
              </a:rPr>
              <a:t>Tampilan option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DAGACPGTcHM</dc:identifier>
  <dcterms:modified xsi:type="dcterms:W3CDTF">2011-08-01T06:04:30Z</dcterms:modified>
  <cp:revision>1</cp:revision>
  <dc:title>Proyek1-07</dc:title>
</cp:coreProperties>
</file>